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61" r:id="rId2"/>
  </p:sldMasterIdLst>
  <p:notesMasterIdLst>
    <p:notesMasterId r:id="rId28"/>
  </p:notesMasterIdLst>
  <p:sldIdLst>
    <p:sldId id="507" r:id="rId3"/>
    <p:sldId id="636" r:id="rId4"/>
    <p:sldId id="680" r:id="rId5"/>
    <p:sldId id="679" r:id="rId6"/>
    <p:sldId id="681" r:id="rId7"/>
    <p:sldId id="705" r:id="rId8"/>
    <p:sldId id="682" r:id="rId9"/>
    <p:sldId id="687" r:id="rId10"/>
    <p:sldId id="686" r:id="rId11"/>
    <p:sldId id="685" r:id="rId12"/>
    <p:sldId id="706" r:id="rId13"/>
    <p:sldId id="684" r:id="rId14"/>
    <p:sldId id="683" r:id="rId15"/>
    <p:sldId id="694" r:id="rId16"/>
    <p:sldId id="693" r:id="rId17"/>
    <p:sldId id="692" r:id="rId18"/>
    <p:sldId id="691" r:id="rId19"/>
    <p:sldId id="690" r:id="rId20"/>
    <p:sldId id="689" r:id="rId21"/>
    <p:sldId id="688" r:id="rId22"/>
    <p:sldId id="695" r:id="rId23"/>
    <p:sldId id="698" r:id="rId24"/>
    <p:sldId id="702" r:id="rId25"/>
    <p:sldId id="703" r:id="rId26"/>
    <p:sldId id="704" r:id="rId27"/>
  </p:sldIdLst>
  <p:sldSz cx="9144000" cy="5143500" type="screen16x9"/>
  <p:notesSz cx="6950075" cy="9236075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>
      <p:ext uri="{19B8F6BF-5375-455C-9EA6-DF929625EA0E}">
        <p15:presenceInfo xmlns:p15="http://schemas.microsoft.com/office/powerpoint/2012/main" userId="S-1-5-21-3211005450-2565063988-1429816208-98754" providerId="AD"/>
      </p:ext>
    </p:extLst>
  </p:cmAuthor>
  <p:cmAuthor id="2" name="Strobel, Chiara GIZ" initials="SCG" lastIdx="15" clrIdx="1">
    <p:extLst>
      <p:ext uri="{19B8F6BF-5375-455C-9EA6-DF929625EA0E}">
        <p15:presenceInfo xmlns:p15="http://schemas.microsoft.com/office/powerpoint/2012/main" userId="S-1-5-21-3211005450-2565063988-1429816208-146432" providerId="AD"/>
      </p:ext>
    </p:extLst>
  </p:cmAuthor>
  <p:cmAuthor id="3" name="Bauer, Vanessa GIZ" initials="BVG" lastIdx="18" clrIdx="2">
    <p:extLst>
      <p:ext uri="{19B8F6BF-5375-455C-9EA6-DF929625EA0E}">
        <p15:presenceInfo xmlns:p15="http://schemas.microsoft.com/office/powerpoint/2012/main" userId="S-1-5-21-3211005450-2565063988-1429816208-97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D2A"/>
    <a:srgbClr val="007078"/>
    <a:srgbClr val="68BBAF"/>
    <a:srgbClr val="F6B859"/>
    <a:srgbClr val="F8E946"/>
    <a:srgbClr val="E6E6E6"/>
    <a:srgbClr val="C80F0F"/>
    <a:srgbClr val="C00000"/>
    <a:srgbClr val="CC00CC"/>
    <a:srgbClr val="23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7" autoAdjust="0"/>
    <p:restoredTop sz="96405" autoAdjust="0"/>
  </p:normalViewPr>
  <p:slideViewPr>
    <p:cSldViewPr snapToGrid="0">
      <p:cViewPr varScale="1">
        <p:scale>
          <a:sx n="146" d="100"/>
          <a:sy n="146" d="100"/>
        </p:scale>
        <p:origin x="420" y="10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Numărul</a:t>
            </a:r>
            <a:r>
              <a:rPr lang="ro-MD" baseline="0" dirty="0"/>
              <a:t> dosarelor noi – Judecătoria Bălți</a:t>
            </a:r>
            <a:endParaRPr lang="ru-RU" dirty="0"/>
          </a:p>
        </c:rich>
      </c:tx>
      <c:layout>
        <c:manualLayout>
          <c:xMode val="edge"/>
          <c:yMode val="edge"/>
          <c:x val="0.21898545493788338"/>
          <c:y val="0.1701798795598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749180975039889E-2"/>
          <c:y val="0.25664079699214903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3951</c:v>
                </c:pt>
                <c:pt idx="1">
                  <c:v>1770</c:v>
                </c:pt>
                <c:pt idx="2">
                  <c:v>1567</c:v>
                </c:pt>
                <c:pt idx="3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3A-4D8F-B6D6-DF9B1C17A9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5718</c:v>
                </c:pt>
                <c:pt idx="1">
                  <c:v>3500</c:v>
                </c:pt>
                <c:pt idx="2">
                  <c:v>1603</c:v>
                </c:pt>
                <c:pt idx="3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3A-4D8F-B6D6-DF9B1C17A9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23A-4D8F-B6D6-DF9B1C17A9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4688088556234752"/>
          <c:y val="0.94071137509556979"/>
          <c:w val="0.53074304296822827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Sediul Glodeni</a:t>
            </a:r>
            <a:endParaRPr lang="ru-RU" dirty="0"/>
          </a:p>
        </c:rich>
      </c:tx>
      <c:layout>
        <c:manualLayout>
          <c:xMode val="edge"/>
          <c:yMode val="edge"/>
          <c:x val="0.41340747984994697"/>
          <c:y val="1.8310140012773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922543484408371E-2"/>
          <c:y val="0.10860143471538587"/>
          <c:w val="0.92138893510848319"/>
          <c:h val="0.69540302413154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F1AD-4571-B8BC-0E4E4C3D46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827</c:v>
                </c:pt>
                <c:pt idx="1">
                  <c:v>516</c:v>
                </c:pt>
                <c:pt idx="2">
                  <c:v>201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D-4571-B8BC-0E4E4C3D46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1AD-4571-B8BC-0E4E4C3D4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9405872"/>
        <c:axId val="359405544"/>
      </c:barChart>
      <c:catAx>
        <c:axId val="35940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405544"/>
        <c:crosses val="autoZero"/>
        <c:auto val="1"/>
        <c:lblAlgn val="ctr"/>
        <c:lblOffset val="100"/>
        <c:noMultiLvlLbl val="0"/>
      </c:catAx>
      <c:valAx>
        <c:axId val="359405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40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18834932913397825"/>
          <c:y val="0.88286578192141119"/>
          <c:w val="0.59400344488188972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7654486590344E-2"/>
          <c:y val="6.8313904564066857E-2"/>
          <c:w val="0.91608018865193808"/>
          <c:h val="0.625394793728063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334</c:v>
                </c:pt>
                <c:pt idx="1">
                  <c:v>360</c:v>
                </c:pt>
                <c:pt idx="2">
                  <c:v>362</c:v>
                </c:pt>
                <c:pt idx="3">
                  <c:v>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F0-491F-BC84-23CF86A233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040744401954818E-2"/>
                  <c:y val="-7.2507646156523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9C-4A26-90EA-1208AFB070F0}"/>
                </c:ext>
              </c:extLst>
            </c:dLbl>
            <c:dLbl>
              <c:idx val="1"/>
              <c:layout>
                <c:manualLayout>
                  <c:x val="-3.3407608232921493E-2"/>
                  <c:y val="7.801387692417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9C-4A26-90EA-1208AFB070F0}"/>
                </c:ext>
              </c:extLst>
            </c:dLbl>
            <c:dLbl>
              <c:idx val="2"/>
              <c:layout>
                <c:manualLayout>
                  <c:x val="-3.5142509109747484E-2"/>
                  <c:y val="7.40527842115211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9C-4A26-90EA-1208AFB070F0}"/>
                </c:ext>
              </c:extLst>
            </c:dLbl>
            <c:dLbl>
              <c:idx val="3"/>
              <c:layout>
                <c:manualLayout>
                  <c:x val="-2.0796783620570244E-2"/>
                  <c:y val="7.8013876924170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9C-4A26-90EA-1208AFB070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446</c:v>
                </c:pt>
                <c:pt idx="1">
                  <c:v>550</c:v>
                </c:pt>
                <c:pt idx="2">
                  <c:v>397</c:v>
                </c:pt>
                <c:pt idx="3">
                  <c:v>290</c:v>
                </c:pt>
                <c:pt idx="4">
                  <c:v>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F0-491F-BC84-23CF86A233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F0-491F-BC84-23CF86A233E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8256968"/>
        <c:axId val="548254448"/>
      </c:lineChart>
      <c:catAx>
        <c:axId val="54825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254448"/>
        <c:crosses val="autoZero"/>
        <c:auto val="1"/>
        <c:lblAlgn val="ctr"/>
        <c:lblOffset val="100"/>
        <c:noMultiLvlLbl val="0"/>
      </c:catAx>
      <c:valAx>
        <c:axId val="54825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25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862264373929807"/>
          <c:y val="0.89517389197008534"/>
          <c:w val="0.60399867330278845"/>
          <c:h val="8.1059551754015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29321721331803E-2"/>
          <c:y val="3.6515678889135622E-2"/>
          <c:w val="0.90506471974996938"/>
          <c:h val="0.79873523622047249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4082741180789729E-2"/>
                  <c:y val="2.771573946688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5C-4E86-9A95-E9B5AF8C6E5F}"/>
                </c:ext>
              </c:extLst>
            </c:dLbl>
            <c:dLbl>
              <c:idx val="1"/>
              <c:layout>
                <c:manualLayout>
                  <c:x val="-4.248033599961451E-2"/>
                  <c:y val="5.2928109012727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5C-4E86-9A95-E9B5AF8C6E5F}"/>
                </c:ext>
              </c:extLst>
            </c:dLbl>
            <c:dLbl>
              <c:idx val="2"/>
              <c:layout>
                <c:manualLayout>
                  <c:x val="-5.8682139885495914E-2"/>
                  <c:y val="9.6149313948452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5C-4E86-9A95-E9B5AF8C6E5F}"/>
                </c:ext>
              </c:extLst>
            </c:dLbl>
            <c:dLbl>
              <c:idx val="3"/>
              <c:layout>
                <c:manualLayout>
                  <c:x val="-4.6761269325576883E-3"/>
                  <c:y val="6.3733410246658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5C-4E86-9A95-E9B5AF8C6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Foaie1!$B$2:$B$6</c:f>
              <c:numCache>
                <c:formatCode>General</c:formatCode>
                <c:ptCount val="5"/>
                <c:pt idx="0">
                  <c:v>287</c:v>
                </c:pt>
                <c:pt idx="1">
                  <c:v>320</c:v>
                </c:pt>
                <c:pt idx="2">
                  <c:v>290</c:v>
                </c:pt>
                <c:pt idx="3">
                  <c:v>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A8-41C0-9F68-613F26D12251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 I trimestru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4280536431379053E-2"/>
                  <c:y val="-0.155974381509945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5C-4E86-9A95-E9B5AF8C6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Foaie1!$C$2:$C$6</c:f>
              <c:numCache>
                <c:formatCode>General</c:formatCode>
                <c:ptCount val="5"/>
                <c:pt idx="0">
                  <c:v>301</c:v>
                </c:pt>
                <c:pt idx="1">
                  <c:v>348</c:v>
                </c:pt>
                <c:pt idx="2">
                  <c:v>317</c:v>
                </c:pt>
                <c:pt idx="3">
                  <c:v>193</c:v>
                </c:pt>
                <c:pt idx="4">
                  <c:v>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A8-41C0-9F68-613F26D12251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Coloană1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5"/>
                <c:pt idx="0">
                  <c:v>Instanța</c:v>
                </c:pt>
                <c:pt idx="1">
                  <c:v>Bălți</c:v>
                </c:pt>
                <c:pt idx="2">
                  <c:v>Fălești</c:v>
                </c:pt>
                <c:pt idx="3">
                  <c:v>Sîngerei</c:v>
                </c:pt>
                <c:pt idx="4">
                  <c:v>Glodeni</c:v>
                </c:pt>
              </c:strCache>
            </c:strRef>
          </c:cat>
          <c:val>
            <c:numRef>
              <c:f>Foaie1!$D$2:$D$6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A8-41C0-9F68-613F26D1225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2093496"/>
        <c:axId val="512099256"/>
      </c:lineChart>
      <c:catAx>
        <c:axId val="51209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099256"/>
        <c:crosses val="autoZero"/>
        <c:auto val="1"/>
        <c:lblAlgn val="ctr"/>
        <c:lblOffset val="100"/>
        <c:noMultiLvlLbl val="0"/>
      </c:catAx>
      <c:valAx>
        <c:axId val="51209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20934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8794985520435112"/>
          <c:y val="0.93194163322269941"/>
          <c:w val="0.48997587632356571"/>
          <c:h val="6.0113681102362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93956525481969E-2"/>
          <c:y val="0.15967199803149604"/>
          <c:w val="0.87831906167979001"/>
          <c:h val="0.647453986220472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0248470153402472E-2"/>
                  <c:y val="4.9531108054461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88-4611-8E45-E37E7120C0C9}"/>
                </c:ext>
              </c:extLst>
            </c:dLbl>
            <c:dLbl>
              <c:idx val="3"/>
              <c:layout>
                <c:manualLayout>
                  <c:x val="-6.7972771113127411E-3"/>
                  <c:y val="8.20815783703122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88-4611-8E45-E37E7120C0C9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1.26</c:v>
                </c:pt>
                <c:pt idx="1">
                  <c:v>1.59</c:v>
                </c:pt>
                <c:pt idx="2">
                  <c:v>0.96</c:v>
                </c:pt>
                <c:pt idx="3">
                  <c:v>1.0900000000000001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19-4402-BC77-9E792B18F8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4.7580387301012897E-2"/>
                  <c:y val="-0.156621870612592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D-4EB1-8CEE-E36737C7164F}"/>
                </c:ext>
              </c:extLst>
            </c:dLbl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0.99</c:v>
                </c:pt>
                <c:pt idx="1">
                  <c:v>0.91080000000000005</c:v>
                </c:pt>
                <c:pt idx="2">
                  <c:v>1.0491999999999999</c:v>
                </c:pt>
                <c:pt idx="3">
                  <c:v>1.2959000000000001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B19-4402-BC77-9E792B18F8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1204436952226524"/>
                  <c:y val="-5.1737021817073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8-4611-8E45-E37E7120C0C9}"/>
                </c:ext>
              </c:extLst>
            </c:dLbl>
            <c:dLbl>
              <c:idx val="3"/>
              <c:layout>
                <c:manualLayout>
                  <c:x val="2.1268614198274621E-2"/>
                  <c:y val="-2.2803270425206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8-4611-8E45-E37E7120C0C9}"/>
                </c:ext>
              </c:extLst>
            </c:dLbl>
            <c:spPr>
              <a:noFill/>
              <a:ln>
                <a:solidFill>
                  <a:schemeClr val="accent3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1.1499999999999999</c:v>
                </c:pt>
                <c:pt idx="1">
                  <c:v>1.1499999999999999</c:v>
                </c:pt>
                <c:pt idx="2">
                  <c:v>1.1499999999999999</c:v>
                </c:pt>
                <c:pt idx="3">
                  <c:v>1.1499999999999999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B19-4402-BC77-9E792B18F8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6128744"/>
        <c:axId val="556131264"/>
      </c:lineChart>
      <c:catAx>
        <c:axId val="55612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131264"/>
        <c:crosses val="autoZero"/>
        <c:auto val="1"/>
        <c:lblAlgn val="ctr"/>
        <c:lblOffset val="100"/>
        <c:noMultiLvlLbl val="0"/>
      </c:catAx>
      <c:valAx>
        <c:axId val="5561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12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43538213450553"/>
          <c:y val="0.9042873782205173"/>
          <c:w val="0.56683704775019894"/>
          <c:h val="7.4012308235582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51255908704908E-2"/>
          <c:y val="0.16040819089662392"/>
          <c:w val="0.87448225668737933"/>
          <c:h val="0.67631092224453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052465426452852E-2"/>
                  <c:y val="5.97499999999999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7-47A0-9DC4-17865709F5C5}"/>
                </c:ext>
              </c:extLst>
            </c:dLbl>
            <c:dLbl>
              <c:idx val="1"/>
              <c:layout>
                <c:manualLayout>
                  <c:x val="-0.15196246754800813"/>
                  <c:y val="-1.8375000000000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57-47A0-9DC4-17865709F5C5}"/>
                </c:ext>
              </c:extLst>
            </c:dLbl>
            <c:dLbl>
              <c:idx val="2"/>
              <c:layout>
                <c:manualLayout>
                  <c:x val="-0.12750099285319128"/>
                  <c:y val="6.624999999999885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57-47A0-9DC4-17865709F5C5}"/>
                </c:ext>
              </c:extLst>
            </c:dLbl>
            <c:dLbl>
              <c:idx val="3"/>
              <c:layout>
                <c:manualLayout>
                  <c:x val="-0.1146531546139781"/>
                  <c:y val="-3.991073088240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57-47A0-9DC4-17865709F5C5}"/>
                </c:ext>
              </c:extLst>
            </c:dLbl>
            <c:dLbl>
              <c:idx val="4"/>
              <c:layout>
                <c:manualLayout>
                  <c:x val="-0.11098234368848862"/>
                  <c:y val="-3.4159905106846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57-47A0-9DC4-17865709F5C5}"/>
                </c:ext>
              </c:extLst>
            </c:dLbl>
            <c:dLbl>
              <c:idx val="5"/>
              <c:layout>
                <c:manualLayout>
                  <c:x val="-0.10364072183750982"/>
                  <c:y val="-2.553366644350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57-47A0-9DC4-17865709F5C5}"/>
                </c:ext>
              </c:extLst>
            </c:dLbl>
            <c:spPr>
              <a:noFill/>
              <a:ln>
                <a:solidFill>
                  <a:srgbClr val="00B0F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2 ani</c:v>
                </c:pt>
                <c:pt idx="4">
                  <c:v>3 ani</c:v>
                </c:pt>
                <c:pt idx="5">
                  <c:v>peste 3 ani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0.79500000000000004</c:v>
                </c:pt>
                <c:pt idx="1">
                  <c:v>0.126</c:v>
                </c:pt>
                <c:pt idx="2">
                  <c:v>5.8000000000000003E-2</c:v>
                </c:pt>
                <c:pt idx="3">
                  <c:v>1.3899999999999999E-2</c:v>
                </c:pt>
                <c:pt idx="4">
                  <c:v>3.2000000000000002E-3</c:v>
                </c:pt>
                <c:pt idx="5">
                  <c:v>3.3999999999999998E-3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57-47A0-9DC4-17865709F5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9109160667636683E-2"/>
                  <c:y val="1.5999999999999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57-47A0-9DC4-17865709F5C5}"/>
                </c:ext>
              </c:extLst>
            </c:dLbl>
            <c:dLbl>
              <c:idx val="1"/>
              <c:layout>
                <c:manualLayout>
                  <c:x val="2.9742673263720883E-2"/>
                  <c:y val="-8.7124999999999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57-47A0-9DC4-17865709F5C5}"/>
                </c:ext>
              </c:extLst>
            </c:dLbl>
            <c:dLbl>
              <c:idx val="2"/>
              <c:layout>
                <c:manualLayout>
                  <c:x val="9.7738953894036689E-4"/>
                  <c:y val="-0.10775213578650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57-47A0-9DC4-17865709F5C5}"/>
                </c:ext>
              </c:extLst>
            </c:dLbl>
            <c:dLbl>
              <c:idx val="3"/>
              <c:layout>
                <c:manualLayout>
                  <c:x val="1.0154416852664055E-2"/>
                  <c:y val="-0.10029440152582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57-47A0-9DC4-17865709F5C5}"/>
                </c:ext>
              </c:extLst>
            </c:dLbl>
            <c:dLbl>
              <c:idx val="4"/>
              <c:layout>
                <c:manualLayout>
                  <c:x val="6.4836059271745801E-3"/>
                  <c:y val="-0.108920640189170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57-47A0-9DC4-17865709F5C5}"/>
                </c:ext>
              </c:extLst>
            </c:dLbl>
            <c:dLbl>
              <c:idx val="5"/>
              <c:layout>
                <c:manualLayout>
                  <c:x val="-8.1996377747834553E-3"/>
                  <c:y val="-0.111796053076952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57-47A0-9DC4-17865709F5C5}"/>
                </c:ext>
              </c:extLst>
            </c:dLbl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2 ani</c:v>
                </c:pt>
                <c:pt idx="4">
                  <c:v>3 ani</c:v>
                </c:pt>
                <c:pt idx="5">
                  <c:v>peste 3 ani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0.747</c:v>
                </c:pt>
                <c:pt idx="1">
                  <c:v>0.17560000000000001</c:v>
                </c:pt>
                <c:pt idx="2">
                  <c:v>4.5400000000000003E-2</c:v>
                </c:pt>
                <c:pt idx="3">
                  <c:v>2.0500000000000001E-2</c:v>
                </c:pt>
                <c:pt idx="4">
                  <c:v>5.0000000000000001E-3</c:v>
                </c:pt>
                <c:pt idx="5">
                  <c:v>6.4000000000000003E-3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B57-47A0-9DC4-17865709F5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până la 3 luni</c:v>
                </c:pt>
                <c:pt idx="1">
                  <c:v>4-6 luni</c:v>
                </c:pt>
                <c:pt idx="2">
                  <c:v>7-12 luni</c:v>
                </c:pt>
                <c:pt idx="3">
                  <c:v>2 ani</c:v>
                </c:pt>
                <c:pt idx="4">
                  <c:v>3 ani</c:v>
                </c:pt>
                <c:pt idx="5">
                  <c:v>peste 3 ani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FB57-47A0-9DC4-17865709F5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8284816"/>
        <c:axId val="588289496"/>
      </c:lineChart>
      <c:catAx>
        <c:axId val="5882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289496"/>
        <c:crosses val="autoZero"/>
        <c:auto val="1"/>
        <c:lblAlgn val="ctr"/>
        <c:lblOffset val="100"/>
        <c:noMultiLvlLbl val="0"/>
      </c:catAx>
      <c:valAx>
        <c:axId val="58828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82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487016526897109E-2"/>
          <c:y val="6.7765748031496056E-2"/>
          <c:w val="0.80372469797241619"/>
          <c:h val="0.7569534940944882"/>
        </c:manualLayout>
      </c:layout>
      <c:lineChart>
        <c:grouping val="standar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277066118529702E-2"/>
                  <c:y val="1.54945311661552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A5-45D8-A0AE-7AF8630A387F}"/>
                </c:ext>
              </c:extLst>
            </c:dLbl>
            <c:dLbl>
              <c:idx val="1"/>
              <c:layout>
                <c:manualLayout>
                  <c:x val="-0.11240937723762777"/>
                  <c:y val="-1.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9-4917-880E-2705A918E21E}"/>
                </c:ext>
              </c:extLst>
            </c:dLbl>
            <c:dLbl>
              <c:idx val="2"/>
              <c:layout>
                <c:manualLayout>
                  <c:x val="-3.0838070548576098E-3"/>
                  <c:y val="-0.1556732436949586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06-4FDD-A63E-D4D98C45D9CC}"/>
                </c:ext>
              </c:extLst>
            </c:dLbl>
            <c:spPr>
              <a:noFill/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4"/>
                <c:pt idx="0">
                  <c:v>pînă la 12 luni</c:v>
                </c:pt>
                <c:pt idx="1">
                  <c:v>m.mult de 12 luni</c:v>
                </c:pt>
                <c:pt idx="2">
                  <c:v>m.mult de 24 luni</c:v>
                </c:pt>
                <c:pt idx="3">
                  <c:v>m.mult de 36 luni</c:v>
                </c:pt>
              </c:strCache>
            </c:strRef>
          </c:cat>
          <c:val>
            <c:numRef>
              <c:f>Foaie1!$B$2:$B$6</c:f>
              <c:numCache>
                <c:formatCode>0.00%</c:formatCode>
                <c:ptCount val="5"/>
                <c:pt idx="0">
                  <c:v>0.80359999999999998</c:v>
                </c:pt>
                <c:pt idx="1">
                  <c:v>8.0299999999999996E-2</c:v>
                </c:pt>
                <c:pt idx="2" formatCode="0%">
                  <c:v>3.2199999999999999E-2</c:v>
                </c:pt>
                <c:pt idx="3">
                  <c:v>8.3699999999999997E-2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49-4917-880E-2705A918E21E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5410605012168827E-3"/>
                  <c:y val="-3.0708156229528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A5-45D8-A0AE-7AF8630A387F}"/>
                </c:ext>
              </c:extLst>
            </c:dLbl>
            <c:dLbl>
              <c:idx val="1"/>
              <c:layout>
                <c:manualLayout>
                  <c:x val="2.4936104930824408E-2"/>
                  <c:y val="-0.115250000000000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9-4917-880E-2705A918E21E}"/>
                </c:ext>
              </c:extLst>
            </c:dLbl>
            <c:dLbl>
              <c:idx val="3"/>
              <c:layout>
                <c:manualLayout>
                  <c:x val="1.3003987873515893E-2"/>
                  <c:y val="-7.60681253168651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A5-45D8-A0AE-7AF8630A387F}"/>
                </c:ext>
              </c:extLst>
            </c:dLbl>
            <c:spPr>
              <a:noFill/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4"/>
                <c:pt idx="0">
                  <c:v>pînă la 12 luni</c:v>
                </c:pt>
                <c:pt idx="1">
                  <c:v>m.mult de 12 luni</c:v>
                </c:pt>
                <c:pt idx="2">
                  <c:v>m.mult de 24 luni</c:v>
                </c:pt>
                <c:pt idx="3">
                  <c:v>m.mult de 36 luni</c:v>
                </c:pt>
              </c:strCache>
            </c:strRef>
          </c:cat>
          <c:val>
            <c:numRef>
              <c:f>Foaie1!$C$2:$C$6</c:f>
              <c:numCache>
                <c:formatCode>0.00%</c:formatCode>
                <c:ptCount val="5"/>
                <c:pt idx="0">
                  <c:v>0.85619999999999996</c:v>
                </c:pt>
                <c:pt idx="1">
                  <c:v>6.7199999999999996E-2</c:v>
                </c:pt>
                <c:pt idx="2">
                  <c:v>2.1000000000000001E-2</c:v>
                </c:pt>
                <c:pt idx="3">
                  <c:v>5.57E-2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49-4917-880E-2705A918E21E}"/>
            </c:ext>
          </c:extLst>
        </c:ser>
        <c:ser>
          <c:idx val="2"/>
          <c:order val="2"/>
          <c:tx>
            <c:strRef>
              <c:f>Foaie1!$D$1</c:f>
              <c:strCache>
                <c:ptCount val="1"/>
                <c:pt idx="0">
                  <c:v>Coloană1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0.15907723606735799"/>
                  <c:y val="-0.265249999999999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9-4917-880E-2705A918E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Foaie1!$A$2:$A$6</c:f>
              <c:strCache>
                <c:ptCount val="4"/>
                <c:pt idx="0">
                  <c:v>pînă la 12 luni</c:v>
                </c:pt>
                <c:pt idx="1">
                  <c:v>m.mult de 12 luni</c:v>
                </c:pt>
                <c:pt idx="2">
                  <c:v>m.mult de 24 luni</c:v>
                </c:pt>
                <c:pt idx="3">
                  <c:v>m.mult de 36 luni</c:v>
                </c:pt>
              </c:strCache>
            </c:strRef>
          </c:cat>
          <c:val>
            <c:numRef>
              <c:f>Foaie1!$D$2:$D$6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49-4917-880E-2705A918E21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3124168"/>
        <c:axId val="513124528"/>
      </c:lineChart>
      <c:catAx>
        <c:axId val="51312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124528"/>
        <c:crosses val="autoZero"/>
        <c:auto val="1"/>
        <c:lblAlgn val="ctr"/>
        <c:lblOffset val="100"/>
        <c:noMultiLvlLbl val="0"/>
      </c:catAx>
      <c:valAx>
        <c:axId val="51312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312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008551269382292"/>
          <c:y val="0.93753875071968085"/>
          <c:w val="0.55257604608901045"/>
          <c:h val="6.011368110236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71477328098993E-2"/>
          <c:y val="3.8453248031496065E-2"/>
          <c:w val="0.91802852267190105"/>
          <c:h val="0.789138287401574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59</c:v>
                </c:pt>
                <c:pt idx="2">
                  <c:v>60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5-495B-A68D-7DB5715E80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81</c:v>
                </c:pt>
                <c:pt idx="1">
                  <c:v>93</c:v>
                </c:pt>
                <c:pt idx="2">
                  <c:v>64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85-495B-A68D-7DB5715E80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</c:v>
                </c:pt>
                <c:pt idx="1">
                  <c:v>65</c:v>
                </c:pt>
                <c:pt idx="2">
                  <c:v>64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85-495B-A68D-7DB5715E80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4744880"/>
        <c:axId val="344745240"/>
      </c:barChart>
      <c:catAx>
        <c:axId val="34474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45240"/>
        <c:crosses val="autoZero"/>
        <c:auto val="1"/>
        <c:lblAlgn val="ctr"/>
        <c:lblOffset val="100"/>
        <c:noMultiLvlLbl val="0"/>
      </c:catAx>
      <c:valAx>
        <c:axId val="344745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474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37402812987593"/>
          <c:y val="0.91417519685039372"/>
          <c:w val="0.54957622028463093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66864035694169E-2"/>
          <c:y val="4.9830390956125487E-2"/>
          <c:w val="0.90013313596430578"/>
          <c:h val="0.80641577604685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</c:v>
                </c:pt>
                <c:pt idx="1">
                  <c:v>0.74</c:v>
                </c:pt>
                <c:pt idx="2">
                  <c:v>0.38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96-4D66-BC6F-0565EE80A4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0.75</c:v>
                </c:pt>
                <c:pt idx="1">
                  <c:v>0.85</c:v>
                </c:pt>
                <c:pt idx="2">
                  <c:v>0.73</c:v>
                </c:pt>
                <c:pt idx="3" formatCode="0.00%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96-4D66-BC6F-0565EE80A4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</c:v>
                </c:pt>
                <c:pt idx="1">
                  <c:v>0.8</c:v>
                </c:pt>
                <c:pt idx="2">
                  <c:v>0.7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96-4D66-BC6F-0565EE80A4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5808744"/>
        <c:axId val="555809824"/>
      </c:barChart>
      <c:catAx>
        <c:axId val="55580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09824"/>
        <c:crosses val="autoZero"/>
        <c:auto val="1"/>
        <c:lblAlgn val="ctr"/>
        <c:lblOffset val="100"/>
        <c:noMultiLvlLbl val="0"/>
      </c:catAx>
      <c:valAx>
        <c:axId val="55580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808744"/>
        <c:crosses val="autoZero"/>
        <c:crossBetween val="between"/>
      </c:valAx>
      <c:spPr>
        <a:noFill/>
        <a:ln>
          <a:noFill/>
        </a:ln>
        <a:effectLst>
          <a:glow rad="228600">
            <a:srgbClr val="C00000">
              <a:alpha val="40000"/>
            </a:srgbClr>
          </a:glo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8293963254593E-2"/>
          <c:y val="7.4015748031496076E-2"/>
          <c:w val="0.89218372703412074"/>
          <c:h val="0.79873523622047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</c:v>
                </c:pt>
                <c:pt idx="1">
                  <c:v>0.15</c:v>
                </c:pt>
                <c:pt idx="2">
                  <c:v>0.19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C-4A77-BA99-68FAB7D898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0.22170000000000001</c:v>
                </c:pt>
                <c:pt idx="1">
                  <c:v>0.23649999999999999</c:v>
                </c:pt>
                <c:pt idx="2">
                  <c:v>0.2036</c:v>
                </c:pt>
                <c:pt idx="3">
                  <c:v>0.2301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C-4A77-BA99-68FAB7D898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C-4A77-BA99-68FAB7D898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422880"/>
        <c:axId val="363423240"/>
      </c:barChart>
      <c:catAx>
        <c:axId val="3634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3240"/>
        <c:crosses val="autoZero"/>
        <c:auto val="1"/>
        <c:lblAlgn val="ctr"/>
        <c:lblOffset val="100"/>
        <c:noMultiLvlLbl val="0"/>
      </c:catAx>
      <c:valAx>
        <c:axId val="36342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30487050634954"/>
          <c:y val="0.91953399954989679"/>
          <c:w val="0.52258289945177228"/>
          <c:h val="6.2222456318443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6312190061793E-2"/>
          <c:y val="7.916658085075709E-2"/>
          <c:w val="0.90818260332838141"/>
          <c:h val="0.78290118371197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9.3142811545836243E-3"/>
                  <c:y val="3.39697262869231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76-4A10-A246-8CCD5247AA5B}"/>
                </c:ext>
              </c:extLst>
            </c:dLbl>
            <c:dLbl>
              <c:idx val="3"/>
              <c:layout>
                <c:manualLayout>
                  <c:x val="-2.2047710241660857E-3"/>
                  <c:y val="-4.41606441730016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7-44A2-A9C6-A23BB4A5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0.09</c:v>
                </c:pt>
                <c:pt idx="1">
                  <c:v>0.04</c:v>
                </c:pt>
                <c:pt idx="2">
                  <c:v>0.35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7-44A2-A9C6-A23BB4A534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751874590758339E-2"/>
                  <c:y val="-1.6574284168262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56249999999999"/>
                      <c:h val="5.2374999999999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17-44A2-A9C6-A23BB4A534EE}"/>
                </c:ext>
              </c:extLst>
            </c:dLbl>
            <c:dLbl>
              <c:idx val="1"/>
              <c:layout>
                <c:manualLayout>
                  <c:x val="1.1177137385500349E-2"/>
                  <c:y val="-1.62653468937627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17-44A2-A9C6-A23BB4A534EE}"/>
                </c:ext>
              </c:extLst>
            </c:dLbl>
            <c:dLbl>
              <c:idx val="2"/>
              <c:layout>
                <c:manualLayout>
                  <c:x val="1.975331676418059E-2"/>
                  <c:y val="-3.12501212563476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7-44A2-A9C6-A23BB4A534EE}"/>
                </c:ext>
              </c:extLst>
            </c:dLbl>
            <c:dLbl>
              <c:idx val="3"/>
              <c:layout>
                <c:manualLayout>
                  <c:x val="1.3701380919189004E-2"/>
                  <c:y val="-1.30384903746646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17-44A2-A9C6-A23BB4A53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0.1138</c:v>
                </c:pt>
                <c:pt idx="1">
                  <c:v>2.8500000000000001E-2</c:v>
                </c:pt>
                <c:pt idx="2">
                  <c:v>0.27929999999999999</c:v>
                </c:pt>
                <c:pt idx="3">
                  <c:v>0.3669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17-44A2-A9C6-A23BB4A534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0.05</c:v>
                </c:pt>
                <c:pt idx="1">
                  <c:v>0.02</c:v>
                </c:pt>
                <c:pt idx="2">
                  <c:v>0.08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7-44A2-A9C6-A23BB4A534E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C76-4A10-A246-8CCD5247AA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0445632"/>
        <c:axId val="470446352"/>
      </c:barChart>
      <c:catAx>
        <c:axId val="4704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446352"/>
        <c:crosses val="autoZero"/>
        <c:auto val="1"/>
        <c:lblAlgn val="ctr"/>
        <c:lblOffset val="100"/>
        <c:noMultiLvlLbl val="0"/>
      </c:catAx>
      <c:valAx>
        <c:axId val="47044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044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Central</a:t>
            </a:r>
            <a:endParaRPr lang="ru-RU" dirty="0"/>
          </a:p>
        </c:rich>
      </c:tx>
      <c:layout>
        <c:manualLayout>
          <c:xMode val="edge"/>
          <c:yMode val="edge"/>
          <c:x val="0.42180464560019426"/>
          <c:y val="0.149630335732190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2576587120711911E-2"/>
          <c:y val="0.23236469823891762"/>
          <c:w val="0.90037324440146715"/>
          <c:h val="0.66234906593113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2770</c:v>
                </c:pt>
                <c:pt idx="1">
                  <c:v>1081</c:v>
                </c:pt>
                <c:pt idx="2">
                  <c:v>1286</c:v>
                </c:pt>
                <c:pt idx="3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55-4361-B1D4-0600492682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3395</c:v>
                </c:pt>
                <c:pt idx="1">
                  <c:v>1875</c:v>
                </c:pt>
                <c:pt idx="2">
                  <c:v>1161</c:v>
                </c:pt>
                <c:pt idx="3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55-4361-B1D4-0600492682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E55-4361-B1D4-0600492682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4021877931771629"/>
          <c:y val="0.94349365626648329"/>
          <c:w val="0.52479264644066281"/>
          <c:h val="5.65063437335166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207745555961"/>
          <c:y val="2.5523066673978807E-2"/>
          <c:w val="0.81961590984786659"/>
          <c:h val="0.840813350484463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2.5600000000000001E-2</c:v>
                </c:pt>
                <c:pt idx="1">
                  <c:v>1.24E-2</c:v>
                </c:pt>
                <c:pt idx="2">
                  <c:v>3.1E-2</c:v>
                </c:pt>
                <c:pt idx="3">
                  <c:v>6.8199999999999997E-2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9-436B-B7A4-19AE9A7B66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16331476554169E-2"/>
                  <c:y val="-1.88161900227769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56-4AAA-BE67-B029202D9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1.29E-2</c:v>
                </c:pt>
                <c:pt idx="1">
                  <c:v>9.1000000000000004E-3</c:v>
                </c:pt>
                <c:pt idx="2">
                  <c:v>8.3000000000000001E-3</c:v>
                </c:pt>
                <c:pt idx="3">
                  <c:v>3.7600000000000001E-2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9-436B-B7A4-19AE9A7B66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Ținta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29-436B-B7A4-19AE9A7B66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420720"/>
        <c:axId val="363421440"/>
      </c:barChart>
      <c:catAx>
        <c:axId val="36342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1440"/>
        <c:crosses val="autoZero"/>
        <c:auto val="1"/>
        <c:lblAlgn val="ctr"/>
        <c:lblOffset val="100"/>
        <c:noMultiLvlLbl val="0"/>
      </c:catAx>
      <c:valAx>
        <c:axId val="36342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42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155764158681224"/>
          <c:y val="0.9297607484103857"/>
          <c:w val="0.70368554349627566"/>
          <c:h val="4.58874112192668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</a:t>
            </a:r>
            <a:r>
              <a:rPr lang="ro-MD" sz="3000" b="1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hotărârilor modificate</a:t>
            </a:r>
            <a:endParaRPr lang="ru-RU" sz="3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66427001312335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5833333333333295E-2"/>
                  <c:y val="-3.12500000000001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72-4974-8CAF-B6A306E202BD}"/>
                </c:ext>
              </c:extLst>
            </c:dLbl>
            <c:dLbl>
              <c:idx val="2"/>
              <c:layout>
                <c:manualLayout>
                  <c:x val="-3.7500000000000075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72-4974-8CAF-B6A306E202BD}"/>
                </c:ext>
              </c:extLst>
            </c:dLbl>
            <c:dLbl>
              <c:idx val="3"/>
              <c:layout>
                <c:manualLayout>
                  <c:x val="-2.2916666666666665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72-4974-8CAF-B6A306E202BD}"/>
                </c:ext>
              </c:extLst>
            </c:dLbl>
            <c:spPr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1.4E-3</c:v>
                </c:pt>
                <c:pt idx="1">
                  <c:v>2.5000000000000001E-3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72-4974-8CAF-B6A306E202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83333333333329E-2"/>
                  <c:y val="-9.3750000000000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72-4974-8CAF-B6A306E202BD}"/>
                </c:ext>
              </c:extLst>
            </c:dLbl>
            <c:dLbl>
              <c:idx val="1"/>
              <c:layout>
                <c:manualLayout>
                  <c:x val="6.6666666666666666E-2"/>
                  <c:y val="-2.864550241804498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2-4974-8CAF-B6A306E202BD}"/>
                </c:ext>
              </c:extLst>
            </c:dLbl>
            <c:dLbl>
              <c:idx val="2"/>
              <c:layout>
                <c:manualLayout>
                  <c:x val="3.33333333333334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72-4974-8CAF-B6A306E202BD}"/>
                </c:ext>
              </c:extLst>
            </c:dLbl>
            <c:dLbl>
              <c:idx val="3"/>
              <c:layout>
                <c:manualLayout>
                  <c:x val="7.0833333333333331E-2"/>
                  <c:y val="3.1250000000000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2-4974-8CAF-B6A306E202BD}"/>
                </c:ext>
              </c:extLst>
            </c:dLbl>
            <c:spPr>
              <a:solidFill>
                <a:srgbClr val="FF0000">
                  <a:alpha val="42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5.0000000000000001E-4</c:v>
                </c:pt>
                <c:pt idx="1">
                  <c:v>8.9999999999999998E-4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72-4974-8CAF-B6A306E202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6A72-4974-8CAF-B6A306E202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3461384"/>
        <c:axId val="623464624"/>
      </c:barChart>
      <c:catAx>
        <c:axId val="62346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64624"/>
        <c:crosses val="autoZero"/>
        <c:auto val="1"/>
        <c:lblAlgn val="ctr"/>
        <c:lblOffset val="100"/>
        <c:noMultiLvlLbl val="0"/>
      </c:catAx>
      <c:valAx>
        <c:axId val="62346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346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8118138733771952"/>
          <c:y val="0.91105019685039379"/>
          <c:w val="0.6738890596816518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Fălești</a:t>
            </a:r>
            <a:endParaRPr lang="ru-RU" dirty="0"/>
          </a:p>
        </c:rich>
      </c:tx>
      <c:layout>
        <c:manualLayout>
          <c:xMode val="edge"/>
          <c:yMode val="edge"/>
          <c:x val="0.4144595866279458"/>
          <c:y val="0.13153878494192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9438994285551267E-2"/>
          <c:y val="0.23251209534173686"/>
          <c:w val="0.90791608128416879"/>
          <c:h val="0.63102741999499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674</c:v>
                </c:pt>
                <c:pt idx="1">
                  <c:v>381</c:v>
                </c:pt>
                <c:pt idx="2">
                  <c:v>182</c:v>
                </c:pt>
                <c:pt idx="3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2-46EC-8B21-503758A369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967</c:v>
                </c:pt>
                <c:pt idx="1">
                  <c:v>765</c:v>
                </c:pt>
                <c:pt idx="2">
                  <c:v>116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2-46EC-8B21-503758A369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8E2-46EC-8B21-503758A369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0531246781455731"/>
          <c:y val="0.93311095256159138"/>
          <c:w val="0.57635057259504874"/>
          <c:h val="5.5952288172411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</a:t>
            </a:r>
            <a:r>
              <a:rPr lang="ro-MD" dirty="0" err="1"/>
              <a:t>Sîngerei</a:t>
            </a:r>
            <a:endParaRPr lang="ru-RU" dirty="0"/>
          </a:p>
        </c:rich>
      </c:tx>
      <c:layout>
        <c:manualLayout>
          <c:xMode val="edge"/>
          <c:yMode val="edge"/>
          <c:x val="0.38948921503708406"/>
          <c:y val="0.11889509534327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955410926104557E-2"/>
          <c:y val="0.19439359505476775"/>
          <c:w val="0.91725814600369815"/>
          <c:h val="0.65297581805478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507</c:v>
                </c:pt>
                <c:pt idx="1">
                  <c:v>308</c:v>
                </c:pt>
                <c:pt idx="2">
                  <c:v>99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0-417B-BC23-E0B69B897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827</c:v>
                </c:pt>
                <c:pt idx="1">
                  <c:v>516</c:v>
                </c:pt>
                <c:pt idx="2">
                  <c:v>201</c:v>
                </c:pt>
                <c:pt idx="3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30-417B-BC23-E0B69B897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3130-417B-BC23-E0B69B897A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2182496"/>
        <c:axId val="562180696"/>
      </c:barChart>
      <c:catAx>
        <c:axId val="56218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0696"/>
        <c:crosses val="autoZero"/>
        <c:auto val="1"/>
        <c:lblAlgn val="ctr"/>
        <c:lblOffset val="100"/>
        <c:noMultiLvlLbl val="0"/>
      </c:catAx>
      <c:valAx>
        <c:axId val="56218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8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218037489603407"/>
          <c:y val="0.94176672947270046"/>
          <c:w val="0.54836449829415668"/>
          <c:h val="5.8233270527299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RO" dirty="0"/>
              <a:t>Sediul Glodeni</a:t>
            </a:r>
            <a:endParaRPr lang="ru-RU" dirty="0"/>
          </a:p>
        </c:rich>
      </c:tx>
      <c:layout>
        <c:manualLayout>
          <c:xMode val="edge"/>
          <c:yMode val="edge"/>
          <c:x val="0.39184891732283467"/>
          <c:y val="2.1874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163549868766406E-2"/>
          <c:y val="0.22198449803149609"/>
          <c:w val="0.9025031167979003"/>
          <c:h val="0.60219015585282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9A2C-4307-9F89-D7F12B5C79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529</c:v>
                </c:pt>
                <c:pt idx="1">
                  <c:v>344</c:v>
                </c:pt>
                <c:pt idx="2">
                  <c:v>125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2C-4307-9F89-D7F12B5C79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Totale</c:v>
                </c:pt>
                <c:pt idx="1">
                  <c:v>Civile </c:v>
                </c:pt>
                <c:pt idx="2">
                  <c:v>Penale 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A2C-4307-9F89-D7F12B5C79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2310984"/>
        <c:axId val="362310000"/>
      </c:barChart>
      <c:catAx>
        <c:axId val="36231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310000"/>
        <c:crosses val="autoZero"/>
        <c:auto val="1"/>
        <c:lblAlgn val="ctr"/>
        <c:lblOffset val="100"/>
        <c:noMultiLvlLbl val="0"/>
      </c:catAx>
      <c:valAx>
        <c:axId val="36231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231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20949465731103753"/>
          <c:y val="0.9170243190450138"/>
          <c:w val="0.57225464052727382"/>
          <c:h val="6.41631329360807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Numărul</a:t>
            </a:r>
            <a:r>
              <a:rPr lang="ro-MD" baseline="0" dirty="0"/>
              <a:t> dosarelor încheiate – Judecătoria Bălți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03414687269898"/>
          <c:y val="0.15041556468403575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5007</c:v>
                </c:pt>
                <c:pt idx="1">
                  <c:v>2815</c:v>
                </c:pt>
                <c:pt idx="2">
                  <c:v>1518</c:v>
                </c:pt>
                <c:pt idx="3">
                  <c:v>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1-4587-8007-BA33A08768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5676</c:v>
                </c:pt>
                <c:pt idx="1">
                  <c:v>3188</c:v>
                </c:pt>
                <c:pt idx="2">
                  <c:v>1682</c:v>
                </c:pt>
                <c:pt idx="3">
                  <c:v>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1-4587-8007-BA33A08768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DB1-4587-8007-BA33A08768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757500620386192"/>
          <c:y val="0.90972931865972229"/>
          <c:w val="0.59267856866649582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Central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03414687269898"/>
          <c:y val="0.15041556468403575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3504</c:v>
                </c:pt>
                <c:pt idx="1">
                  <c:v>1859</c:v>
                </c:pt>
                <c:pt idx="2">
                  <c:v>1132</c:v>
                </c:pt>
                <c:pt idx="3">
                  <c:v>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D2-442B-B815-5E6C08BA2D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3636</c:v>
                </c:pt>
                <c:pt idx="1">
                  <c:v>1938</c:v>
                </c:pt>
                <c:pt idx="2">
                  <c:v>1217</c:v>
                </c:pt>
                <c:pt idx="3">
                  <c:v>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D2-442B-B815-5E6C08BA2D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BD2-442B-B815-5E6C08BA2D6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301789469507597"/>
          <c:y val="0.91570031700359333"/>
          <c:w val="0.31937239109952609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 Fălești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845050057936337"/>
          <c:y val="0.19818354707861852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724</c:v>
                </c:pt>
                <c:pt idx="1">
                  <c:v>473</c:v>
                </c:pt>
                <c:pt idx="2">
                  <c:v>174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5-45A5-A470-D467EB1AF9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774</c:v>
                </c:pt>
                <c:pt idx="1">
                  <c:v>531</c:v>
                </c:pt>
                <c:pt idx="2">
                  <c:v>144</c:v>
                </c:pt>
                <c:pt idx="3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95-45A5-A470-D467EB1AF9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195-45A5-A470-D467EB1AF9E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301789469507597"/>
          <c:y val="0.91570031700359333"/>
          <c:w val="0.31937239109952609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o-MD" dirty="0"/>
              <a:t>Sediul</a:t>
            </a:r>
            <a:r>
              <a:rPr lang="ro-MD" baseline="0" dirty="0"/>
              <a:t> </a:t>
            </a:r>
            <a:r>
              <a:rPr lang="ro-MD" baseline="0" dirty="0" err="1"/>
              <a:t>Sîngerei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03414687269898"/>
          <c:y val="0.15041556468403575"/>
          <c:w val="0.89079015028192554"/>
          <c:h val="0.6261233528331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trimestru 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779</c:v>
                </c:pt>
                <c:pt idx="1">
                  <c:v>483</c:v>
                </c:pt>
                <c:pt idx="2">
                  <c:v>133</c:v>
                </c:pt>
                <c:pt idx="3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9-466F-88D0-D990E4E963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 trimestru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782</c:v>
                </c:pt>
                <c:pt idx="1">
                  <c:v>424</c:v>
                </c:pt>
                <c:pt idx="2">
                  <c:v>213</c:v>
                </c:pt>
                <c:pt idx="3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9-466F-88D0-D990E4E963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Total</c:v>
                </c:pt>
                <c:pt idx="1">
                  <c:v>Civile</c:v>
                </c:pt>
                <c:pt idx="2">
                  <c:v>Penale</c:v>
                </c:pt>
                <c:pt idx="3">
                  <c:v>Contravenționale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019-466F-88D0-D990E4E96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0675480"/>
        <c:axId val="350681960"/>
      </c:barChart>
      <c:catAx>
        <c:axId val="350675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81960"/>
        <c:crosses val="autoZero"/>
        <c:auto val="1"/>
        <c:lblAlgn val="ctr"/>
        <c:lblOffset val="100"/>
        <c:noMultiLvlLbl val="0"/>
      </c:catAx>
      <c:valAx>
        <c:axId val="35068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67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8301789469507597"/>
          <c:y val="0.91570031700359333"/>
          <c:w val="0.31937239109952609"/>
          <c:h val="5.74301904489885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0.19643</cdr:x>
      <cdr:y>0.01051</cdr:y>
    </cdr:from>
    <cdr:to>
      <cdr:x>0.79957</cdr:x>
      <cdr:y>0.15193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2379AD5A-15F8-CA17-46EB-A74B65DFA6C2}"/>
            </a:ext>
          </a:extLst>
        </cdr:cNvPr>
        <cdr:cNvSpPr txBox="1"/>
      </cdr:nvSpPr>
      <cdr:spPr>
        <a:xfrm xmlns:a="http://schemas.openxmlformats.org/drawingml/2006/main">
          <a:off x="1392684" y="48025"/>
          <a:ext cx="4276198" cy="6462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6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0.01692</cdr:y>
    </cdr:from>
    <cdr:to>
      <cdr:x>1</cdr:x>
      <cdr:y>0.16106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AF1E5C97-8C12-2BC1-9259-B1E071AB8857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0" y="77821"/>
          <a:ext cx="7284418" cy="6629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44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6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6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0.05586</cdr:x>
      <cdr:y>0.0139</cdr:y>
    </cdr:from>
    <cdr:to>
      <cdr:x>1</cdr:x>
      <cdr:y>0.13316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DBA5B004-2407-4A73-68C6-4919E005A282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381302" y="64556"/>
          <a:ext cx="6444377" cy="5539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44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0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0.12649</cdr:y>
    </cdr:to>
    <cdr:sp macro="" textlink="">
      <cdr:nvSpPr>
        <cdr:cNvPr id="2" name="Google Shape;258;p2">
          <a:extLst xmlns:a="http://schemas.openxmlformats.org/drawingml/2006/main">
            <a:ext uri="{FF2B5EF4-FFF2-40B4-BE49-F238E27FC236}">
              <a16:creationId xmlns:a16="http://schemas.microsoft.com/office/drawing/2014/main" id="{00E5D0BA-13F3-D5B0-E415-61ADD2FB794F}"/>
            </a:ext>
          </a:extLst>
        </cdr:cNvPr>
        <cdr:cNvSpPr txBox="1">
          <a:spLocks xmlns:a="http://schemas.openxmlformats.org/drawingml/2006/main" noGrp="1"/>
        </cdr:cNvSpPr>
      </cdr:nvSpPr>
      <cdr:spPr>
        <a:xfrm xmlns:a="http://schemas.openxmlformats.org/drawingml/2006/main">
          <a:off x="-1709530" y="-795130"/>
          <a:ext cx="6983056" cy="5389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b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C00000"/>
            </a:buClr>
            <a:buSzPts val="3600"/>
            <a:buFont typeface="Calibri"/>
            <a:buNone/>
          </a:pP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Dosare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r>
            <a:rPr lang="en-US" sz="3000" b="1" i="0" u="none" strike="noStrike" cap="none" dirty="0" err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înregistrate</a:t>
          </a:r>
          <a:r>
            <a:rPr lang="en-US" sz="3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 </a:t>
          </a:r>
          <a:endParaRPr sz="3000" b="1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2.42683E-7</cdr:y>
    </cdr:from>
    <cdr:to>
      <cdr:x>1</cdr:x>
      <cdr:y>0.12079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id="{7266474C-D192-FC0B-6DBE-5C13E9458F27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1"/>
          <a:ext cx="6710659" cy="4977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45700" rIns="91425" bIns="45700" anchor="ctr" anchorCtr="0">
          <a:norm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ctr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dk1"/>
            </a:buClr>
            <a:buSzPts val="1800"/>
            <a:buFont typeface="Calibri"/>
            <a:buNone/>
            <a:def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Pts val="1400"/>
            <a:buFont typeface="Arial"/>
            <a:buNone/>
            <a:def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lang="ro-MD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Examinarea în termen a dosarelor</a:t>
          </a:r>
          <a:br>
            <a:rPr lang="ro-MD" sz="20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o-MD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Termeni generali de examinare a dosarelor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11/11/2025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9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73602-2372-F145-9A19-B1B7EE43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231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27446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08777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88229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63031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85599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72486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073602-2372-F145-9A19-B1B7EE437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717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line">
            <a:extLst>
              <a:ext uri="{FF2B5EF4-FFF2-40B4-BE49-F238E27FC236}">
                <a16:creationId xmlns:a16="http://schemas.microsoft.com/office/drawing/2014/main" id="{0E55CFED-05E6-D94C-8263-0255A3D1A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48264" y="1594183"/>
            <a:ext cx="6880943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This is the sub-line</a:t>
            </a:r>
          </a:p>
          <a:p>
            <a:pPr lvl="0"/>
            <a:r>
              <a:rPr lang="en-GB" dirty="0"/>
              <a:t>Project name | Date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7F8B9A88-98C8-FD45-B0C8-30548266A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48264" y="1127796"/>
            <a:ext cx="6880943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1A899-F1A5-5146-8815-E4D30A6D1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17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B56DE-A90D-3240-AA35-6A399F9A70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9BFAC-658C-E148-891B-2BC5DEABDE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line">
            <a:extLst>
              <a:ext uri="{FF2B5EF4-FFF2-40B4-BE49-F238E27FC236}">
                <a16:creationId xmlns:a16="http://schemas.microsoft.com/office/drawing/2014/main" id="{0E55CFED-05E6-D94C-8263-0255A3D1A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948264" y="1594183"/>
            <a:ext cx="6880943" cy="592470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This is the sub-line</a:t>
            </a:r>
          </a:p>
          <a:p>
            <a:pPr lvl="0"/>
            <a:r>
              <a:rPr lang="en-GB" dirty="0"/>
              <a:t>Project name | Date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7F8B9A88-98C8-FD45-B0C8-30548266A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948264" y="1127796"/>
            <a:ext cx="6880943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1A899-F1A5-5146-8815-E4D30A6D1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8F534-1727-064F-9C4F-BA03F96631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3966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de-DE"/>
              <a:t>Titel der Präsentation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de-DE"/>
              <a:t>22.01.2019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591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54940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2079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12762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32499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545898" y="4725966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545898" y="4893505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22 Jan. 2021</a:t>
            </a:r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782088" y="4725966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2705622" y="1020969"/>
            <a:ext cx="5527316" cy="2701945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45897" y="240212"/>
            <a:ext cx="6687040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 dirty="0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60" r:id="rId5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22 Jan. 2021</a:t>
            </a:r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Titel of the presentation</a:t>
            </a:r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013"/>
          </a:p>
        </p:txBody>
      </p:sp>
    </p:spTree>
    <p:extLst>
      <p:ext uri="{BB962C8B-B14F-4D97-AF65-F5344CB8AC3E}">
        <p14:creationId xmlns:p14="http://schemas.microsoft.com/office/powerpoint/2010/main" val="217346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4" r:id="rId12"/>
    <p:sldLayoutId id="2147483876" r:id="rId13"/>
  </p:sldLayoutIdLst>
  <p:transition>
    <p:fade/>
  </p:transition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 userDrawn="1">
          <p15:clr>
            <a:srgbClr val="F26B43"/>
          </p15:clr>
        </p15:guide>
        <p15:guide id="2" orient="horz" pos="3162" userDrawn="1">
          <p15:clr>
            <a:srgbClr val="F26B43"/>
          </p15:clr>
        </p15:guide>
        <p15:guide id="3" pos="5680" userDrawn="1">
          <p15:clr>
            <a:srgbClr val="F26B43"/>
          </p15:clr>
        </p15:guide>
        <p15:guide id="4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0;p1">
            <a:extLst>
              <a:ext uri="{FF2B5EF4-FFF2-40B4-BE49-F238E27FC236}">
                <a16:creationId xmlns:a16="http://schemas.microsoft.com/office/drawing/2014/main" id="{58127A0C-0A0E-F8F1-9F39-06F6C2E65C9E}"/>
              </a:ext>
            </a:extLst>
          </p:cNvPr>
          <p:cNvSpPr txBox="1"/>
          <p:nvPr/>
        </p:nvSpPr>
        <p:spPr>
          <a:xfrm>
            <a:off x="2206018" y="3832539"/>
            <a:ext cx="4866000" cy="923289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Performanța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Judecătoriei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Bălți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o-RO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 decembrie 2024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ro-RO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 martie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o-MD" sz="1800" b="1" dirty="0">
                <a:solidFill>
                  <a:schemeClr val="lt1"/>
                </a:solidFill>
              </a:rPr>
              <a:t>5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303556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5912F6-87A8-B434-BB1A-F2D70FBD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72" y="656262"/>
            <a:ext cx="6864927" cy="415498"/>
          </a:xfrm>
        </p:spPr>
        <p:txBody>
          <a:bodyPr/>
          <a:lstStyle/>
          <a:p>
            <a:pPr algn="ctr"/>
            <a:r>
              <a:rPr lang="en-US" sz="3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0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2A39C78-A4B9-F91C-FB89-05341DD08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073331"/>
              </p:ext>
            </p:extLst>
          </p:nvPr>
        </p:nvGraphicFramePr>
        <p:xfrm>
          <a:off x="1251915" y="1055500"/>
          <a:ext cx="7434885" cy="389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73141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6481" y="296575"/>
            <a:ext cx="6880943" cy="892552"/>
          </a:xfrm>
        </p:spPr>
        <p:txBody>
          <a:bodyPr/>
          <a:lstStyle/>
          <a:p>
            <a:r>
              <a:rPr lang="ro-RO" dirty="0"/>
              <a:t>Dosare soluționate</a:t>
            </a:r>
            <a:br>
              <a:rPr lang="ro-RO" dirty="0"/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83144510"/>
              </p:ext>
            </p:extLst>
          </p:nvPr>
        </p:nvGraphicFramePr>
        <p:xfrm>
          <a:off x="1196898" y="884663"/>
          <a:ext cx="7560526" cy="405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9904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1">
            <a:extLst>
              <a:ext uri="{FF2B5EF4-FFF2-40B4-BE49-F238E27FC236}">
                <a16:creationId xmlns:a16="http://schemas.microsoft.com/office/drawing/2014/main" id="{20F587E5-422B-BD54-C612-2CAFCBB3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313" y="435208"/>
            <a:ext cx="5265966" cy="706000"/>
          </a:xfrm>
        </p:spPr>
        <p:txBody>
          <a:bodyPr>
            <a:noAutofit/>
          </a:bodyPr>
          <a:lstStyle/>
          <a:p>
            <a:pPr algn="ctr"/>
            <a:r>
              <a:rPr lang="ro-MD" sz="2000" b="1" dirty="0"/>
              <a:t>Volumul de muncă potrivit numărului de judecători efectiv lucrați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D24EF32-FA17-7422-94F8-E77B9F55C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119940"/>
              </p:ext>
            </p:extLst>
          </p:nvPr>
        </p:nvGraphicFramePr>
        <p:xfrm>
          <a:off x="1564040" y="1585733"/>
          <a:ext cx="7082249" cy="320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1835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1">
            <a:extLst>
              <a:ext uri="{FF2B5EF4-FFF2-40B4-BE49-F238E27FC236}">
                <a16:creationId xmlns:a16="http://schemas.microsoft.com/office/drawing/2014/main" id="{83BDAE41-18ED-2622-8CAF-B94D9373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972" y="312516"/>
            <a:ext cx="6944809" cy="498341"/>
          </a:xfrm>
        </p:spPr>
        <p:txBody>
          <a:bodyPr>
            <a:normAutofit/>
          </a:bodyPr>
          <a:lstStyle/>
          <a:p>
            <a:pPr algn="ctr"/>
            <a:r>
              <a:rPr lang="ro-MD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Volumul de muncă potrivit statului de personal </a:t>
            </a:r>
          </a:p>
        </p:txBody>
      </p:sp>
      <p:graphicFrame>
        <p:nvGraphicFramePr>
          <p:cNvPr id="5" name="Diagramă 9">
            <a:extLst>
              <a:ext uri="{FF2B5EF4-FFF2-40B4-BE49-F238E27FC236}">
                <a16:creationId xmlns:a16="http://schemas.microsoft.com/office/drawing/2014/main" id="{1792DB8C-C9EE-65BC-C362-18FF5C5B5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023841"/>
              </p:ext>
            </p:extLst>
          </p:nvPr>
        </p:nvGraphicFramePr>
        <p:xfrm>
          <a:off x="1632030" y="1435260"/>
          <a:ext cx="7054770" cy="352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79891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781B24B-00A8-347F-4344-D29BB90D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983" y="486137"/>
            <a:ext cx="6044191" cy="6597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3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Rata de </a:t>
            </a:r>
            <a:r>
              <a:rPr lang="en-US" sz="33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soluționare</a:t>
            </a:r>
            <a:r>
              <a:rPr lang="en-US" sz="33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a </a:t>
            </a:r>
            <a:r>
              <a:rPr lang="en-US" sz="3300" b="1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dosarelor</a:t>
            </a:r>
            <a:b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ro-MD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17FBC06-C8F5-F493-D8C4-E4D3F99C6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5548"/>
              </p:ext>
            </p:extLst>
          </p:nvPr>
        </p:nvGraphicFramePr>
        <p:xfrm>
          <a:off x="1747777" y="1145893"/>
          <a:ext cx="7240105" cy="351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91767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4E84C33-67D9-70A0-14A7-ABF3E34D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774398"/>
              </p:ext>
            </p:extLst>
          </p:nvPr>
        </p:nvGraphicFramePr>
        <p:xfrm>
          <a:off x="1562583" y="752356"/>
          <a:ext cx="6710659" cy="4120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1268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3B989D-DB80-D9FB-673F-E937287369C9}"/>
              </a:ext>
            </a:extLst>
          </p:cNvPr>
          <p:cNvSpPr txBox="1"/>
          <p:nvPr/>
        </p:nvSpPr>
        <p:spPr>
          <a:xfrm>
            <a:off x="1932971" y="409721"/>
            <a:ext cx="7130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MD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Examinarea în termen a dosarelor</a:t>
            </a:r>
            <a:br>
              <a:rPr lang="ro-MD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MD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Durata examinării dosarelor</a:t>
            </a:r>
            <a:endParaRPr lang="ro-MD" sz="2000" dirty="0"/>
          </a:p>
        </p:txBody>
      </p:sp>
      <p:graphicFrame>
        <p:nvGraphicFramePr>
          <p:cNvPr id="8" name="Diagramă 6">
            <a:extLst>
              <a:ext uri="{FF2B5EF4-FFF2-40B4-BE49-F238E27FC236}">
                <a16:creationId xmlns:a16="http://schemas.microsoft.com/office/drawing/2014/main" id="{1566520B-F0D6-1C7E-F3C1-75495BA01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8138058"/>
              </p:ext>
            </p:extLst>
          </p:nvPr>
        </p:nvGraphicFramePr>
        <p:xfrm>
          <a:off x="1839059" y="1117607"/>
          <a:ext cx="7454098" cy="384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905123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07;p8">
            <a:extLst>
              <a:ext uri="{FF2B5EF4-FFF2-40B4-BE49-F238E27FC236}">
                <a16:creationId xmlns:a16="http://schemas.microsoft.com/office/drawing/2014/main" id="{B136D79D-9377-2FF7-F6BC-045462C1C8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2574" y="530086"/>
            <a:ext cx="7639878" cy="2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Lichidarea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stocului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de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cauze</a:t>
            </a:r>
            <a:r>
              <a:rPr lang="en-US" sz="30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30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pendinte</a:t>
            </a:r>
            <a:br>
              <a:rPr lang="ro-MD" sz="36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ro-MD" sz="1800" b="1" i="1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Durata lichidării stocului de cauze pendinte (zile)</a:t>
            </a:r>
            <a:endParaRPr sz="1800" b="1" i="1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8939148-4794-02FD-6F7F-77DA8F8F4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586953"/>
              </p:ext>
            </p:extLst>
          </p:nvPr>
        </p:nvGraphicFramePr>
        <p:xfrm>
          <a:off x="1436216" y="912812"/>
          <a:ext cx="725058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9570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1CE5FC5-A9FB-E8EA-A2BB-3810661D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06" y="358816"/>
            <a:ext cx="6429737" cy="469876"/>
          </a:xfrm>
        </p:spPr>
        <p:txBody>
          <a:bodyPr>
            <a:normAutofit fontScale="90000"/>
          </a:bodyPr>
          <a:lstStyle/>
          <a:p>
            <a:pPr algn="ctr"/>
            <a:r>
              <a:rPr lang="ro-MD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Soluții după prima ședință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E3C872B-8F1A-2655-2C9A-69F3554A4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109210"/>
              </p:ext>
            </p:extLst>
          </p:nvPr>
        </p:nvGraphicFramePr>
        <p:xfrm>
          <a:off x="1576748" y="1041517"/>
          <a:ext cx="7289459" cy="385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00046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13EEAE-85A0-70DF-7CE9-327E7A09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872" y="536397"/>
            <a:ext cx="7322127" cy="415498"/>
          </a:xfrm>
        </p:spPr>
        <p:txBody>
          <a:bodyPr/>
          <a:lstStyle/>
          <a:p>
            <a:pPr algn="ctr"/>
            <a:r>
              <a:rPr lang="ro-MD" sz="3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 amânărilor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00C0E6E-352F-724F-5D50-8B2230C3C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863366"/>
              </p:ext>
            </p:extLst>
          </p:nvPr>
        </p:nvGraphicFramePr>
        <p:xfrm>
          <a:off x="1356782" y="837810"/>
          <a:ext cx="6782765" cy="417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0122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CCF8E89-8242-C68F-D215-D6A2C07FAE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268679"/>
              </p:ext>
            </p:extLst>
          </p:nvPr>
        </p:nvGraphicFramePr>
        <p:xfrm>
          <a:off x="1530625" y="371061"/>
          <a:ext cx="7089913" cy="456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35840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1FE044D-53DB-DCFE-0972-7D9C3D22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06" y="451413"/>
            <a:ext cx="6510759" cy="435152"/>
          </a:xfrm>
        </p:spPr>
        <p:txBody>
          <a:bodyPr>
            <a:normAutofit fontScale="90000"/>
          </a:bodyPr>
          <a:lstStyle/>
          <a:p>
            <a:pPr algn="ctr"/>
            <a:r>
              <a:rPr lang="ro-MD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 apelurilor/recursurilor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0D5188C-A01D-6831-0D63-2D3D05673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343887"/>
              </p:ext>
            </p:extLst>
          </p:nvPr>
        </p:nvGraphicFramePr>
        <p:xfrm>
          <a:off x="1747777" y="1007165"/>
          <a:ext cx="6817488" cy="386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95921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E473BD-5DDB-E602-0629-4C9848A6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79" y="230602"/>
            <a:ext cx="6558692" cy="411618"/>
          </a:xfrm>
        </p:spPr>
        <p:txBody>
          <a:bodyPr>
            <a:normAutofit fontScale="90000"/>
          </a:bodyPr>
          <a:lstStyle/>
          <a:p>
            <a:pPr algn="ctr"/>
            <a:r>
              <a:rPr lang="ro-MD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Rata hotărârilor casate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352D145-8918-105D-7083-C9FA817F8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2798638"/>
              </p:ext>
            </p:extLst>
          </p:nvPr>
        </p:nvGraphicFramePr>
        <p:xfrm>
          <a:off x="1666754" y="967367"/>
          <a:ext cx="6980367" cy="4049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67840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BCF39A-88B0-D5A1-DFA2-4A96371AB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513632"/>
              </p:ext>
            </p:extLst>
          </p:nvPr>
        </p:nvGraphicFramePr>
        <p:xfrm>
          <a:off x="1674471" y="838180"/>
          <a:ext cx="700654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46733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00DE6E6-EF12-6321-567A-2E14349E3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8088" y="1404729"/>
            <a:ext cx="6988112" cy="351326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o-MD" sz="1300" b="1" dirty="0"/>
              <a:t>           În perioada 01.01.2025 – 31.03.2025</a:t>
            </a:r>
            <a:r>
              <a:rPr lang="ro-MD" sz="1300" dirty="0"/>
              <a:t>, volumul total de dosare înregistrate la instanță a crescut semnificativ, cu </a:t>
            </a:r>
            <a:r>
              <a:rPr lang="ro-MD" sz="1300" b="1" dirty="0"/>
              <a:t>44,72%</a:t>
            </a:r>
            <a:r>
              <a:rPr lang="ro-MD" sz="1300" dirty="0"/>
              <a:t> față de aceeași perioadă din anul precedent (01.01.2024 – 31.03.2024), ajungând la </a:t>
            </a:r>
            <a:r>
              <a:rPr lang="ro-MD" sz="1300" b="1" dirty="0"/>
              <a:t>1767 de dosare</a:t>
            </a:r>
            <a:r>
              <a:rPr lang="ro-MD" sz="1300" dirty="0"/>
              <a:t>. Această creștere se datorează dosarelor </a:t>
            </a:r>
            <a:r>
              <a:rPr lang="ro-MD" sz="1300" b="1" dirty="0"/>
              <a:t>Civile:</a:t>
            </a:r>
            <a:r>
              <a:rPr lang="ro-MD" sz="1300" dirty="0"/>
              <a:t> creștere de </a:t>
            </a:r>
            <a:r>
              <a:rPr lang="ro-MD" sz="1300" b="1" dirty="0"/>
              <a:t>97,74%</a:t>
            </a:r>
            <a:r>
              <a:rPr lang="ro-MD" sz="1300" dirty="0"/>
              <a:t> (1.730 dosare) și </a:t>
            </a:r>
            <a:r>
              <a:rPr lang="ro-MD" sz="1300" b="1" dirty="0"/>
              <a:t>Penale</a:t>
            </a:r>
            <a:r>
              <a:rPr lang="ro-MD" sz="1300" dirty="0"/>
              <a:t>: creștere de </a:t>
            </a:r>
            <a:r>
              <a:rPr lang="ro-MD" sz="1300" b="1" dirty="0"/>
              <a:t>2,30%</a:t>
            </a:r>
            <a:r>
              <a:rPr lang="ro-MD" sz="1300" dirty="0"/>
              <a:t> (36 dosare).</a:t>
            </a:r>
          </a:p>
          <a:p>
            <a:pPr>
              <a:spcBef>
                <a:spcPts val="0"/>
              </a:spcBef>
            </a:pPr>
            <a:r>
              <a:rPr lang="ro-MD" sz="1300" dirty="0"/>
              <a:t> Din total, </a:t>
            </a:r>
            <a:r>
              <a:rPr lang="ro-MD" sz="1300" b="1" dirty="0"/>
              <a:t>529 dosare</a:t>
            </a:r>
            <a:r>
              <a:rPr lang="ro-MD" sz="1300" dirty="0"/>
              <a:t> au fost înregistrate la sediul Glodeni.</a:t>
            </a:r>
          </a:p>
          <a:p>
            <a:pPr>
              <a:spcBef>
                <a:spcPts val="0"/>
              </a:spcBef>
            </a:pPr>
            <a:r>
              <a:rPr lang="ro-MD" sz="1300" b="1" dirty="0"/>
              <a:t>           Se remarcă și o</a:t>
            </a:r>
            <a:r>
              <a:rPr lang="ro-MD" sz="1300" dirty="0"/>
              <a:t> </a:t>
            </a:r>
            <a:r>
              <a:rPr lang="ro-MD" sz="1300" b="1" dirty="0"/>
              <a:t>creștere a dosarelor soluționate</a:t>
            </a:r>
            <a:r>
              <a:rPr lang="ro-MD" sz="1300" dirty="0"/>
              <a:t>, cu </a:t>
            </a:r>
            <a:r>
              <a:rPr lang="ro-MD" sz="1300" b="1" dirty="0"/>
              <a:t>13,36%</a:t>
            </a:r>
            <a:r>
              <a:rPr lang="ro-MD" sz="1300" dirty="0"/>
              <a:t> față de aceeași perioadă a anului 2024, însumând </a:t>
            </a:r>
            <a:r>
              <a:rPr lang="ro-MD" sz="1300" b="1" dirty="0"/>
              <a:t>669 de dosare</a:t>
            </a:r>
            <a:r>
              <a:rPr lang="ro-MD" sz="1300" dirty="0"/>
              <a:t>. Această creștere a fost prezentă la toate sediile și pentru toate tipurile de cauze: </a:t>
            </a:r>
            <a:r>
              <a:rPr lang="ro-MD" sz="1300" b="1" dirty="0"/>
              <a:t>Civile</a:t>
            </a:r>
            <a:r>
              <a:rPr lang="ro-MD" sz="1300" dirty="0"/>
              <a:t>: +13,25%,  </a:t>
            </a:r>
            <a:r>
              <a:rPr lang="ro-MD" sz="1300" b="1" dirty="0"/>
              <a:t>Penale</a:t>
            </a:r>
            <a:r>
              <a:rPr lang="ro-MD" sz="1300" dirty="0"/>
              <a:t>: +10,80%,  </a:t>
            </a:r>
            <a:r>
              <a:rPr lang="ro-MD" sz="1300" b="1" dirty="0"/>
              <a:t>Contravenționale:</a:t>
            </a:r>
            <a:r>
              <a:rPr lang="ro-MD" sz="1300" dirty="0"/>
              <a:t> +18,25%. La sediul Glodeni, </a:t>
            </a:r>
            <a:r>
              <a:rPr lang="ro-MD" sz="1300" b="1" dirty="0"/>
              <a:t>827 dosare</a:t>
            </a:r>
            <a:r>
              <a:rPr lang="ro-MD" sz="1300" dirty="0"/>
              <a:t> au fost examinate.</a:t>
            </a:r>
          </a:p>
          <a:p>
            <a:pPr>
              <a:spcBef>
                <a:spcPts val="0"/>
              </a:spcBef>
            </a:pPr>
            <a:r>
              <a:rPr lang="ro-MD" sz="1300" b="1" dirty="0"/>
              <a:t>           Volumul de muncă per judecător (potrivit statului de personal) </a:t>
            </a:r>
            <a:r>
              <a:rPr lang="ro-MD" sz="1300" dirty="0"/>
              <a:t>a crescut cu </a:t>
            </a:r>
            <a:r>
              <a:rPr lang="ro-MD" sz="1300" b="1" dirty="0"/>
              <a:t>112 dosare/judecător</a:t>
            </a:r>
            <a:r>
              <a:rPr lang="ro-MD" sz="1300" dirty="0"/>
              <a:t>, de la 334 la 446 dosare. Evoluția pe sedii este următoarea: Sediul Central: +190 dosare (de la 360 la 550), sediul Fălești: +35 dosare (de la 362 la 397), sediul </a:t>
            </a:r>
            <a:r>
              <a:rPr lang="ro-MD" sz="1300" dirty="0" err="1"/>
              <a:t>Sîngerei</a:t>
            </a:r>
            <a:r>
              <a:rPr lang="ro-MD" sz="1300" dirty="0"/>
              <a:t>: +65 dosare (de la 225 la 290), și sediul Glodeni: 299 dosare/judecător.</a:t>
            </a:r>
          </a:p>
          <a:p>
            <a:pPr>
              <a:spcBef>
                <a:spcPts val="0"/>
              </a:spcBef>
            </a:pPr>
            <a:r>
              <a:rPr lang="ro-MD" sz="1300" b="1" dirty="0"/>
              <a:t>           Volumul de muncă raportat la numărul efectiv de judecători lucrați: </a:t>
            </a:r>
            <a:r>
              <a:rPr lang="ro-MD" sz="1300" dirty="0"/>
              <a:t>S-a înregistrat o creștere de  14 </a:t>
            </a:r>
            <a:r>
              <a:rPr lang="ro-MD" sz="1300" b="1" dirty="0"/>
              <a:t>dosare/judecător</a:t>
            </a:r>
            <a:r>
              <a:rPr lang="ro-MD" sz="1300" dirty="0"/>
              <a:t>, de la 287 la 301 dosare. Pe sedii: Sediul Central: +28 dosare (de la 320 la 348), sediul Fălești: +27  dosare (de la 290 la 317), sediul </a:t>
            </a:r>
            <a:r>
              <a:rPr lang="ro-MD" sz="1300" dirty="0" err="1"/>
              <a:t>Sîngerei</a:t>
            </a:r>
            <a:r>
              <a:rPr lang="ro-MD" sz="1300" dirty="0"/>
              <a:t>: +6 dosare (de la 187 la 193) și sediul Glodeni: 224 dosare/judecător.</a:t>
            </a:r>
          </a:p>
          <a:p>
            <a:pPr>
              <a:spcBef>
                <a:spcPts val="0"/>
              </a:spcBef>
            </a:pPr>
            <a:r>
              <a:rPr lang="ro-MD" sz="1300" dirty="0"/>
              <a:t> 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D48ABE8-5EFE-8DC9-AF72-CC32EBFA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257" y="456514"/>
            <a:ext cx="6880943" cy="523220"/>
          </a:xfrm>
        </p:spPr>
        <p:txBody>
          <a:bodyPr/>
          <a:lstStyle/>
          <a:p>
            <a:r>
              <a:rPr lang="en-US" sz="28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39168499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9DF09081-ED0C-2D3B-B26B-21305CEA7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6278" y="1199320"/>
            <a:ext cx="6801626" cy="373256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o-MD" b="1" dirty="0"/>
              <a:t>       </a:t>
            </a:r>
            <a:r>
              <a:rPr lang="ro-MD" sz="1300" b="1" dirty="0"/>
              <a:t>Rata de soluționare a cauzelor</a:t>
            </a:r>
            <a:r>
              <a:rPr lang="ro-MD" sz="1300" dirty="0"/>
              <a:t> a </a:t>
            </a:r>
            <a:r>
              <a:rPr lang="ro-MD" sz="1300" b="1" dirty="0"/>
              <a:t>scăzut</a:t>
            </a:r>
            <a:r>
              <a:rPr lang="ro-MD" sz="1300" dirty="0"/>
              <a:t> de la </a:t>
            </a:r>
            <a:r>
              <a:rPr lang="ro-MD" sz="1300" b="1" dirty="0"/>
              <a:t>126%</a:t>
            </a:r>
            <a:r>
              <a:rPr lang="ro-MD" sz="1300" dirty="0"/>
              <a:t> la </a:t>
            </a:r>
            <a:r>
              <a:rPr lang="ro-MD" sz="1300" b="1" dirty="0"/>
              <a:t>99%</a:t>
            </a:r>
            <a:r>
              <a:rPr lang="ro-MD" sz="1300" dirty="0"/>
              <a:t>, sub ținta propusă pentru 2025, care este de </a:t>
            </a:r>
            <a:r>
              <a:rPr lang="ro-MD" sz="1300" b="1" dirty="0"/>
              <a:t>115%</a:t>
            </a:r>
            <a:r>
              <a:rPr lang="ro-MD" sz="1300" dirty="0"/>
              <a:t>. Scăderea este generală, dar cea mai accentuată a fost în cazul dosarelor civile: de la </a:t>
            </a:r>
            <a:r>
              <a:rPr lang="ro-MD" sz="1300" b="1" dirty="0"/>
              <a:t>159%</a:t>
            </a:r>
            <a:r>
              <a:rPr lang="ro-MD" sz="1300" dirty="0"/>
              <a:t> la </a:t>
            </a:r>
            <a:r>
              <a:rPr lang="ro-MD" sz="1300" b="1" dirty="0"/>
              <a:t>91%</a:t>
            </a:r>
            <a:r>
              <a:rPr lang="ro-MD" sz="1300" dirty="0"/>
              <a:t> și la dosarele contravenționale de la </a:t>
            </a:r>
            <a:r>
              <a:rPr lang="ro-MD" sz="1300" b="1" dirty="0"/>
              <a:t>130%</a:t>
            </a:r>
            <a:r>
              <a:rPr lang="ro-MD" sz="1300" dirty="0"/>
              <a:t> la </a:t>
            </a:r>
            <a:r>
              <a:rPr lang="ro-MD" sz="1300" b="1" dirty="0"/>
              <a:t>109%</a:t>
            </a:r>
            <a:r>
              <a:rPr lang="ro-MD" sz="1300" dirty="0"/>
              <a:t>.</a:t>
            </a:r>
          </a:p>
          <a:p>
            <a:pPr algn="just">
              <a:spcBef>
                <a:spcPts val="0"/>
              </a:spcBef>
            </a:pPr>
            <a:r>
              <a:rPr lang="ro-RO" sz="1300" b="1" dirty="0"/>
              <a:t>          Ponderea dosarelor examinate </a:t>
            </a:r>
            <a:r>
              <a:rPr lang="ro-RO" sz="1300" dirty="0"/>
              <a:t>în decurs de 2-3 ani a crescut de la </a:t>
            </a:r>
            <a:r>
              <a:rPr lang="ro-RO" sz="1300" b="1" dirty="0"/>
              <a:t>0,32 %</a:t>
            </a:r>
            <a:r>
              <a:rPr lang="ro-RO" sz="1300" dirty="0"/>
              <a:t>  la 0,</a:t>
            </a:r>
            <a:r>
              <a:rPr lang="ro-RO" sz="1300" b="1" dirty="0"/>
              <a:t>50%</a:t>
            </a:r>
            <a:r>
              <a:rPr lang="ro-RO" sz="1300" dirty="0"/>
              <a:t>, și a celor examinate mai mult de 3 ani a de la 0,34% la 0,64%.</a:t>
            </a:r>
            <a:endParaRPr lang="ro-MD" sz="1300" dirty="0"/>
          </a:p>
          <a:p>
            <a:pPr algn="just">
              <a:spcBef>
                <a:spcPts val="0"/>
              </a:spcBef>
            </a:pPr>
            <a:r>
              <a:rPr lang="ro-MD" sz="1300" dirty="0"/>
              <a:t>           În perioada de raportare, procentul dosarelor soluționate a înregistrat o creștere semnificativă, de la 81,37% la 88,94%, ceea ce reflectă o eficientizare a activității instituției.”</a:t>
            </a:r>
          </a:p>
          <a:p>
            <a:pPr algn="just">
              <a:spcBef>
                <a:spcPts val="0"/>
              </a:spcBef>
            </a:pPr>
            <a:r>
              <a:rPr lang="ro-MD" sz="1300" b="1" dirty="0"/>
              <a:t>           Durata lichidării stocului de cauze pendinte a înregistrat o creștere</a:t>
            </a:r>
            <a:r>
              <a:rPr lang="ro-MD" sz="1300" dirty="0"/>
              <a:t>, de la 64 de zile la 81 de zile, ținta stabilită pentru anul 2025, de 65 de zile. Analizând pe tipuri de cauze:</a:t>
            </a:r>
          </a:p>
          <a:p>
            <a:pPr lvl="0" algn="just">
              <a:spcBef>
                <a:spcPts val="0"/>
              </a:spcBef>
            </a:pPr>
            <a:r>
              <a:rPr lang="ro-MD" sz="1300" b="1" dirty="0"/>
              <a:t>Cauze civile</a:t>
            </a:r>
            <a:r>
              <a:rPr lang="ro-MD" sz="1300" dirty="0"/>
              <a:t>: durata lichidării a crescut de la 59 la 93 de zile, cu o țintă de 65 de zile pentru 2025.</a:t>
            </a:r>
          </a:p>
          <a:p>
            <a:pPr lvl="0" algn="just">
              <a:spcBef>
                <a:spcPts val="0"/>
              </a:spcBef>
            </a:pPr>
            <a:r>
              <a:rPr lang="ro-MD" sz="1300" b="1" dirty="0"/>
              <a:t>Cauze penale</a:t>
            </a:r>
            <a:r>
              <a:rPr lang="ro-MD" sz="1300" dirty="0"/>
              <a:t>: durata crescut de la 60 la 64 de zile, ținta fiind aceeași de 64 de zile.</a:t>
            </a:r>
          </a:p>
          <a:p>
            <a:pPr lvl="0" algn="just">
              <a:spcBef>
                <a:spcPts val="0"/>
              </a:spcBef>
            </a:pPr>
            <a:r>
              <a:rPr lang="ro-MD" sz="1300" b="1" dirty="0"/>
              <a:t>Cauze contravenționale</a:t>
            </a:r>
            <a:r>
              <a:rPr lang="ro-MD" sz="1300" dirty="0"/>
              <a:t>: s-a înregistrat o scădere semnificativă, de la 91 la 72 de zile, deja sub ținta stabilită de 90 de zile pentru 2025.</a:t>
            </a:r>
          </a:p>
          <a:p>
            <a:pPr algn="just">
              <a:spcBef>
                <a:spcPts val="0"/>
              </a:spcBef>
            </a:pPr>
            <a:r>
              <a:rPr lang="ro-MD" sz="1300" b="1" dirty="0"/>
              <a:t>           Rata soluțiilor pronunțate după prima ședință de judecată</a:t>
            </a:r>
            <a:r>
              <a:rPr lang="ro-MD" sz="1300" dirty="0"/>
              <a:t> a scăzut ușor, de la </a:t>
            </a:r>
            <a:r>
              <a:rPr lang="ro-MD" sz="1300" b="1" dirty="0"/>
              <a:t>60%</a:t>
            </a:r>
            <a:r>
              <a:rPr lang="ro-MD" sz="1300" dirty="0"/>
              <a:t> la </a:t>
            </a:r>
            <a:r>
              <a:rPr lang="ro-MD" sz="1300" b="1" dirty="0"/>
              <a:t>75%</a:t>
            </a:r>
            <a:r>
              <a:rPr lang="ro-MD" sz="1300" dirty="0"/>
              <a:t> (ținta: 70%). Pe tipuri de cauze:</a:t>
            </a:r>
          </a:p>
          <a:p>
            <a:pPr lvl="0" algn="just">
              <a:spcBef>
                <a:spcPts val="0"/>
              </a:spcBef>
            </a:pPr>
            <a:r>
              <a:rPr lang="ro-MD" sz="1300" b="1" dirty="0"/>
              <a:t>Civile</a:t>
            </a:r>
            <a:r>
              <a:rPr lang="ro-MD" sz="1300" dirty="0"/>
              <a:t> – creștere de la 74% la </a:t>
            </a:r>
            <a:r>
              <a:rPr lang="ro-MD" sz="1300" b="1" dirty="0"/>
              <a:t>85%</a:t>
            </a:r>
            <a:r>
              <a:rPr lang="ro-MD" sz="1300" dirty="0"/>
              <a:t> (ținta: 80%),</a:t>
            </a:r>
          </a:p>
          <a:p>
            <a:pPr lvl="0" algn="just">
              <a:spcBef>
                <a:spcPts val="0"/>
              </a:spcBef>
            </a:pPr>
            <a:r>
              <a:rPr lang="ro-MD" sz="1300" b="1" dirty="0"/>
              <a:t>Penale</a:t>
            </a:r>
            <a:r>
              <a:rPr lang="ro-MD" sz="1300" dirty="0"/>
              <a:t> – creștere de la 38% la 73%,</a:t>
            </a:r>
          </a:p>
          <a:p>
            <a:pPr lvl="0" algn="just">
              <a:spcBef>
                <a:spcPts val="0"/>
              </a:spcBef>
            </a:pPr>
            <a:r>
              <a:rPr lang="ro-MD" sz="1300" b="1" dirty="0"/>
              <a:t>Contravenționale</a:t>
            </a:r>
            <a:r>
              <a:rPr lang="ro-MD" sz="1300" dirty="0"/>
              <a:t> – creștere de la </a:t>
            </a:r>
            <a:r>
              <a:rPr lang="ro-MD" sz="1300" b="1" dirty="0"/>
              <a:t>33%</a:t>
            </a:r>
            <a:r>
              <a:rPr lang="ro-MD" sz="1300" dirty="0"/>
              <a:t> la </a:t>
            </a:r>
            <a:r>
              <a:rPr lang="ro-MD" sz="1300" b="1" dirty="0"/>
              <a:t>38%</a:t>
            </a:r>
            <a:r>
              <a:rPr lang="ro-MD" sz="1300" dirty="0"/>
              <a:t> (ținta: 60%).</a:t>
            </a:r>
          </a:p>
          <a:p>
            <a:pPr lvl="0">
              <a:spcBef>
                <a:spcPts val="0"/>
              </a:spcBef>
            </a:pPr>
            <a:endParaRPr lang="ro-MD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CA7F167-8937-C469-C859-1089F251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856" y="566804"/>
            <a:ext cx="6880943" cy="461665"/>
          </a:xfrm>
        </p:spPr>
        <p:txBody>
          <a:bodyPr/>
          <a:lstStyle/>
          <a:p>
            <a:r>
              <a:rPr lang="en-US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16932539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155D43B-3188-B8FA-37BF-6B982704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124" y="668549"/>
            <a:ext cx="6880943" cy="523220"/>
          </a:xfrm>
        </p:spPr>
        <p:txBody>
          <a:bodyPr/>
          <a:lstStyle/>
          <a:p>
            <a:r>
              <a:rPr lang="en-US" sz="28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lang="ro-MD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11162B-599F-E82C-93CF-6A228FCF5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3147" y="1191769"/>
            <a:ext cx="7152807" cy="3696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o-MD" sz="1300" b="1" dirty="0"/>
              <a:t>          Rata amânărilor</a:t>
            </a:r>
            <a:r>
              <a:rPr lang="ro-MD" sz="1300" dirty="0"/>
              <a:t> a crescut de la </a:t>
            </a:r>
            <a:r>
              <a:rPr lang="ro-MD" sz="1300" b="1" dirty="0"/>
              <a:t>18%</a:t>
            </a:r>
            <a:r>
              <a:rPr lang="ro-MD" sz="1300" dirty="0"/>
              <a:t> la </a:t>
            </a:r>
            <a:r>
              <a:rPr lang="ro-MD" sz="1300" b="1" dirty="0"/>
              <a:t>22%</a:t>
            </a:r>
            <a:r>
              <a:rPr lang="ro-MD" sz="1300" dirty="0"/>
              <a:t>, peste ținta de </a:t>
            </a:r>
            <a:r>
              <a:rPr lang="ro-MD" sz="1300" b="1" dirty="0"/>
              <a:t>15%</a:t>
            </a:r>
            <a:r>
              <a:rPr lang="ro-MD" sz="1300" dirty="0"/>
              <a:t>. Creșterea este cauzată în special de dosarele civile (de la 15% la 24%) și contravenționale (de la 15% la 23%), la dosarele civile au înregistrat o ușoară creștere – de la 19% la 20%.</a:t>
            </a:r>
          </a:p>
          <a:p>
            <a:pPr>
              <a:spcBef>
                <a:spcPts val="0"/>
              </a:spcBef>
            </a:pPr>
            <a:r>
              <a:rPr lang="ro-MD" sz="1300" b="1" dirty="0"/>
              <a:t>          Rata apelurilor și recursurilor a înregistrat o creștere, </a:t>
            </a:r>
            <a:r>
              <a:rPr lang="ro-MD" sz="1300" dirty="0"/>
              <a:t>de la </a:t>
            </a:r>
            <a:r>
              <a:rPr lang="ro-MD" sz="1300" b="1" dirty="0"/>
              <a:t>9%</a:t>
            </a:r>
            <a:r>
              <a:rPr lang="ro-MD" sz="1300" dirty="0"/>
              <a:t> la </a:t>
            </a:r>
            <a:r>
              <a:rPr lang="ro-MD" sz="1300" b="1" dirty="0"/>
              <a:t>11,38%.</a:t>
            </a:r>
            <a:r>
              <a:rPr lang="ro-MD" sz="1300" dirty="0"/>
              <a:t> Această evoluție se datorează, în principal, dosarelor contravenționale, unde s-a observat o majorare considerabilă, de la </a:t>
            </a:r>
            <a:r>
              <a:rPr lang="ro-MD" sz="1300" b="1" dirty="0"/>
              <a:t>23%</a:t>
            </a:r>
            <a:r>
              <a:rPr lang="ro-MD" sz="1300" dirty="0"/>
              <a:t> la </a:t>
            </a:r>
            <a:r>
              <a:rPr lang="ro-MD" sz="1300" b="1" dirty="0"/>
              <a:t>36,69%.</a:t>
            </a:r>
            <a:endParaRPr lang="ro-MD" sz="1300" dirty="0"/>
          </a:p>
          <a:p>
            <a:pPr>
              <a:spcBef>
                <a:spcPts val="0"/>
              </a:spcBef>
            </a:pPr>
            <a:r>
              <a:rPr lang="ro-MD" sz="1300" dirty="0"/>
              <a:t>Scăderea ratei apelurilor și recursurilor s-a înregistrat și în cazul </a:t>
            </a:r>
            <a:r>
              <a:rPr lang="ro-MD" sz="1300" b="1" dirty="0"/>
              <a:t>dosarelor civile de la 4% la 2.85% și penale</a:t>
            </a:r>
            <a:r>
              <a:rPr lang="ro-MD" sz="1300" dirty="0"/>
              <a:t>, de la </a:t>
            </a:r>
            <a:r>
              <a:rPr lang="ro-MD" sz="1300" b="1" dirty="0"/>
              <a:t>35%</a:t>
            </a:r>
            <a:r>
              <a:rPr lang="ro-MD" sz="1300" dirty="0"/>
              <a:t> la </a:t>
            </a:r>
            <a:r>
              <a:rPr lang="ro-MD" sz="1300" b="1" dirty="0"/>
              <a:t>27,93%.</a:t>
            </a:r>
            <a:endParaRPr lang="ro-MD" sz="1300" dirty="0"/>
          </a:p>
          <a:p>
            <a:pPr>
              <a:spcBef>
                <a:spcPts val="0"/>
              </a:spcBef>
            </a:pPr>
            <a:r>
              <a:rPr lang="ro-MD" sz="1300" dirty="0"/>
              <a:t>Singura categorie în care s-a consemnat o ușoară scădere este cea a </a:t>
            </a:r>
            <a:r>
              <a:rPr lang="ro-MD" sz="1300" b="1" dirty="0"/>
              <a:t>dosarelor civile,</a:t>
            </a:r>
            <a:r>
              <a:rPr lang="ro-MD" sz="1300" dirty="0"/>
              <a:t> unde rata a coborât ușor, de la 6,59% la 6,28%, o variație nesemnificativă din punct de vedere statistic.</a:t>
            </a:r>
          </a:p>
          <a:p>
            <a:pPr>
              <a:spcBef>
                <a:spcPts val="0"/>
              </a:spcBef>
            </a:pPr>
            <a:r>
              <a:rPr lang="ro-MD" sz="1300" b="1" dirty="0"/>
              <a:t>          Rata hotărârilor casate a scăzut de la 2,56% la 1,29%, atingând astfel ținta stabilită de 2%</a:t>
            </a:r>
            <a:r>
              <a:rPr lang="ro-MD" sz="1300" dirty="0"/>
              <a:t>.</a:t>
            </a:r>
          </a:p>
          <a:p>
            <a:pPr>
              <a:spcBef>
                <a:spcPts val="0"/>
              </a:spcBef>
            </a:pPr>
            <a:r>
              <a:rPr lang="ro-MD" sz="1300" dirty="0"/>
              <a:t>Această diminuare s-a reflectat în toate categoriile de dosare:</a:t>
            </a:r>
          </a:p>
          <a:p>
            <a:pPr lvl="0">
              <a:spcBef>
                <a:spcPts val="0"/>
              </a:spcBef>
            </a:pPr>
            <a:r>
              <a:rPr lang="ro-MD" sz="1300" dirty="0"/>
              <a:t>În materie </a:t>
            </a:r>
            <a:r>
              <a:rPr lang="ro-MD" sz="1300" b="1" dirty="0"/>
              <a:t>civilă</a:t>
            </a:r>
            <a:r>
              <a:rPr lang="ro-MD" sz="1300" dirty="0"/>
              <a:t>, rata a scăzut de la 1,24% la 0,91%;</a:t>
            </a:r>
          </a:p>
          <a:p>
            <a:pPr lvl="0">
              <a:spcBef>
                <a:spcPts val="0"/>
              </a:spcBef>
            </a:pPr>
            <a:r>
              <a:rPr lang="ro-MD" sz="1300" dirty="0"/>
              <a:t>În materie </a:t>
            </a:r>
            <a:r>
              <a:rPr lang="ro-MD" sz="1300" b="1" dirty="0"/>
              <a:t>penală</a:t>
            </a:r>
            <a:r>
              <a:rPr lang="ro-MD" sz="1300" dirty="0"/>
              <a:t>, de la 3,10% la 0,91%;</a:t>
            </a:r>
          </a:p>
          <a:p>
            <a:pPr lvl="0">
              <a:spcBef>
                <a:spcPts val="0"/>
              </a:spcBef>
            </a:pPr>
            <a:r>
              <a:rPr lang="ro-MD" sz="1300" dirty="0"/>
              <a:t>În cazul </a:t>
            </a:r>
            <a:r>
              <a:rPr lang="ro-MD" sz="1300" b="1" dirty="0"/>
              <a:t>dosarelor contravenționale</a:t>
            </a:r>
            <a:r>
              <a:rPr lang="ro-MD" sz="1300" dirty="0"/>
              <a:t>, s-a înregistrat o reducere de la 6,82% la 3,76%. Deși tendința este pozitivă, ținta de 3% nu a fost încă atinsă.</a:t>
            </a:r>
          </a:p>
          <a:p>
            <a:pPr>
              <a:spcBef>
                <a:spcPts val="0"/>
              </a:spcBef>
            </a:pPr>
            <a:r>
              <a:rPr lang="ro-MD" sz="1300" b="1" dirty="0"/>
              <a:t>           Rata hotărârilor casate </a:t>
            </a:r>
            <a:r>
              <a:rPr lang="ro-MD" sz="1300" dirty="0"/>
              <a:t>a scăzut de la 0,14% la 0,05%. </a:t>
            </a:r>
          </a:p>
          <a:p>
            <a:endParaRPr lang="ro-MD" dirty="0"/>
          </a:p>
        </p:txBody>
      </p:sp>
    </p:spTree>
    <p:extLst>
      <p:ext uri="{BB962C8B-B14F-4D97-AF65-F5344CB8AC3E}">
        <p14:creationId xmlns:p14="http://schemas.microsoft.com/office/powerpoint/2010/main" val="24414771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85DEBD8-75EC-6848-8B6D-BFEA1899E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462300"/>
              </p:ext>
            </p:extLst>
          </p:nvPr>
        </p:nvGraphicFramePr>
        <p:xfrm>
          <a:off x="1412766" y="391646"/>
          <a:ext cx="7284418" cy="459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584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5C51854-1996-BFAF-6321-ABF8A9B57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999208"/>
              </p:ext>
            </p:extLst>
          </p:nvPr>
        </p:nvGraphicFramePr>
        <p:xfrm>
          <a:off x="1530625" y="344557"/>
          <a:ext cx="6825679" cy="464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83055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9D834C3-7397-26B7-12D4-91FD9D1E4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759996"/>
              </p:ext>
            </p:extLst>
          </p:nvPr>
        </p:nvGraphicFramePr>
        <p:xfrm>
          <a:off x="1709530" y="795130"/>
          <a:ext cx="6983056" cy="4107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2680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082" y="304132"/>
            <a:ext cx="6880943" cy="492443"/>
          </a:xfrm>
        </p:spPr>
        <p:txBody>
          <a:bodyPr/>
          <a:lstStyle/>
          <a:p>
            <a:r>
              <a:rPr lang="ro-RO" dirty="0"/>
              <a:t>Dosare înregistrate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02251614"/>
              </p:ext>
            </p:extLst>
          </p:nvPr>
        </p:nvGraphicFramePr>
        <p:xfrm>
          <a:off x="1432778" y="796575"/>
          <a:ext cx="7252247" cy="405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43129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98BC078-DA0E-C4CC-198C-BBDE55CC9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MD" dirty="0"/>
          </a:p>
          <a:p>
            <a:endParaRPr lang="ro-MD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5BC8909-350E-D5E7-C3B5-26AF9104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509" y="474107"/>
            <a:ext cx="7211291" cy="415498"/>
          </a:xfrm>
        </p:spPr>
        <p:txBody>
          <a:bodyPr/>
          <a:lstStyle/>
          <a:p>
            <a:pPr algn="ctr"/>
            <a:r>
              <a:rPr lang="en-US" sz="3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0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FD8E01F-496D-4A08-4639-8CBA7D579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416141"/>
              </p:ext>
            </p:extLst>
          </p:nvPr>
        </p:nvGraphicFramePr>
        <p:xfrm>
          <a:off x="1251915" y="889605"/>
          <a:ext cx="7434885" cy="4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19724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076852-9489-1966-9B02-9D1B5ACD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021" y="636153"/>
            <a:ext cx="7557655" cy="415498"/>
          </a:xfrm>
        </p:spPr>
        <p:txBody>
          <a:bodyPr/>
          <a:lstStyle/>
          <a:p>
            <a:pPr algn="ctr"/>
            <a:r>
              <a:rPr lang="en-US" sz="3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0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65A659E-AFBF-3B85-4F10-B85E7F602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004269"/>
              </p:ext>
            </p:extLst>
          </p:nvPr>
        </p:nvGraphicFramePr>
        <p:xfrm>
          <a:off x="1529407" y="1051652"/>
          <a:ext cx="7434885" cy="393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1382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F872994-F87B-0602-FF89-23616CAB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93" y="580527"/>
            <a:ext cx="7287491" cy="553998"/>
          </a:xfrm>
        </p:spPr>
        <p:txBody>
          <a:bodyPr/>
          <a:lstStyle/>
          <a:p>
            <a:pPr algn="ctr"/>
            <a:r>
              <a:rPr lang="ro-MD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lang="en-US" sz="30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o-MD" sz="3000" b="1" dirty="0">
                <a:solidFill>
                  <a:schemeClr val="tx1"/>
                </a:solidFill>
              </a:rPr>
              <a:t>soluționate</a:t>
            </a:r>
            <a:r>
              <a:rPr lang="en-US" sz="3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o-MD" sz="3000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8D0723E-1D97-E66D-0FB7-2DC338C42B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510734"/>
              </p:ext>
            </p:extLst>
          </p:nvPr>
        </p:nvGraphicFramePr>
        <p:xfrm>
          <a:off x="1251915" y="1071760"/>
          <a:ext cx="7434885" cy="3941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5657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iz_Standard_PPT_Mastervorlagen_en_2019-02.pptx" id="{58BAC1C1-9805-4408-A1E8-D1E88CC09B37}" vid="{48A7AC99-3C7E-4DB8-B81E-0A4F3F485329}"/>
    </a:ext>
  </a:extLst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English</Template>
  <TotalTime>10447</TotalTime>
  <Words>1020</Words>
  <Application>Microsoft Office PowerPoint</Application>
  <PresentationFormat>Expunere pe ecran (16:9)</PresentationFormat>
  <Paragraphs>66</Paragraphs>
  <Slides>25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25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Master English</vt:lpstr>
      <vt:lpstr>La mente</vt:lpstr>
      <vt:lpstr>Prezentare PowerPoint</vt:lpstr>
      <vt:lpstr>Prezentare PowerPoint</vt:lpstr>
      <vt:lpstr>Prezentare PowerPoint</vt:lpstr>
      <vt:lpstr>Prezentare PowerPoint</vt:lpstr>
      <vt:lpstr>Prezentare PowerPoint</vt:lpstr>
      <vt:lpstr>Dosare înregistrate</vt:lpstr>
      <vt:lpstr>Dosare soluționate </vt:lpstr>
      <vt:lpstr>Dosare soluționate </vt:lpstr>
      <vt:lpstr>          Dosare soluționate </vt:lpstr>
      <vt:lpstr>Dosare soluționate </vt:lpstr>
      <vt:lpstr>Dosare soluționate </vt:lpstr>
      <vt:lpstr>Volumul de muncă potrivit numărului de judecători efectiv lucrați</vt:lpstr>
      <vt:lpstr>Volumul de muncă potrivit statului de personal </vt:lpstr>
      <vt:lpstr>Rata de soluționare a dosarelor </vt:lpstr>
      <vt:lpstr>Prezentare PowerPoint</vt:lpstr>
      <vt:lpstr>Prezentare PowerPoint</vt:lpstr>
      <vt:lpstr>Lichidarea stocului de cauze pendinte Durata lichidării stocului de cauze pendinte (zile)</vt:lpstr>
      <vt:lpstr>Soluții după prima ședință</vt:lpstr>
      <vt:lpstr>Rata amânărilor</vt:lpstr>
      <vt:lpstr>Rata apelurilor/recursurilor</vt:lpstr>
      <vt:lpstr>Rata hotărârilor casate</vt:lpstr>
      <vt:lpstr>Prezentare PowerPoint</vt:lpstr>
      <vt:lpstr>Concluzii</vt:lpstr>
      <vt:lpstr>Concluzii</vt:lpstr>
      <vt:lpstr>Concluzii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information:</dc:title>
  <dc:creator>Microsoft Office User</dc:creator>
  <cp:lastModifiedBy>checchico checchico</cp:lastModifiedBy>
  <cp:revision>78</cp:revision>
  <cp:lastPrinted>2025-02-18T14:58:59Z</cp:lastPrinted>
  <dcterms:created xsi:type="dcterms:W3CDTF">2021-01-21T13:37:18Z</dcterms:created>
  <dcterms:modified xsi:type="dcterms:W3CDTF">2025-11-11T09:33:13Z</dcterms:modified>
</cp:coreProperties>
</file>