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1" r:id="rId2"/>
  </p:sldMasterIdLst>
  <p:notesMasterIdLst>
    <p:notesMasterId r:id="rId29"/>
  </p:notesMasterIdLst>
  <p:sldIdLst>
    <p:sldId id="507" r:id="rId3"/>
    <p:sldId id="636" r:id="rId4"/>
    <p:sldId id="680" r:id="rId5"/>
    <p:sldId id="679" r:id="rId6"/>
    <p:sldId id="681" r:id="rId7"/>
    <p:sldId id="705" r:id="rId8"/>
    <p:sldId id="682" r:id="rId9"/>
    <p:sldId id="687" r:id="rId10"/>
    <p:sldId id="686" r:id="rId11"/>
    <p:sldId id="685" r:id="rId12"/>
    <p:sldId id="706" r:id="rId13"/>
    <p:sldId id="683" r:id="rId14"/>
    <p:sldId id="684" r:id="rId15"/>
    <p:sldId id="694" r:id="rId16"/>
    <p:sldId id="693" r:id="rId17"/>
    <p:sldId id="692" r:id="rId18"/>
    <p:sldId id="691" r:id="rId19"/>
    <p:sldId id="690" r:id="rId20"/>
    <p:sldId id="689" r:id="rId21"/>
    <p:sldId id="688" r:id="rId22"/>
    <p:sldId id="695" r:id="rId23"/>
    <p:sldId id="698" r:id="rId24"/>
    <p:sldId id="702" r:id="rId25"/>
    <p:sldId id="703" r:id="rId26"/>
    <p:sldId id="704" r:id="rId27"/>
    <p:sldId id="707" r:id="rId28"/>
  </p:sldIdLst>
  <p:sldSz cx="9144000" cy="5143500" type="screen16x9"/>
  <p:notesSz cx="6950075" cy="923607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D2A"/>
    <a:srgbClr val="007078"/>
    <a:srgbClr val="68BBAF"/>
    <a:srgbClr val="F6B859"/>
    <a:srgbClr val="F8E946"/>
    <a:srgbClr val="E6E6E6"/>
    <a:srgbClr val="C80F0F"/>
    <a:srgbClr val="C00000"/>
    <a:srgbClr val="CC00CC"/>
    <a:srgbClr val="23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6405" autoAdjust="0"/>
  </p:normalViewPr>
  <p:slideViewPr>
    <p:cSldViewPr snapToGrid="0">
      <p:cViewPr varScale="1">
        <p:scale>
          <a:sx n="146" d="100"/>
          <a:sy n="146" d="100"/>
        </p:scale>
        <p:origin x="468" y="10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Numărul</a:t>
            </a:r>
            <a:r>
              <a:rPr lang="ro-MD" baseline="0" dirty="0"/>
              <a:t> dosarelor noi – Judecătoria Bălți</a:t>
            </a:r>
            <a:endParaRPr lang="ru-RU" dirty="0"/>
          </a:p>
        </c:rich>
      </c:tx>
      <c:layout>
        <c:manualLayout>
          <c:xMode val="edge"/>
          <c:yMode val="edge"/>
          <c:x val="0.21898545493788338"/>
          <c:y val="0.1701798795598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749180975039889E-2"/>
          <c:y val="0.25664079699214903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8035</c:v>
                </c:pt>
                <c:pt idx="1">
                  <c:v>3867</c:v>
                </c:pt>
                <c:pt idx="2">
                  <c:v>2575</c:v>
                </c:pt>
                <c:pt idx="3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A-4D8F-B6D6-DF9B1C17A9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12054</c:v>
                </c:pt>
                <c:pt idx="1">
                  <c:v>5632</c:v>
                </c:pt>
                <c:pt idx="2">
                  <c:v>3426</c:v>
                </c:pt>
                <c:pt idx="3">
                  <c:v>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A-4D8F-B6D6-DF9B1C17A9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23A-4D8F-B6D6-DF9B1C17A9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688088556234752"/>
          <c:y val="0.94071137509556979"/>
          <c:w val="0.53074304296822827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Sediul Glodeni</a:t>
            </a:r>
            <a:endParaRPr lang="ru-RU" dirty="0"/>
          </a:p>
        </c:rich>
      </c:tx>
      <c:layout>
        <c:manualLayout>
          <c:xMode val="edge"/>
          <c:yMode val="edge"/>
          <c:x val="0.41340747984994697"/>
          <c:y val="1.8310140012773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922543484408371E-2"/>
          <c:y val="0.10860143471538587"/>
          <c:w val="0.92138893510848319"/>
          <c:h val="0.6954030241315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1AD-4571-B8BC-0E4E4C3D46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1060</c:v>
                </c:pt>
                <c:pt idx="1">
                  <c:v>572</c:v>
                </c:pt>
                <c:pt idx="2">
                  <c:v>279</c:v>
                </c:pt>
                <c:pt idx="3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D-4571-B8BC-0E4E4C3D46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1AD-4571-B8BC-0E4E4C3D4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9405872"/>
        <c:axId val="359405544"/>
      </c:barChart>
      <c:catAx>
        <c:axId val="35940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5544"/>
        <c:crosses val="autoZero"/>
        <c:auto val="1"/>
        <c:lblAlgn val="ctr"/>
        <c:lblOffset val="100"/>
        <c:noMultiLvlLbl val="0"/>
      </c:catAx>
      <c:valAx>
        <c:axId val="35940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8834932913397825"/>
          <c:y val="0.88286578192141119"/>
          <c:w val="0.59400344488188972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28319562508771E-2"/>
          <c:y val="4.3719213045089869E-2"/>
          <c:w val="0.93357047784690361"/>
          <c:h val="0.79873523622047249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ian-iun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282540749025145E-2"/>
                  <c:y val="-8.7540807028380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4-48EB-9C59-56E85EBAE711}"/>
                </c:ext>
              </c:extLst>
            </c:dLbl>
            <c:dLbl>
              <c:idx val="2"/>
              <c:layout>
                <c:manualLayout>
                  <c:x val="-2.8078732545497587E-2"/>
                  <c:y val="6.373341024665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0-46A1-87FA-DFC272338987}"/>
                </c:ext>
              </c:extLst>
            </c:dLbl>
            <c:dLbl>
              <c:idx val="3"/>
              <c:layout>
                <c:manualLayout>
                  <c:x val="-2.8078732545497587E-2"/>
                  <c:y val="4.572457485677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0-46A1-87FA-DFC272338987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Foaie1!$B$2:$B$6</c:f>
              <c:numCache>
                <c:formatCode>General</c:formatCode>
                <c:ptCount val="5"/>
                <c:pt idx="0">
                  <c:v>518</c:v>
                </c:pt>
                <c:pt idx="1">
                  <c:v>618</c:v>
                </c:pt>
                <c:pt idx="2">
                  <c:v>428</c:v>
                </c:pt>
                <c:pt idx="3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A8-41C0-9F68-613F26D12251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ian- iun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882941612554355E-2"/>
                  <c:y val="9.7069040770018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0-46A1-87FA-DFC272338987}"/>
                </c:ext>
              </c:extLst>
            </c:dLbl>
            <c:dLbl>
              <c:idx val="1"/>
              <c:layout>
                <c:manualLayout>
                  <c:x val="-3.7079734704320626E-2"/>
                  <c:y val="6.0131643168681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0-46A1-87FA-DFC272338987}"/>
                </c:ext>
              </c:extLst>
            </c:dLbl>
            <c:dLbl>
              <c:idx val="3"/>
              <c:layout>
                <c:manualLayout>
                  <c:x val="-1.9077730386674679E-2"/>
                  <c:y val="-6.5930204560517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0-46A1-87FA-DFC272338987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Foaie1!$C$2:$C$6</c:f>
              <c:numCache>
                <c:formatCode>General</c:formatCode>
                <c:ptCount val="5"/>
                <c:pt idx="0">
                  <c:v>486</c:v>
                </c:pt>
                <c:pt idx="1">
                  <c:v>533</c:v>
                </c:pt>
                <c:pt idx="2">
                  <c:v>495</c:v>
                </c:pt>
                <c:pt idx="3">
                  <c:v>348</c:v>
                </c:pt>
                <c:pt idx="4">
                  <c:v>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A8-41C0-9F68-613F26D12251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A8-41C0-9F68-613F26D122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2093496"/>
        <c:axId val="512099256"/>
      </c:lineChart>
      <c:catAx>
        <c:axId val="51209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9256"/>
        <c:crosses val="autoZero"/>
        <c:auto val="1"/>
        <c:lblAlgn val="ctr"/>
        <c:lblOffset val="100"/>
        <c:noMultiLvlLbl val="0"/>
      </c:catAx>
      <c:valAx>
        <c:axId val="51209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3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794985520435112"/>
          <c:y val="0.93194163322269941"/>
          <c:w val="0.48997587632356571"/>
          <c:h val="6.0113681102362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7654486590344E-2"/>
          <c:y val="6.8313904564066857E-2"/>
          <c:w val="0.91608018865193808"/>
          <c:h val="0.625394793728063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5142509109747547E-2"/>
                  <c:y val="8.5936062349470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89-48FD-A9C6-D44A4B561C77}"/>
                </c:ext>
              </c:extLst>
            </c:dLbl>
            <c:dLbl>
              <c:idx val="3"/>
              <c:layout>
                <c:manualLayout>
                  <c:x val="-4.6578424452458538E-3"/>
                  <c:y val="2.255857894707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9-48FD-A9C6-D44A4B561C77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414</c:v>
                </c:pt>
                <c:pt idx="1">
                  <c:v>455</c:v>
                </c:pt>
                <c:pt idx="2">
                  <c:v>428</c:v>
                </c:pt>
                <c:pt idx="3">
                  <c:v>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F0-491F-BC84-23CF86A233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386469891132042E-2"/>
                  <c:y val="-0.116079665995672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C-4A26-90EA-1208AFB070F0}"/>
                </c:ext>
              </c:extLst>
            </c:dLbl>
            <c:dLbl>
              <c:idx val="1"/>
              <c:layout>
                <c:manualLayout>
                  <c:x val="-2.9821176860627182E-2"/>
                  <c:y val="-6.4585460731223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9C-4A26-90EA-1208AFB070F0}"/>
                </c:ext>
              </c:extLst>
            </c:dLbl>
            <c:dLbl>
              <c:idx val="2"/>
              <c:layout>
                <c:manualLayout>
                  <c:x val="-2.6176430679011709E-2"/>
                  <c:y val="-9.2313109719772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C-4A26-90EA-1208AFB070F0}"/>
                </c:ext>
              </c:extLst>
            </c:dLbl>
            <c:dLbl>
              <c:idx val="3"/>
              <c:layout>
                <c:manualLayout>
                  <c:x val="-1.900356793442309E-2"/>
                  <c:y val="-8.0429831581823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C-4A26-90EA-1208AFB070F0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719</c:v>
                </c:pt>
                <c:pt idx="1">
                  <c:v>844</c:v>
                </c:pt>
                <c:pt idx="2">
                  <c:v>618</c:v>
                </c:pt>
                <c:pt idx="3">
                  <c:v>522</c:v>
                </c:pt>
                <c:pt idx="4">
                  <c:v>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F0-491F-BC84-23CF86A233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F0-491F-BC84-23CF86A233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8256968"/>
        <c:axId val="548254448"/>
      </c:lineChart>
      <c:catAx>
        <c:axId val="54825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4448"/>
        <c:crosses val="autoZero"/>
        <c:auto val="1"/>
        <c:lblAlgn val="ctr"/>
        <c:lblOffset val="100"/>
        <c:noMultiLvlLbl val="0"/>
      </c:catAx>
      <c:valAx>
        <c:axId val="54825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862264373929807"/>
          <c:y val="0.89517389197008534"/>
          <c:w val="0.60399867330278845"/>
          <c:h val="8.1059551754015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93956525481969E-2"/>
          <c:y val="0.15967199803149604"/>
          <c:w val="0.92041786686795279"/>
          <c:h val="0.647453986220472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994951040074726E-2"/>
                  <c:y val="-2.6419989349189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2-44B9-BF60-9321A318B452}"/>
                </c:ext>
              </c:extLst>
            </c:dLbl>
            <c:dLbl>
              <c:idx val="1"/>
              <c:layout>
                <c:manualLayout>
                  <c:x val="-8.2224360005828709E-2"/>
                  <c:y val="-5.1737021817073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12-44B9-BF60-9321A318B452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1.1100000000000001</c:v>
                </c:pt>
                <c:pt idx="1">
                  <c:v>1.2</c:v>
                </c:pt>
                <c:pt idx="2">
                  <c:v>0.95</c:v>
                </c:pt>
                <c:pt idx="3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19-4402-BC77-9E792B18F8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642607393124821E-2"/>
                  <c:y val="-8.33639472927292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91-4FDF-8D77-8243EF86F589}"/>
                </c:ext>
              </c:extLst>
            </c:dLbl>
            <c:dLbl>
              <c:idx val="1"/>
              <c:layout>
                <c:manualLayout>
                  <c:x val="-4.1879641248296816E-2"/>
                  <c:y val="7.1231421598361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1-4FDF-8D77-8243EF86F589}"/>
                </c:ext>
              </c:extLst>
            </c:dLbl>
            <c:dLbl>
              <c:idx val="2"/>
              <c:layout>
                <c:manualLayout>
                  <c:x val="-1.205963173186037E-2"/>
                  <c:y val="8.5698297294295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D-4EB1-8CEE-E36737C7164F}"/>
                </c:ext>
              </c:extLst>
            </c:dLbl>
            <c:dLbl>
              <c:idx val="3"/>
              <c:layout>
                <c:manualLayout>
                  <c:x val="-6.7402337397040515E-3"/>
                  <c:y val="-6.620389751300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12-44B9-BF60-9321A318B452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0.92269999999999996</c:v>
                </c:pt>
                <c:pt idx="1">
                  <c:v>1.0251999999999999</c:v>
                </c:pt>
                <c:pt idx="2">
                  <c:v>0.99</c:v>
                </c:pt>
                <c:pt idx="3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B19-4402-BC77-9E792B18F8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387877661995264E-2"/>
                  <c:y val="-0.105987805676824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2-44B9-BF60-9321A318B452}"/>
                </c:ext>
              </c:extLst>
            </c:dLbl>
            <c:dLbl>
              <c:idx val="1"/>
              <c:layout>
                <c:manualLayout>
                  <c:x val="3.7274321297826483E-3"/>
                  <c:y val="-4.8120302893090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2-44B9-BF60-9321A318B452}"/>
                </c:ext>
              </c:extLst>
            </c:dLbl>
            <c:dLbl>
              <c:idx val="3"/>
              <c:layout>
                <c:manualLayout>
                  <c:x val="-2.7846695593503262E-2"/>
                  <c:y val="-4.7196758052895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12-44B9-BF60-9321A318B452}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1.1499999999999999</c:v>
                </c:pt>
                <c:pt idx="1">
                  <c:v>1.1499999999999999</c:v>
                </c:pt>
                <c:pt idx="2">
                  <c:v>1.1499999999999999</c:v>
                </c:pt>
                <c:pt idx="3">
                  <c:v>1.1499999999999999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B19-4402-BC77-9E792B18F8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6128744"/>
        <c:axId val="556131264"/>
      </c:lineChart>
      <c:catAx>
        <c:axId val="55612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31264"/>
        <c:crosses val="autoZero"/>
        <c:auto val="1"/>
        <c:lblAlgn val="ctr"/>
        <c:lblOffset val="100"/>
        <c:noMultiLvlLbl val="0"/>
      </c:catAx>
      <c:valAx>
        <c:axId val="5561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2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43538213450553"/>
          <c:y val="0.9042873782205173"/>
          <c:w val="0.56683704775019894"/>
          <c:h val="7.4012308235582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51255908704908E-2"/>
          <c:y val="0.16040819089662392"/>
          <c:w val="0.87448225668737933"/>
          <c:h val="0.67631092224453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052465426452852E-2"/>
                  <c:y val="5.9749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7-47A0-9DC4-17865709F5C5}"/>
                </c:ext>
              </c:extLst>
            </c:dLbl>
            <c:dLbl>
              <c:idx val="1"/>
              <c:layout>
                <c:manualLayout>
                  <c:x val="-0.15196246754800813"/>
                  <c:y val="-1.837500000000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7-47A0-9DC4-17865709F5C5}"/>
                </c:ext>
              </c:extLst>
            </c:dLbl>
            <c:dLbl>
              <c:idx val="2"/>
              <c:layout>
                <c:manualLayout>
                  <c:x val="-0.12750099285319128"/>
                  <c:y val="6.62499999999988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57-47A0-9DC4-17865709F5C5}"/>
                </c:ext>
              </c:extLst>
            </c:dLbl>
            <c:dLbl>
              <c:idx val="3"/>
              <c:layout>
                <c:manualLayout>
                  <c:x val="-0.1146531546139781"/>
                  <c:y val="-3.99107308824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57-47A0-9DC4-17865709F5C5}"/>
                </c:ext>
              </c:extLst>
            </c:dLbl>
            <c:dLbl>
              <c:idx val="4"/>
              <c:layout>
                <c:manualLayout>
                  <c:x val="-0.11098234368848862"/>
                  <c:y val="-3.4159905106846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57-47A0-9DC4-17865709F5C5}"/>
                </c:ext>
              </c:extLst>
            </c:dLbl>
            <c:dLbl>
              <c:idx val="5"/>
              <c:layout>
                <c:manualLayout>
                  <c:x val="-0.10364072183750982"/>
                  <c:y val="-2.553366644350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57-47A0-9DC4-17865709F5C5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0.77210000000000001</c:v>
                </c:pt>
                <c:pt idx="1">
                  <c:v>0.1487</c:v>
                </c:pt>
                <c:pt idx="2">
                  <c:v>5.6099999999999997E-2</c:v>
                </c:pt>
                <c:pt idx="3">
                  <c:v>1.6E-2</c:v>
                </c:pt>
                <c:pt idx="4">
                  <c:v>3.5000000000000001E-3</c:v>
                </c:pt>
                <c:pt idx="5">
                  <c:v>3.3E-3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57-47A0-9DC4-17865709F5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109160667636683E-2"/>
                  <c:y val="1.5999999999999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57-47A0-9DC4-17865709F5C5}"/>
                </c:ext>
              </c:extLst>
            </c:dLbl>
            <c:dLbl>
              <c:idx val="1"/>
              <c:layout>
                <c:manualLayout>
                  <c:x val="2.9742673263720883E-2"/>
                  <c:y val="-8.7124999999999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57-47A0-9DC4-17865709F5C5}"/>
                </c:ext>
              </c:extLst>
            </c:dLbl>
            <c:dLbl>
              <c:idx val="2"/>
              <c:layout>
                <c:manualLayout>
                  <c:x val="9.7738953894036689E-4"/>
                  <c:y val="-0.10775213578650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57-47A0-9DC4-17865709F5C5}"/>
                </c:ext>
              </c:extLst>
            </c:dLbl>
            <c:dLbl>
              <c:idx val="3"/>
              <c:layout>
                <c:manualLayout>
                  <c:x val="1.0154416852664055E-2"/>
                  <c:y val="-0.10029440152582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57-47A0-9DC4-17865709F5C5}"/>
                </c:ext>
              </c:extLst>
            </c:dLbl>
            <c:dLbl>
              <c:idx val="4"/>
              <c:layout>
                <c:manualLayout>
                  <c:x val="6.4836059271745801E-3"/>
                  <c:y val="-0.108920640189170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57-47A0-9DC4-17865709F5C5}"/>
                </c:ext>
              </c:extLst>
            </c:dLbl>
            <c:dLbl>
              <c:idx val="5"/>
              <c:layout>
                <c:manualLayout>
                  <c:x val="-8.1996377747834553E-3"/>
                  <c:y val="-0.111796053076952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57-47A0-9DC4-17865709F5C5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0.77759999999999996</c:v>
                </c:pt>
                <c:pt idx="1">
                  <c:v>0.15479999999999999</c:v>
                </c:pt>
                <c:pt idx="2">
                  <c:v>3.8300000000000001E-2</c:v>
                </c:pt>
                <c:pt idx="3">
                  <c:v>1.9699999999999999E-2</c:v>
                </c:pt>
                <c:pt idx="4">
                  <c:v>4.5999999999999999E-3</c:v>
                </c:pt>
                <c:pt idx="5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B57-47A0-9DC4-17865709F5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B57-47A0-9DC4-17865709F5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8284816"/>
        <c:axId val="588289496"/>
      </c:lineChart>
      <c:catAx>
        <c:axId val="5882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9496"/>
        <c:crosses val="autoZero"/>
        <c:auto val="1"/>
        <c:lblAlgn val="ctr"/>
        <c:lblOffset val="100"/>
        <c:noMultiLvlLbl val="0"/>
      </c:catAx>
      <c:valAx>
        <c:axId val="58828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7016526897109E-2"/>
          <c:y val="6.7765748031496056E-2"/>
          <c:w val="0.90207947794972188"/>
          <c:h val="0.7569534940944882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ian-iun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277066118529702E-2"/>
                  <c:y val="1.5494531166155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5-45D8-A0AE-7AF8630A387F}"/>
                </c:ext>
              </c:extLst>
            </c:dLbl>
            <c:dLbl>
              <c:idx val="1"/>
              <c:layout>
                <c:manualLayout>
                  <c:x val="-0.11240937723762777"/>
                  <c:y val="-1.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9-4917-880E-2705A918E21E}"/>
                </c:ext>
              </c:extLst>
            </c:dLbl>
            <c:dLbl>
              <c:idx val="2"/>
              <c:layout>
                <c:manualLayout>
                  <c:x val="-3.0838070548576098E-3"/>
                  <c:y val="-0.155673243694958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06-4FDD-A63E-D4D98C45D9CC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Foaie1!$B$2:$B$6</c:f>
              <c:numCache>
                <c:formatCode>0.00%</c:formatCode>
                <c:ptCount val="5"/>
                <c:pt idx="0">
                  <c:v>0.81369999999999998</c:v>
                </c:pt>
                <c:pt idx="1">
                  <c:v>8.09E-2</c:v>
                </c:pt>
                <c:pt idx="2">
                  <c:v>2.6599999999999999E-2</c:v>
                </c:pt>
                <c:pt idx="3">
                  <c:v>7.9000000000000001E-2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49-4917-880E-2705A918E21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ian -iun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5410605012168827E-3"/>
                  <c:y val="-3.0708156229528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5-45D8-A0AE-7AF8630A387F}"/>
                </c:ext>
              </c:extLst>
            </c:dLbl>
            <c:dLbl>
              <c:idx val="1"/>
              <c:layout>
                <c:manualLayout>
                  <c:x val="2.4936104930824408E-2"/>
                  <c:y val="-0.115250000000000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9-4917-880E-2705A918E21E}"/>
                </c:ext>
              </c:extLst>
            </c:dLbl>
            <c:dLbl>
              <c:idx val="3"/>
              <c:layout>
                <c:manualLayout>
                  <c:x val="1.3003987873515893E-2"/>
                  <c:y val="-7.60681253168651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A5-45D8-A0AE-7AF8630A387F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Foaie1!$C$2:$C$6</c:f>
              <c:numCache>
                <c:formatCode>0.00%</c:formatCode>
                <c:ptCount val="5"/>
                <c:pt idx="0">
                  <c:v>0.88149999999999995</c:v>
                </c:pt>
                <c:pt idx="1">
                  <c:v>5.2900000000000003E-2</c:v>
                </c:pt>
                <c:pt idx="2">
                  <c:v>1.9300000000000001E-2</c:v>
                </c:pt>
                <c:pt idx="3">
                  <c:v>4.6300000000000001E-2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49-4917-880E-2705A918E21E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0.15907723606735799"/>
                  <c:y val="-0.265249999999999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9-4917-880E-2705A918E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49-4917-880E-2705A918E21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3124168"/>
        <c:axId val="513124528"/>
      </c:lineChart>
      <c:catAx>
        <c:axId val="51312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124528"/>
        <c:crosses val="autoZero"/>
        <c:auto val="1"/>
        <c:lblAlgn val="ctr"/>
        <c:lblOffset val="100"/>
        <c:noMultiLvlLbl val="0"/>
      </c:catAx>
      <c:valAx>
        <c:axId val="51312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12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008551269382292"/>
          <c:y val="0.93753875071968085"/>
          <c:w val="0.55257604608901045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1477328098993E-2"/>
          <c:y val="3.8453248031496065E-2"/>
          <c:w val="0.91802852267190105"/>
          <c:h val="0.78913828740157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55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5-495B-A68D-7DB5715E80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77</c:v>
                </c:pt>
                <c:pt idx="2">
                  <c:v>60</c:v>
                </c:pt>
                <c:pt idx="3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85-495B-A68D-7DB5715E80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64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5-495B-A68D-7DB5715E8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744880"/>
        <c:axId val="344745240"/>
      </c:barChart>
      <c:catAx>
        <c:axId val="3447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5240"/>
        <c:crosses val="autoZero"/>
        <c:auto val="1"/>
        <c:lblAlgn val="ctr"/>
        <c:lblOffset val="100"/>
        <c:noMultiLvlLbl val="0"/>
      </c:catAx>
      <c:valAx>
        <c:axId val="3447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37402812987593"/>
          <c:y val="0.91417519685039372"/>
          <c:w val="0.54957622028463093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66864035694169E-2"/>
          <c:y val="4.9830390956125487E-2"/>
          <c:w val="0.90013313596430578"/>
          <c:h val="0.8064157760468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0.74</c:v>
                </c:pt>
                <c:pt idx="1">
                  <c:v>0.84</c:v>
                </c:pt>
                <c:pt idx="2">
                  <c:v>0.77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6-4D66-BC6F-0565EE80A4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 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0.73909999999999998</c:v>
                </c:pt>
                <c:pt idx="1">
                  <c:v>0.85680000000000001</c:v>
                </c:pt>
                <c:pt idx="2">
                  <c:v>0.75529999999999997</c:v>
                </c:pt>
                <c:pt idx="3" formatCode="0.00%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6-4D66-BC6F-0565EE80A4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6-4D66-BC6F-0565EE80A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5808744"/>
        <c:axId val="555809824"/>
      </c:barChart>
      <c:catAx>
        <c:axId val="55580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9824"/>
        <c:crosses val="autoZero"/>
        <c:auto val="1"/>
        <c:lblAlgn val="ctr"/>
        <c:lblOffset val="100"/>
        <c:noMultiLvlLbl val="0"/>
      </c:catAx>
      <c:valAx>
        <c:axId val="5558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8744"/>
        <c:crosses val="autoZero"/>
        <c:crossBetween val="between"/>
      </c:valAx>
      <c:spPr>
        <a:noFill/>
        <a:ln>
          <a:noFill/>
        </a:ln>
        <a:effectLst>
          <a:glow rad="228600">
            <a:srgbClr val="C00000">
              <a:alpha val="40000"/>
            </a:srgbClr>
          </a:glo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8293963254593E-2"/>
          <c:y val="7.4015748031496076E-2"/>
          <c:w val="0.89218372703412074"/>
          <c:h val="0.79873523622047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0.25</c:v>
                </c:pt>
                <c:pt idx="2">
                  <c:v>0.19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C-4A77-BA99-68FAB7D898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 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0.22770000000000001</c:v>
                </c:pt>
                <c:pt idx="1">
                  <c:v>0.2293</c:v>
                </c:pt>
                <c:pt idx="2">
                  <c:v>0.21099999999999999</c:v>
                </c:pt>
                <c:pt idx="3">
                  <c:v>0.24340000000000001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C-4A77-BA99-68FAB7D898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C-4A77-BA99-68FAB7D898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2880"/>
        <c:axId val="363423240"/>
      </c:barChart>
      <c:catAx>
        <c:axId val="3634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3240"/>
        <c:crosses val="autoZero"/>
        <c:auto val="1"/>
        <c:lblAlgn val="ctr"/>
        <c:lblOffset val="100"/>
        <c:noMultiLvlLbl val="0"/>
      </c:catAx>
      <c:valAx>
        <c:axId val="36342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30487050634954"/>
          <c:y val="0.91953399954989679"/>
          <c:w val="0.52258289945177228"/>
          <c:h val="6.2222456318443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6312190061793E-2"/>
          <c:y val="7.916658085075709E-2"/>
          <c:w val="0.90818260332838141"/>
          <c:h val="0.78290118371197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3142811545836243E-3"/>
                  <c:y val="3.39697262869231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76-4A10-A246-8CCD5247AA5B}"/>
                </c:ext>
              </c:extLst>
            </c:dLbl>
            <c:dLbl>
              <c:idx val="3"/>
              <c:layout>
                <c:manualLayout>
                  <c:x val="-2.2047710241660857E-3"/>
                  <c:y val="-4.416064417300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7-44A2-A9C6-A23BB4A5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7.0000000000000007E-2</c:v>
                </c:pt>
                <c:pt idx="2">
                  <c:v>0.34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7-44A2-A9C6-A23BB4A53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 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751874590758339E-2"/>
                  <c:y val="-1.6574284168262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56249999999999"/>
                      <c:h val="5.23749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17-44A2-A9C6-A23BB4A534EE}"/>
                </c:ext>
              </c:extLst>
            </c:dLbl>
            <c:dLbl>
              <c:idx val="1"/>
              <c:layout>
                <c:manualLayout>
                  <c:x val="1.1177137385500349E-2"/>
                  <c:y val="-1.62653468937627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7-44A2-A9C6-A23BB4A534EE}"/>
                </c:ext>
              </c:extLst>
            </c:dLbl>
            <c:dLbl>
              <c:idx val="2"/>
              <c:layout>
                <c:manualLayout>
                  <c:x val="1.975331676418059E-2"/>
                  <c:y val="-3.1250121256347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7-44A2-A9C6-A23BB4A534EE}"/>
                </c:ext>
              </c:extLst>
            </c:dLbl>
            <c:dLbl>
              <c:idx val="3"/>
              <c:layout>
                <c:manualLayout>
                  <c:x val="1.3701380919189004E-2"/>
                  <c:y val="-1.30384903746646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17-44A2-A9C6-A23BB4A5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0.14680000000000001</c:v>
                </c:pt>
                <c:pt idx="1">
                  <c:v>5.4300000000000001E-2</c:v>
                </c:pt>
                <c:pt idx="2">
                  <c:v>0.27929999999999999</c:v>
                </c:pt>
                <c:pt idx="3">
                  <c:v>0.31319999999999998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17-44A2-A9C6-A23BB4A53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0.05</c:v>
                </c:pt>
                <c:pt idx="1">
                  <c:v>0.02</c:v>
                </c:pt>
                <c:pt idx="2">
                  <c:v>0.08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7-44A2-A9C6-A23BB4A53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C76-4A10-A246-8CCD5247AA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0445632"/>
        <c:axId val="470446352"/>
      </c:barChart>
      <c:catAx>
        <c:axId val="4704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446352"/>
        <c:crosses val="autoZero"/>
        <c:auto val="1"/>
        <c:lblAlgn val="ctr"/>
        <c:lblOffset val="100"/>
        <c:noMultiLvlLbl val="0"/>
      </c:catAx>
      <c:valAx>
        <c:axId val="47044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4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Central</a:t>
            </a:r>
            <a:endParaRPr lang="ru-RU" dirty="0"/>
          </a:p>
        </c:rich>
      </c:tx>
      <c:layout>
        <c:manualLayout>
          <c:xMode val="edge"/>
          <c:yMode val="edge"/>
          <c:x val="0.42180464560019426"/>
          <c:y val="0.14963033573219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576587120711911E-2"/>
          <c:y val="0.23236469823891762"/>
          <c:w val="0.90037324440146715"/>
          <c:h val="0.6623490659311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5642</c:v>
                </c:pt>
                <c:pt idx="1">
                  <c:v>2389</c:v>
                </c:pt>
                <c:pt idx="2">
                  <c:v>2575</c:v>
                </c:pt>
                <c:pt idx="3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5-4361-B1D4-0600492682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7009</c:v>
                </c:pt>
                <c:pt idx="1">
                  <c:v>3020</c:v>
                </c:pt>
                <c:pt idx="2">
                  <c:v>2397</c:v>
                </c:pt>
                <c:pt idx="3">
                  <c:v>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5-4361-B1D4-0600492682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E55-4361-B1D4-060049268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021877931771629"/>
          <c:y val="0.94349365626648329"/>
          <c:w val="0.52479264644066281"/>
          <c:h val="5.6506343733516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207745555961"/>
          <c:y val="2.5523066673978807E-2"/>
          <c:w val="0.88329453164855076"/>
          <c:h val="0.84081335048446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2.69E-2</c:v>
                </c:pt>
                <c:pt idx="1">
                  <c:v>1.61E-2</c:v>
                </c:pt>
                <c:pt idx="2">
                  <c:v>2.8299999999999999E-2</c:v>
                </c:pt>
                <c:pt idx="3">
                  <c:v>6.0600000000000001E-2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9-436B-B7A4-19AE9A7B66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16331476554169E-2"/>
                  <c:y val="-1.8816190022776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6-4AAA-BE67-B029202D9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1.72E-2</c:v>
                </c:pt>
                <c:pt idx="1">
                  <c:v>1.0500000000000001E-2</c:v>
                </c:pt>
                <c:pt idx="2">
                  <c:v>1.72E-2</c:v>
                </c:pt>
                <c:pt idx="3">
                  <c:v>4.1200000000000001E-2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9-436B-B7A4-19AE9A7B66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9-436B-B7A4-19AE9A7B66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0720"/>
        <c:axId val="363421440"/>
      </c:barChart>
      <c:catAx>
        <c:axId val="3634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1440"/>
        <c:crosses val="autoZero"/>
        <c:auto val="1"/>
        <c:lblAlgn val="ctr"/>
        <c:lblOffset val="100"/>
        <c:noMultiLvlLbl val="0"/>
      </c:catAx>
      <c:valAx>
        <c:axId val="3634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155764158681224"/>
          <c:y val="0.9297607484103857"/>
          <c:w val="0.70368554349627566"/>
          <c:h val="4.5887411219266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</a:t>
            </a:r>
            <a:r>
              <a:rPr lang="ro-MD" sz="3000" b="1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hotărârilor modificate</a:t>
            </a:r>
            <a:endParaRPr lang="ru-RU" sz="3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66427001312335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5833333333333295E-2"/>
                  <c:y val="-3.12500000000001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2-4974-8CAF-B6A306E202BD}"/>
                </c:ext>
              </c:extLst>
            </c:dLbl>
            <c:dLbl>
              <c:idx val="2"/>
              <c:layout>
                <c:manualLayout>
                  <c:x val="-3.750000000000007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2-4974-8CAF-B6A306E202BD}"/>
                </c:ext>
              </c:extLst>
            </c:dLbl>
            <c:dLbl>
              <c:idx val="3"/>
              <c:layout>
                <c:manualLayout>
                  <c:x val="-2.291666666666666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2-4974-8CAF-B6A306E202BD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1.4E-3</c:v>
                </c:pt>
                <c:pt idx="1">
                  <c:v>2.5000000000000001E-3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2-4974-8CAF-B6A306E202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83333333333329E-2"/>
                  <c:y val="-9.3750000000000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2-4974-8CAF-B6A306E202BD}"/>
                </c:ext>
              </c:extLst>
            </c:dLbl>
            <c:dLbl>
              <c:idx val="1"/>
              <c:layout>
                <c:manualLayout>
                  <c:x val="6.6666666666666666E-2"/>
                  <c:y val="-2.86455024180449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2-4974-8CAF-B6A306E202BD}"/>
                </c:ext>
              </c:extLst>
            </c:dLbl>
            <c:dLbl>
              <c:idx val="2"/>
              <c:layout>
                <c:manualLayout>
                  <c:x val="3.33333333333334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2-4974-8CAF-B6A306E202BD}"/>
                </c:ext>
              </c:extLst>
            </c:dLbl>
            <c:dLbl>
              <c:idx val="3"/>
              <c:layout>
                <c:manualLayout>
                  <c:x val="7.0833333333333331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974-8CAF-B6A306E202BD}"/>
                </c:ext>
              </c:extLst>
            </c:dLbl>
            <c:spPr>
              <a:solidFill>
                <a:srgbClr val="FF0000">
                  <a:alpha val="42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1E-3</c:v>
                </c:pt>
                <c:pt idx="1">
                  <c:v>1.9E-3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72-4974-8CAF-B6A306E202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6A72-4974-8CAF-B6A306E20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461384"/>
        <c:axId val="623464624"/>
      </c:barChart>
      <c:catAx>
        <c:axId val="62346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4624"/>
        <c:crosses val="autoZero"/>
        <c:auto val="1"/>
        <c:lblAlgn val="ctr"/>
        <c:lblOffset val="100"/>
        <c:noMultiLvlLbl val="0"/>
      </c:catAx>
      <c:valAx>
        <c:axId val="62346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118138733771952"/>
          <c:y val="0.91105019685039379"/>
          <c:w val="0.6738890596816518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Fălești</a:t>
            </a:r>
            <a:endParaRPr lang="ru-RU" dirty="0"/>
          </a:p>
        </c:rich>
      </c:tx>
      <c:layout>
        <c:manualLayout>
          <c:xMode val="edge"/>
          <c:yMode val="edge"/>
          <c:x val="0.4144595866279458"/>
          <c:y val="0.1315387849419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38994285551267E-2"/>
          <c:y val="0.23251209534173686"/>
          <c:w val="0.90791608128416879"/>
          <c:h val="0.6310274199949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1363</c:v>
                </c:pt>
                <c:pt idx="1">
                  <c:v>859</c:v>
                </c:pt>
                <c:pt idx="2">
                  <c:v>300</c:v>
                </c:pt>
                <c:pt idx="3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2-46EC-8B21-503758A369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1886</c:v>
                </c:pt>
                <c:pt idx="1">
                  <c:v>1215</c:v>
                </c:pt>
                <c:pt idx="2">
                  <c:v>286</c:v>
                </c:pt>
                <c:pt idx="3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2-46EC-8B21-503758A369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8E2-46EC-8B21-503758A369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531246781455731"/>
          <c:y val="0.93311095256159138"/>
          <c:w val="0.57635057259504874"/>
          <c:h val="5.5952288172411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</a:t>
            </a:r>
            <a:r>
              <a:rPr lang="ro-MD" dirty="0" err="1"/>
              <a:t>Sîngerei</a:t>
            </a:r>
            <a:endParaRPr lang="ru-RU" dirty="0"/>
          </a:p>
        </c:rich>
      </c:tx>
      <c:layout>
        <c:manualLayout>
          <c:xMode val="edge"/>
          <c:yMode val="edge"/>
          <c:x val="0.38948921503708406"/>
          <c:y val="0.11889509534327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955410926104557E-2"/>
          <c:y val="0.19439359505476775"/>
          <c:w val="0.91725814600369815"/>
          <c:h val="0.65297581805478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1030</c:v>
                </c:pt>
                <c:pt idx="1">
                  <c:v>619</c:v>
                </c:pt>
                <c:pt idx="2">
                  <c:v>242</c:v>
                </c:pt>
                <c:pt idx="3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0-417B-BC23-E0B69B897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1751</c:v>
                </c:pt>
                <c:pt idx="1">
                  <c:v>852</c:v>
                </c:pt>
                <c:pt idx="2">
                  <c:v>429</c:v>
                </c:pt>
                <c:pt idx="3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0-417B-BC23-E0B69B897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130-417B-BC23-E0B69B897A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218037489603407"/>
          <c:y val="0.94176672947270046"/>
          <c:w val="0.54836449829415668"/>
          <c:h val="5.8233270527299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Sediul Glodeni</a:t>
            </a:r>
            <a:endParaRPr lang="ru-RU" dirty="0"/>
          </a:p>
        </c:rich>
      </c:tx>
      <c:layout>
        <c:manualLayout>
          <c:xMode val="edge"/>
          <c:yMode val="edge"/>
          <c:x val="0.39184891732283467"/>
          <c:y val="2.1874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163549868766406E-2"/>
          <c:y val="0.15614069218326285"/>
          <c:w val="0.92266493376878034"/>
          <c:h val="0.6680340739189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9A2C-4307-9F89-D7F12B5C79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1408</c:v>
                </c:pt>
                <c:pt idx="1">
                  <c:v>545</c:v>
                </c:pt>
                <c:pt idx="2">
                  <c:v>314</c:v>
                </c:pt>
                <c:pt idx="3">
                  <c:v>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C-4307-9F89-D7F12B5C79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A2C-4307-9F89-D7F12B5C7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2310984"/>
        <c:axId val="362310000"/>
      </c:barChart>
      <c:catAx>
        <c:axId val="36231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10000"/>
        <c:crosses val="autoZero"/>
        <c:auto val="1"/>
        <c:lblAlgn val="ctr"/>
        <c:lblOffset val="100"/>
        <c:noMultiLvlLbl val="0"/>
      </c:catAx>
      <c:valAx>
        <c:axId val="3623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1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0949465731103753"/>
          <c:y val="0.9170243190450138"/>
          <c:w val="0.57225464052727382"/>
          <c:h val="6.4163132936080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Numărul</a:t>
            </a:r>
            <a:r>
              <a:rPr lang="ro-MD" baseline="0" dirty="0"/>
              <a:t> dosarelor încheiate – Judecătoria Bălți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 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8988</c:v>
                </c:pt>
                <c:pt idx="1">
                  <c:v>4648</c:v>
                </c:pt>
                <c:pt idx="2">
                  <c:v>2971</c:v>
                </c:pt>
                <c:pt idx="3">
                  <c:v>1369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587-8007-BA33A08768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11122</c:v>
                </c:pt>
                <c:pt idx="1">
                  <c:v>5774</c:v>
                </c:pt>
                <c:pt idx="2">
                  <c:v>3400</c:v>
                </c:pt>
                <c:pt idx="3">
                  <c:v>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1-4587-8007-BA33A08768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DB1-4587-8007-BA33A0876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757500620386192"/>
          <c:y val="0.90972931865972229"/>
          <c:w val="0.59267856866649582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Central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6046</c:v>
                </c:pt>
                <c:pt idx="1">
                  <c:v>2790</c:v>
                </c:pt>
                <c:pt idx="2">
                  <c:v>2398</c:v>
                </c:pt>
                <c:pt idx="3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2-442B-B815-5E6C08BA2D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6598</c:v>
                </c:pt>
                <c:pt idx="1">
                  <c:v>3156</c:v>
                </c:pt>
                <c:pt idx="2">
                  <c:v>2342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2-442B-B815-5E6C08BA2D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BD2-442B-B815-5E6C08BA2D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Fălești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845050057936337"/>
          <c:y val="0.19818354707861852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1591</c:v>
                </c:pt>
                <c:pt idx="1">
                  <c:v>1071</c:v>
                </c:pt>
                <c:pt idx="2">
                  <c:v>310</c:v>
                </c:pt>
                <c:pt idx="3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5-45A5-A470-D467EB1AF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1746</c:v>
                </c:pt>
                <c:pt idx="1">
                  <c:v>1210</c:v>
                </c:pt>
                <c:pt idx="2">
                  <c:v>345</c:v>
                </c:pt>
                <c:pt idx="3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5-45A5-A470-D467EB1AF9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195-45A5-A470-D467EB1AF9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</a:t>
            </a:r>
            <a:r>
              <a:rPr lang="ro-MD" baseline="0" dirty="0"/>
              <a:t> </a:t>
            </a:r>
            <a:r>
              <a:rPr lang="ro-MD" baseline="0" dirty="0" err="1"/>
              <a:t>Sîngerei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ian-iun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1351</c:v>
                </c:pt>
                <c:pt idx="1">
                  <c:v>787</c:v>
                </c:pt>
                <c:pt idx="2">
                  <c:v>309</c:v>
                </c:pt>
                <c:pt idx="3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9-466F-88D0-D990E4E963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ian-iun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1718</c:v>
                </c:pt>
                <c:pt idx="1">
                  <c:v>836</c:v>
                </c:pt>
                <c:pt idx="2">
                  <c:v>434</c:v>
                </c:pt>
                <c:pt idx="3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9-466F-88D0-D990E4E963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019-466F-88D0-D990E4E9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0.19643</cdr:x>
      <cdr:y>0.01051</cdr:y>
    </cdr:from>
    <cdr:to>
      <cdr:x>0.79957</cdr:x>
      <cdr:y>0.15193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2379AD5A-15F8-CA17-46EB-A74B65DFA6C2}"/>
            </a:ext>
          </a:extLst>
        </cdr:cNvPr>
        <cdr:cNvSpPr txBox="1"/>
      </cdr:nvSpPr>
      <cdr:spPr>
        <a:xfrm xmlns:a="http://schemas.openxmlformats.org/drawingml/2006/main">
          <a:off x="1392684" y="48025"/>
          <a:ext cx="4276198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0.01692</cdr:y>
    </cdr:from>
    <cdr:to>
      <cdr:x>1</cdr:x>
      <cdr:y>0.16106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AF1E5C97-8C12-2BC1-9259-B1E071AB8857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0" y="77821"/>
          <a:ext cx="7284418" cy="6629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0.05586</cdr:x>
      <cdr:y>0.0139</cdr:y>
    </cdr:from>
    <cdr:to>
      <cdr:x>1</cdr:x>
      <cdr:y>0.13316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DBA5B004-2407-4A73-68C6-4919E005A282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381302" y="64556"/>
          <a:ext cx="6444377" cy="5539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0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0.12649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00E5D0BA-13F3-D5B0-E415-61ADD2FB794F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-1709530" y="-795130"/>
          <a:ext cx="6983056" cy="5389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0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2.42683E-7</cdr:y>
    </cdr:from>
    <cdr:to>
      <cdr:x>1</cdr:x>
      <cdr:y>0.12079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id="{7266474C-D192-FC0B-6DBE-5C13E9458F27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"/>
          <a:ext cx="6710659" cy="497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ctr" anchorCtr="0">
          <a:norm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18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o-MD" sz="2000" b="1" dirty="0">
              <a:latin typeface="+mj-lt"/>
              <a:cs typeface="Times New Roman" panose="02020603050405020304" pitchFamily="18" charset="0"/>
            </a:rPr>
            <a:t>Examinarea în termen a dosarelor</a:t>
          </a:r>
          <a:br>
            <a:rPr lang="ro-MD" sz="2000" b="1" dirty="0">
              <a:latin typeface="+mj-lt"/>
              <a:cs typeface="Times New Roman" panose="02020603050405020304" pitchFamily="18" charset="0"/>
            </a:rPr>
          </a:br>
          <a:r>
            <a:rPr lang="ro-MD" sz="2000" b="1" dirty="0">
              <a:latin typeface="+mj-lt"/>
              <a:cs typeface="Times New Roman" panose="02020603050405020304" pitchFamily="18" charset="0"/>
            </a:rPr>
            <a:t>Termeni generali de examinare a dosarelor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11/11/2025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231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744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08777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8822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63031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85599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248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1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17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B56DE-A90D-3240-AA35-6A399F9A7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9BFAC-658C-E148-891B-2BC5DEABD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8F534-1727-064F-9C4F-BA03F9663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591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54940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2079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276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2499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545898" y="4725966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545898" y="4893505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22 Jan. 2021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82088" y="4725966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2705622" y="1020969"/>
            <a:ext cx="5527316" cy="270194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45897" y="240212"/>
            <a:ext cx="6687040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60" r:id="rId5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013"/>
          </a:p>
        </p:txBody>
      </p:sp>
    </p:spTree>
    <p:extLst>
      <p:ext uri="{BB962C8B-B14F-4D97-AF65-F5344CB8AC3E}">
        <p14:creationId xmlns:p14="http://schemas.microsoft.com/office/powerpoint/2010/main" val="21734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4" r:id="rId12"/>
    <p:sldLayoutId id="2147483876" r:id="rId13"/>
  </p:sldLayoutIdLst>
  <p:transition>
    <p:fade/>
  </p:transition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orient="horz" pos="3162" userDrawn="1">
          <p15:clr>
            <a:srgbClr val="F26B43"/>
          </p15:clr>
        </p15:guide>
        <p15:guide id="3" pos="5680" userDrawn="1">
          <p15:clr>
            <a:srgbClr val="F26B43"/>
          </p15:clr>
        </p15:guide>
        <p15:guide id="4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0;p1">
            <a:extLst>
              <a:ext uri="{FF2B5EF4-FFF2-40B4-BE49-F238E27FC236}">
                <a16:creationId xmlns:a16="http://schemas.microsoft.com/office/drawing/2014/main" id="{58127A0C-0A0E-F8F1-9F39-06F6C2E65C9E}"/>
              </a:ext>
            </a:extLst>
          </p:cNvPr>
          <p:cNvSpPr txBox="1"/>
          <p:nvPr/>
        </p:nvSpPr>
        <p:spPr>
          <a:xfrm>
            <a:off x="2206018" y="3832539"/>
            <a:ext cx="4866000" cy="923289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Performanța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Judecătoriei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Bălți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 </a:t>
            </a:r>
            <a:endParaRPr sz="18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o-RO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01 ianuarie 2025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– </a:t>
            </a:r>
            <a:r>
              <a:rPr lang="ro-RO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30 iunie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202</a:t>
            </a:r>
            <a:r>
              <a:rPr lang="ro-MD" sz="1800" b="1" dirty="0">
                <a:solidFill>
                  <a:schemeClr val="lt1"/>
                </a:solidFill>
                <a:latin typeface="+mj-lt"/>
              </a:rPr>
              <a:t>5</a:t>
            </a:r>
            <a:endParaRPr sz="1800" b="1" i="0" u="none" strike="noStrike" cap="none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912F6-87A8-B434-BB1A-F2D70FBD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93" y="640002"/>
            <a:ext cx="6864927" cy="4154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2A39C78-A4B9-F91C-FB89-05341DD08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394379"/>
              </p:ext>
            </p:extLst>
          </p:nvPr>
        </p:nvGraphicFramePr>
        <p:xfrm>
          <a:off x="1251915" y="1055500"/>
          <a:ext cx="7646920" cy="389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3141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5289" y="424406"/>
            <a:ext cx="6880943" cy="920513"/>
          </a:xfrm>
        </p:spPr>
        <p:txBody>
          <a:bodyPr/>
          <a:lstStyle/>
          <a:p>
            <a:r>
              <a:rPr lang="ro-RO" dirty="0"/>
              <a:t>Dosare soluționate</a:t>
            </a:r>
            <a:br>
              <a:rPr lang="ro-RO" dirty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65022917"/>
              </p:ext>
            </p:extLst>
          </p:nvPr>
        </p:nvGraphicFramePr>
        <p:xfrm>
          <a:off x="1196897" y="884663"/>
          <a:ext cx="7741693" cy="405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9904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>
            <a:extLst>
              <a:ext uri="{FF2B5EF4-FFF2-40B4-BE49-F238E27FC236}">
                <a16:creationId xmlns:a16="http://schemas.microsoft.com/office/drawing/2014/main" id="{83BDAE41-18ED-2622-8CAF-B94D9373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991" y="503016"/>
            <a:ext cx="6944809" cy="498341"/>
          </a:xfrm>
        </p:spPr>
        <p:txBody>
          <a:bodyPr>
            <a:normAutofit/>
          </a:bodyPr>
          <a:lstStyle/>
          <a:p>
            <a:pPr algn="ctr"/>
            <a:r>
              <a:rPr lang="ro-MD" sz="2500" b="1" dirty="0">
                <a:latin typeface="+mn-lt"/>
                <a:cs typeface="Times New Roman" panose="02020603050405020304" pitchFamily="18" charset="0"/>
              </a:rPr>
              <a:t>Volumul de muncă potrivit statului de personal </a:t>
            </a:r>
          </a:p>
        </p:txBody>
      </p:sp>
      <p:graphicFrame>
        <p:nvGraphicFramePr>
          <p:cNvPr id="5" name="Diagramă 9">
            <a:extLst>
              <a:ext uri="{FF2B5EF4-FFF2-40B4-BE49-F238E27FC236}">
                <a16:creationId xmlns:a16="http://schemas.microsoft.com/office/drawing/2014/main" id="{1792DB8C-C9EE-65BC-C362-18FF5C5B5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199575"/>
              </p:ext>
            </p:extLst>
          </p:nvPr>
        </p:nvGraphicFramePr>
        <p:xfrm>
          <a:off x="1572395" y="1276234"/>
          <a:ext cx="7425831" cy="352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7989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0F587E5-422B-BD54-C612-2CAFCBB3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413" y="511408"/>
            <a:ext cx="5265966" cy="706000"/>
          </a:xfrm>
        </p:spPr>
        <p:txBody>
          <a:bodyPr>
            <a:noAutofit/>
          </a:bodyPr>
          <a:lstStyle/>
          <a:p>
            <a:pPr algn="ctr"/>
            <a:r>
              <a:rPr lang="ro-MD" sz="2000" b="1" dirty="0"/>
              <a:t>Volumul de muncă potrivit numărului de judecători efectiv lucrați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D24EF32-FA17-7422-94F8-E77B9F55C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286880"/>
              </p:ext>
            </p:extLst>
          </p:nvPr>
        </p:nvGraphicFramePr>
        <p:xfrm>
          <a:off x="1564040" y="1585733"/>
          <a:ext cx="7507073" cy="320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1835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81B24B-00A8-347F-4344-D29BB90D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083" y="663936"/>
            <a:ext cx="6044191" cy="7457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Rata de </a:t>
            </a:r>
            <a:r>
              <a:rPr lang="en-US" sz="33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soluționare</a:t>
            </a:r>
            <a:r>
              <a:rPr lang="en-US" sz="33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a </a:t>
            </a:r>
            <a:r>
              <a:rPr lang="en-US" sz="3300" b="1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dosarelor</a:t>
            </a:r>
            <a:endParaRPr lang="ro-MD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17FBC06-C8F5-F493-D8C4-E4D3F99C6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550799"/>
              </p:ext>
            </p:extLst>
          </p:nvPr>
        </p:nvGraphicFramePr>
        <p:xfrm>
          <a:off x="1747777" y="1145893"/>
          <a:ext cx="7240105" cy="351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9176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4E84C33-67D9-70A0-14A7-ABF3E34D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691176"/>
              </p:ext>
            </p:extLst>
          </p:nvPr>
        </p:nvGraphicFramePr>
        <p:xfrm>
          <a:off x="1638783" y="793750"/>
          <a:ext cx="7505217" cy="412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126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3B989D-DB80-D9FB-673F-E937287369C9}"/>
              </a:ext>
            </a:extLst>
          </p:cNvPr>
          <p:cNvSpPr txBox="1"/>
          <p:nvPr/>
        </p:nvSpPr>
        <p:spPr>
          <a:xfrm>
            <a:off x="1526571" y="409721"/>
            <a:ext cx="7130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000" b="1" dirty="0">
                <a:latin typeface="+mj-lt"/>
                <a:cs typeface="Times New Roman" panose="02020603050405020304" pitchFamily="18" charset="0"/>
              </a:rPr>
              <a:t>Examinarea în termen a dosarelor</a:t>
            </a:r>
            <a:br>
              <a:rPr lang="ro-MD" sz="2000" b="1" dirty="0">
                <a:latin typeface="+mj-lt"/>
                <a:cs typeface="Times New Roman" panose="02020603050405020304" pitchFamily="18" charset="0"/>
              </a:rPr>
            </a:br>
            <a:r>
              <a:rPr lang="ro-MD" sz="2000" b="1" dirty="0">
                <a:latin typeface="+mj-lt"/>
                <a:cs typeface="Times New Roman" panose="02020603050405020304" pitchFamily="18" charset="0"/>
              </a:rPr>
              <a:t>Durata examinării dosarelor</a:t>
            </a:r>
            <a:endParaRPr lang="ro-MD" sz="2000" dirty="0">
              <a:latin typeface="+mj-lt"/>
            </a:endParaRPr>
          </a:p>
        </p:txBody>
      </p:sp>
      <p:graphicFrame>
        <p:nvGraphicFramePr>
          <p:cNvPr id="8" name="Diagramă 6">
            <a:extLst>
              <a:ext uri="{FF2B5EF4-FFF2-40B4-BE49-F238E27FC236}">
                <a16:creationId xmlns:a16="http://schemas.microsoft.com/office/drawing/2014/main" id="{1566520B-F0D6-1C7E-F3C1-75495BA01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793606"/>
              </p:ext>
            </p:extLst>
          </p:nvPr>
        </p:nvGraphicFramePr>
        <p:xfrm>
          <a:off x="1692000" y="1082274"/>
          <a:ext cx="7286348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05123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7;p8">
            <a:extLst>
              <a:ext uri="{FF2B5EF4-FFF2-40B4-BE49-F238E27FC236}">
                <a16:creationId xmlns:a16="http://schemas.microsoft.com/office/drawing/2014/main" id="{B136D79D-9377-2FF7-F6BC-045462C1C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574" y="530086"/>
            <a:ext cx="7639878" cy="2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Lichidarea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stocului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cauze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pendinte</a:t>
            </a:r>
            <a:br>
              <a:rPr lang="ro-MD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ro-MD" sz="1800" b="1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Durata lichidării stocului de cauze pendinte (zile)</a:t>
            </a:r>
            <a:endParaRPr sz="1800" b="1" i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8939148-4794-02FD-6F7F-77DA8F8F4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009759"/>
              </p:ext>
            </p:extLst>
          </p:nvPr>
        </p:nvGraphicFramePr>
        <p:xfrm>
          <a:off x="1436216" y="912812"/>
          <a:ext cx="725058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9570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1CE5FC5-A9FB-E8EA-A2BB-3810661D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6" y="358816"/>
            <a:ext cx="6429737" cy="469876"/>
          </a:xfrm>
        </p:spPr>
        <p:txBody>
          <a:bodyPr>
            <a:normAutofit fontScale="90000"/>
          </a:bodyPr>
          <a:lstStyle/>
          <a:p>
            <a:pPr algn="ctr"/>
            <a:r>
              <a:rPr lang="ro-MD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Soluții după prima ședință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E3C872B-8F1A-2655-2C9A-69F3554A4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05271"/>
              </p:ext>
            </p:extLst>
          </p:nvPr>
        </p:nvGraphicFramePr>
        <p:xfrm>
          <a:off x="1576748" y="1041517"/>
          <a:ext cx="7289459" cy="385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0004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13EEAE-85A0-70DF-7CE9-327E7A09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2" y="536397"/>
            <a:ext cx="7322127" cy="415498"/>
          </a:xfrm>
        </p:spPr>
        <p:txBody>
          <a:bodyPr/>
          <a:lstStyle/>
          <a:p>
            <a:pPr algn="ctr"/>
            <a:r>
              <a:rPr lang="ro-MD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amânărilor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00C0E6E-352F-724F-5D50-8B2230C3C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270901"/>
              </p:ext>
            </p:extLst>
          </p:nvPr>
        </p:nvGraphicFramePr>
        <p:xfrm>
          <a:off x="1356782" y="837810"/>
          <a:ext cx="7588435" cy="417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0122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CCF8E89-8242-C68F-D215-D6A2C07F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140360"/>
              </p:ext>
            </p:extLst>
          </p:nvPr>
        </p:nvGraphicFramePr>
        <p:xfrm>
          <a:off x="1530625" y="371061"/>
          <a:ext cx="7427845" cy="456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FE044D-53DB-DCFE-0972-7D9C3D22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6" y="451413"/>
            <a:ext cx="6510759" cy="435152"/>
          </a:xfrm>
        </p:spPr>
        <p:txBody>
          <a:bodyPr>
            <a:normAutofit fontScale="90000"/>
          </a:bodyPr>
          <a:lstStyle/>
          <a:p>
            <a:pPr algn="ctr"/>
            <a:r>
              <a:rPr lang="ro-MD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apelurilor/recursurilor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5188C-A01D-6831-0D63-2D3D0567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35731"/>
              </p:ext>
            </p:extLst>
          </p:nvPr>
        </p:nvGraphicFramePr>
        <p:xfrm>
          <a:off x="1747777" y="1007165"/>
          <a:ext cx="7177562" cy="386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9592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E473BD-5DDB-E602-0629-4C9848A6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79" y="230602"/>
            <a:ext cx="6558692" cy="411618"/>
          </a:xfrm>
        </p:spPr>
        <p:txBody>
          <a:bodyPr>
            <a:normAutofit fontScale="90000"/>
          </a:bodyPr>
          <a:lstStyle/>
          <a:p>
            <a:pPr algn="ctr"/>
            <a:r>
              <a:rPr lang="ro-MD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hotărârilor casate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352D145-8918-105D-7083-C9FA817F8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255772"/>
              </p:ext>
            </p:extLst>
          </p:nvPr>
        </p:nvGraphicFramePr>
        <p:xfrm>
          <a:off x="1666754" y="967367"/>
          <a:ext cx="7238707" cy="404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6784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BCF39A-88B0-D5A1-DFA2-4A96371AB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796379"/>
              </p:ext>
            </p:extLst>
          </p:nvPr>
        </p:nvGraphicFramePr>
        <p:xfrm>
          <a:off x="1674470" y="838180"/>
          <a:ext cx="729725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46733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00DE6E6-EF12-6321-567A-2E14349E3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7326" y="1007104"/>
            <a:ext cx="7318265" cy="394492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o-MD" sz="1400" b="1" dirty="0"/>
              <a:t>          În perioada 01.01.2025 – 30.06.2025</a:t>
            </a:r>
            <a:r>
              <a:rPr lang="ro-MD" sz="1400" dirty="0"/>
              <a:t>, volumul total de dosare înregistrate la instanță a crescut semnificativ, cu </a:t>
            </a:r>
            <a:r>
              <a:rPr lang="ro-MD" sz="1400" b="1" dirty="0"/>
              <a:t>50,02%</a:t>
            </a:r>
            <a:r>
              <a:rPr lang="ro-MD" sz="1400" dirty="0"/>
              <a:t> față de aceeași perioadă din anul precedent (01.01.2024 – 30.06.2024), ajungând la </a:t>
            </a:r>
            <a:r>
              <a:rPr lang="ro-MD" sz="1400" b="1" dirty="0"/>
              <a:t>4019 de dosare</a:t>
            </a:r>
            <a:r>
              <a:rPr lang="ro-MD" sz="1400" dirty="0"/>
              <a:t>. Această creștere se datorează tuturor categoriilor de dosare: </a:t>
            </a:r>
            <a:r>
              <a:rPr lang="ro-MD" sz="1400" b="1" dirty="0"/>
              <a:t>Civile:</a:t>
            </a:r>
            <a:r>
              <a:rPr lang="ro-MD" sz="1400" dirty="0"/>
              <a:t> creștere de </a:t>
            </a:r>
            <a:r>
              <a:rPr lang="ro-MD" sz="1400" b="1" dirty="0"/>
              <a:t>45,64%</a:t>
            </a:r>
            <a:r>
              <a:rPr lang="ro-MD" sz="1400" dirty="0"/>
              <a:t> (1765 dosare), </a:t>
            </a:r>
            <a:r>
              <a:rPr lang="ro-MD" sz="1400" b="1" dirty="0"/>
              <a:t>Penale</a:t>
            </a:r>
            <a:r>
              <a:rPr lang="ro-MD" sz="1400" dirty="0"/>
              <a:t>: creștere de </a:t>
            </a:r>
            <a:r>
              <a:rPr lang="ro-MD" sz="1400" b="1" dirty="0"/>
              <a:t>33,05%</a:t>
            </a:r>
            <a:r>
              <a:rPr lang="ro-MD" sz="1400" dirty="0"/>
              <a:t> (851 dosare), </a:t>
            </a:r>
            <a:r>
              <a:rPr lang="ro-MD" sz="1400" b="1" dirty="0"/>
              <a:t>Contravenționale</a:t>
            </a:r>
            <a:r>
              <a:rPr lang="ro-MD" sz="1400" dirty="0"/>
              <a:t>: creștere de </a:t>
            </a:r>
            <a:r>
              <a:rPr lang="ro-MD" sz="1400" b="1" dirty="0"/>
              <a:t>175,37%</a:t>
            </a:r>
            <a:r>
              <a:rPr lang="ro-MD" sz="1400" dirty="0"/>
              <a:t> (1908 dosare). Din total, </a:t>
            </a:r>
            <a:r>
              <a:rPr lang="ro-MD" sz="1400" b="1" dirty="0"/>
              <a:t>1408 dosare</a:t>
            </a:r>
            <a:r>
              <a:rPr lang="ro-MD" sz="1400" dirty="0"/>
              <a:t> au fost înregistrate la sediul Glodeni.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  Se remarcă și o</a:t>
            </a:r>
            <a:r>
              <a:rPr lang="ro-MD" sz="1400" dirty="0"/>
              <a:t> </a:t>
            </a:r>
            <a:r>
              <a:rPr lang="ro-MD" sz="1400" b="1" dirty="0"/>
              <a:t>creștere a dosarelor soluționate</a:t>
            </a:r>
            <a:r>
              <a:rPr lang="ro-MD" sz="1400" dirty="0"/>
              <a:t>, cu </a:t>
            </a:r>
            <a:r>
              <a:rPr lang="ro-MD" sz="1400" b="1" dirty="0"/>
              <a:t>23,74%</a:t>
            </a:r>
            <a:r>
              <a:rPr lang="ro-MD" sz="1400" dirty="0"/>
              <a:t> față de aceeași perioadă a anului 2024, însumând </a:t>
            </a:r>
            <a:r>
              <a:rPr lang="ro-MD" sz="1400" b="1" dirty="0"/>
              <a:t>2134 de dosare</a:t>
            </a:r>
            <a:r>
              <a:rPr lang="ro-MD" sz="1400" dirty="0"/>
              <a:t>. Această creștere a fost prezentă la toate sediile și pentru toate tipurile de cauze: </a:t>
            </a:r>
            <a:r>
              <a:rPr lang="ro-MD" sz="1400" b="1" dirty="0"/>
              <a:t>Civile</a:t>
            </a:r>
            <a:r>
              <a:rPr lang="ro-MD" sz="1400" dirty="0"/>
              <a:t>: +24,22%,  </a:t>
            </a:r>
            <a:r>
              <a:rPr lang="ro-MD" sz="1400" b="1" dirty="0"/>
              <a:t>Penale</a:t>
            </a:r>
            <a:r>
              <a:rPr lang="ro-MD" sz="1400" dirty="0"/>
              <a:t>: +14,44%,  </a:t>
            </a:r>
            <a:r>
              <a:rPr lang="ro-MD" sz="1400" b="1" dirty="0"/>
              <a:t>Contravenționale:</a:t>
            </a:r>
            <a:r>
              <a:rPr lang="ro-MD" sz="1400" dirty="0"/>
              <a:t> +42,29%. La sediul Glodeni, </a:t>
            </a:r>
            <a:r>
              <a:rPr lang="ro-MD" sz="1400" b="1" dirty="0"/>
              <a:t>1060 dosare</a:t>
            </a:r>
            <a:r>
              <a:rPr lang="ro-MD" sz="1400" dirty="0"/>
              <a:t> au fost examinate.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  Volumul de muncă per judecător (potrivit statului de personal) </a:t>
            </a:r>
            <a:r>
              <a:rPr lang="ro-MD" sz="1400" dirty="0"/>
              <a:t>a crescut cu </a:t>
            </a:r>
            <a:r>
              <a:rPr lang="ro-MD" sz="1400" b="1" dirty="0"/>
              <a:t>32 dosare/judecător</a:t>
            </a:r>
            <a:r>
              <a:rPr lang="ro-MD" sz="1400" dirty="0"/>
              <a:t>, de la 486 la 518 dosare. Evoluția pe sedii este următoarea: Sediul Central: +85 dosare (de la 533 la 618), sediul Fălești: +67 dosare (de la 428 la 495), sediul </a:t>
            </a:r>
            <a:r>
              <a:rPr lang="ro-MD" sz="1400" dirty="0" err="1"/>
              <a:t>Sîngerei</a:t>
            </a:r>
            <a:r>
              <a:rPr lang="ro-MD" sz="1400" dirty="0"/>
              <a:t>: +19 dosare (de la 329 la 348), și sediul Glodeni: 460 dosare/judecător.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   Volumul de muncă raportat la numărul efectiv de judecători lucrați: </a:t>
            </a:r>
            <a:r>
              <a:rPr lang="ro-MD" sz="1400" dirty="0"/>
              <a:t>S-a înregistrat o creștere semnificativă de 305</a:t>
            </a:r>
            <a:r>
              <a:rPr lang="ro-MD" sz="1400" b="1" dirty="0"/>
              <a:t> dosare/judecător</a:t>
            </a:r>
            <a:r>
              <a:rPr lang="ro-MD" sz="1400" dirty="0"/>
              <a:t>, de la 414 la 719 dosare. Pe sedii: Sediul Central: +389 dosare (de la 455 la 844), sediul Fălești: +190 dosare (de la 428 la 618), sediul </a:t>
            </a:r>
            <a:r>
              <a:rPr lang="ro-MD" sz="1400" dirty="0" err="1"/>
              <a:t>Sîngerei</a:t>
            </a:r>
            <a:r>
              <a:rPr lang="ro-MD" sz="1400" dirty="0"/>
              <a:t>: +248 dosare (de la 274 la 522) și sediul Glodeni: 607 dosare/judecător.</a:t>
            </a:r>
          </a:p>
          <a:p>
            <a:pPr algn="just"/>
            <a:endParaRPr lang="ro-MD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48ABE8-5EFE-8DC9-AF72-CC32EBF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26" y="334891"/>
            <a:ext cx="6880943" cy="461665"/>
          </a:xfrm>
        </p:spPr>
        <p:txBody>
          <a:bodyPr/>
          <a:lstStyle/>
          <a:p>
            <a:r>
              <a:rPr lang="ro-MD" sz="2400" b="1" i="0" u="none" strike="noStrike" cap="none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Constatări</a:t>
            </a:r>
            <a:endParaRPr lang="ro-MD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8499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A7F167-8937-C469-C859-1089F251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09" y="321639"/>
            <a:ext cx="6880943" cy="461665"/>
          </a:xfrm>
        </p:spPr>
        <p:txBody>
          <a:bodyPr/>
          <a:lstStyle/>
          <a:p>
            <a:r>
              <a:rPr lang="ro-MD" sz="2400" b="1" i="0" u="none" strike="noStrike" cap="none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Constatări</a:t>
            </a:r>
            <a:endParaRPr lang="ro-MD" dirty="0"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C34DBC-7C70-BBFB-AB23-4358B9CF8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0748" y="942519"/>
            <a:ext cx="7633252" cy="377641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o-MD" sz="1400" b="1" dirty="0"/>
              <a:t>           Rata de soluționare a cauzelor</a:t>
            </a:r>
            <a:r>
              <a:rPr lang="ro-MD" sz="1400" dirty="0"/>
              <a:t> a </a:t>
            </a:r>
            <a:r>
              <a:rPr lang="ro-MD" sz="1400" b="1" dirty="0"/>
              <a:t>scăzut</a:t>
            </a:r>
            <a:r>
              <a:rPr lang="ro-MD" sz="1400" dirty="0"/>
              <a:t> de la </a:t>
            </a:r>
            <a:r>
              <a:rPr lang="ro-MD" sz="1400" b="1" dirty="0"/>
              <a:t>111%</a:t>
            </a:r>
            <a:r>
              <a:rPr lang="ro-MD" sz="1400" dirty="0"/>
              <a:t> la </a:t>
            </a:r>
            <a:r>
              <a:rPr lang="ro-MD" sz="1400" b="1" dirty="0"/>
              <a:t>92%</a:t>
            </a:r>
            <a:r>
              <a:rPr lang="ro-MD" sz="1400" dirty="0"/>
              <a:t>, sub ținta propusă pentru 2025, care este de </a:t>
            </a:r>
            <a:r>
              <a:rPr lang="ro-MD" sz="1400" b="1" dirty="0"/>
              <a:t>115%</a:t>
            </a:r>
            <a:r>
              <a:rPr lang="ro-MD" sz="1400" dirty="0"/>
              <a:t>. Scăderea accentuată a fost în cazul dosarelor contravenționale: de la </a:t>
            </a:r>
            <a:r>
              <a:rPr lang="ro-MD" sz="1400" b="1" dirty="0"/>
              <a:t>125%</a:t>
            </a:r>
            <a:r>
              <a:rPr lang="ro-MD" sz="1400" dirty="0"/>
              <a:t> la </a:t>
            </a:r>
            <a:r>
              <a:rPr lang="ro-MD" sz="1400" b="1" dirty="0"/>
              <a:t>65%</a:t>
            </a:r>
            <a:r>
              <a:rPr lang="ro-MD" sz="1400" dirty="0"/>
              <a:t>, dar și a dosarelor civile de la </a:t>
            </a:r>
            <a:r>
              <a:rPr lang="ro-MD" sz="1400" b="1" dirty="0"/>
              <a:t>120%</a:t>
            </a:r>
            <a:r>
              <a:rPr lang="ro-MD" sz="1400" dirty="0"/>
              <a:t> la </a:t>
            </a:r>
            <a:r>
              <a:rPr lang="ro-MD" sz="1400" b="1" dirty="0"/>
              <a:t>103%</a:t>
            </a:r>
            <a:r>
              <a:rPr lang="ro-MD" sz="1400" dirty="0"/>
              <a:t>. Rata de soluționare a crescut nesemnificativ doar la dosarele penale de la </a:t>
            </a:r>
            <a:r>
              <a:rPr lang="ro-MD" sz="1400" b="1" dirty="0"/>
              <a:t>95%</a:t>
            </a:r>
            <a:r>
              <a:rPr lang="ro-MD" sz="1400" dirty="0"/>
              <a:t> la </a:t>
            </a:r>
            <a:r>
              <a:rPr lang="ro-MD" sz="1400" b="1" dirty="0"/>
              <a:t>99%</a:t>
            </a:r>
            <a:r>
              <a:rPr lang="ro-MD" sz="1400" dirty="0"/>
              <a:t>.</a:t>
            </a:r>
          </a:p>
          <a:p>
            <a:pPr algn="just">
              <a:spcBef>
                <a:spcPts val="0"/>
              </a:spcBef>
            </a:pPr>
            <a:r>
              <a:rPr lang="ro-RO" sz="1400" dirty="0"/>
              <a:t>           Ponderea dosarelor examinate în decurs de 2-3 ani a crescut de la 0,35% la 0,46%, și a celor examinate mai mult de 3 ani de la 0,33% la 0,50%.</a:t>
            </a:r>
            <a:endParaRPr lang="ro-MD" sz="1400" dirty="0"/>
          </a:p>
          <a:p>
            <a:pPr algn="just">
              <a:spcBef>
                <a:spcPts val="0"/>
              </a:spcBef>
            </a:pPr>
            <a:r>
              <a:rPr lang="ro-MD" sz="1400" dirty="0"/>
              <a:t>În perioada de raportare, procentul dosarelor soluționate a înregistrat o creștere semnificativă, de la 81,37% la 88,94%, ceea ce reflectă o eficientizare a activității instituției.”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    Durata lichidării stocului de cauze pendinte a înregistrat o creștere pozitivă</a:t>
            </a:r>
            <a:r>
              <a:rPr lang="ro-MD" sz="1400" dirty="0"/>
              <a:t>, de la 62 de zile la 88 de zile, depășind ținta stabilită pentru anul 2025, de 65 de zile. Analizând pe tipuri de cauze:</a:t>
            </a:r>
          </a:p>
          <a:p>
            <a:pPr lvl="0" algn="just">
              <a:spcBef>
                <a:spcPts val="0"/>
              </a:spcBef>
            </a:pPr>
            <a:r>
              <a:rPr lang="ro-MD" sz="1400" b="1" dirty="0"/>
              <a:t>Cauze civile</a:t>
            </a:r>
            <a:r>
              <a:rPr lang="ro-MD" sz="1400" dirty="0"/>
              <a:t>: durata lichidării a crescut de la 67 la 77 de zile, cu o țintă de 65 de zile pentru 2025.</a:t>
            </a:r>
          </a:p>
          <a:p>
            <a:pPr lvl="0" algn="just">
              <a:spcBef>
                <a:spcPts val="0"/>
              </a:spcBef>
            </a:pPr>
            <a:r>
              <a:rPr lang="ro-MD" sz="1400" b="1" dirty="0"/>
              <a:t>Cauze penale</a:t>
            </a:r>
            <a:r>
              <a:rPr lang="ro-MD" sz="1400" dirty="0"/>
              <a:t>: durata a crescut de la 55 la 60 de zile, cu o țintă de 64 de zile.</a:t>
            </a:r>
          </a:p>
          <a:p>
            <a:pPr lvl="0" algn="just">
              <a:spcBef>
                <a:spcPts val="0"/>
              </a:spcBef>
            </a:pPr>
            <a:r>
              <a:rPr lang="ro-MD" sz="1400" b="1" dirty="0"/>
              <a:t>Cauze contravenționale</a:t>
            </a:r>
            <a:r>
              <a:rPr lang="ro-MD" sz="1400" dirty="0"/>
              <a:t>: s-a înregistrat o creștere semnificativă, de la 61 la 171 de zile.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   Rata soluțiilor pronunțate după prima ședință de judecată</a:t>
            </a:r>
            <a:r>
              <a:rPr lang="ro-MD" sz="1400" dirty="0"/>
              <a:t> a rămas constantă, de </a:t>
            </a:r>
            <a:r>
              <a:rPr lang="ro-MD" sz="1400" b="1" dirty="0"/>
              <a:t>74%</a:t>
            </a:r>
            <a:r>
              <a:rPr lang="ro-MD" sz="1400" dirty="0"/>
              <a:t> (ținta: 70%). Pe tipuri de cauze:</a:t>
            </a:r>
          </a:p>
          <a:p>
            <a:pPr lvl="0" algn="just">
              <a:spcBef>
                <a:spcPts val="0"/>
              </a:spcBef>
            </a:pPr>
            <a:r>
              <a:rPr lang="ro-MD" sz="1400" b="1" dirty="0"/>
              <a:t>Civile</a:t>
            </a:r>
            <a:r>
              <a:rPr lang="ro-MD" sz="1400" dirty="0"/>
              <a:t> – creștere de la 84% la </a:t>
            </a:r>
            <a:r>
              <a:rPr lang="ro-MD" sz="1400" b="1" dirty="0"/>
              <a:t>86%</a:t>
            </a:r>
            <a:r>
              <a:rPr lang="ro-MD" sz="1400" dirty="0"/>
              <a:t> (ținta: 80%),</a:t>
            </a:r>
          </a:p>
          <a:p>
            <a:pPr lvl="0" algn="just">
              <a:spcBef>
                <a:spcPts val="0"/>
              </a:spcBef>
            </a:pPr>
            <a:r>
              <a:rPr lang="ro-MD" sz="1400" b="1" dirty="0"/>
              <a:t>Penale</a:t>
            </a:r>
            <a:r>
              <a:rPr lang="ro-MD" sz="1400" dirty="0"/>
              <a:t> – a scăzut de la 77% la 76%,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Contravenționale</a:t>
            </a:r>
            <a:r>
              <a:rPr lang="ro-MD" sz="1400" dirty="0"/>
              <a:t> – scădere de la </a:t>
            </a:r>
            <a:r>
              <a:rPr lang="ro-MD" sz="1400" b="1" dirty="0"/>
              <a:t>43%</a:t>
            </a:r>
            <a:r>
              <a:rPr lang="ro-MD" sz="1400" dirty="0"/>
              <a:t> la </a:t>
            </a:r>
            <a:r>
              <a:rPr lang="ro-MD" sz="1400" b="1" dirty="0"/>
              <a:t>36</a:t>
            </a:r>
            <a:r>
              <a:rPr lang="ro-MD" sz="1400" dirty="0"/>
              <a:t> (ținta: 60%).</a:t>
            </a:r>
          </a:p>
        </p:txBody>
      </p:sp>
    </p:spTree>
    <p:extLst>
      <p:ext uri="{BB962C8B-B14F-4D97-AF65-F5344CB8AC3E}">
        <p14:creationId xmlns:p14="http://schemas.microsoft.com/office/powerpoint/2010/main" val="16932539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4D38CF3-5471-ACA7-629D-EC197F6C9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0209" y="982214"/>
            <a:ext cx="7275252" cy="374025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o-MD" sz="1400" b="1" dirty="0"/>
              <a:t>         Rata amânărilor</a:t>
            </a:r>
            <a:r>
              <a:rPr lang="ro-MD" sz="1400" dirty="0"/>
              <a:t> a crescut de la </a:t>
            </a:r>
            <a:r>
              <a:rPr lang="ro-MD" sz="1400" b="1" dirty="0"/>
              <a:t>20%</a:t>
            </a:r>
            <a:r>
              <a:rPr lang="ro-MD" sz="1400" dirty="0"/>
              <a:t> la </a:t>
            </a:r>
            <a:r>
              <a:rPr lang="ro-MD" sz="1400" b="1" dirty="0"/>
              <a:t>23%</a:t>
            </a:r>
            <a:r>
              <a:rPr lang="ro-MD" sz="1400" dirty="0"/>
              <a:t>, peste ținta de </a:t>
            </a:r>
            <a:r>
              <a:rPr lang="ro-MD" sz="1400" b="1" dirty="0"/>
              <a:t>15%</a:t>
            </a:r>
            <a:r>
              <a:rPr lang="ro-MD" sz="1400" dirty="0"/>
              <a:t>. Creșterea este cauzată în special de dosarele contravenționale (de la 15% la 24%) și penale (de la 19% la 21%). Doar dosarele civile au înregistrat o ușoară scădere – de la 25% la 23%.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  Rata apelurilor și recursurilor a înregistrat o creștere, </a:t>
            </a:r>
            <a:r>
              <a:rPr lang="ro-MD" sz="1400" dirty="0"/>
              <a:t>de la </a:t>
            </a:r>
            <a:r>
              <a:rPr lang="ro-MD" sz="1400" b="1" dirty="0"/>
              <a:t>13,47%</a:t>
            </a:r>
            <a:r>
              <a:rPr lang="ro-MD" sz="1400" dirty="0"/>
              <a:t> la 14,68</a:t>
            </a:r>
            <a:r>
              <a:rPr lang="ro-MD" sz="1400" b="1" dirty="0"/>
              <a:t>%.</a:t>
            </a:r>
            <a:r>
              <a:rPr lang="ro-MD" sz="1400" dirty="0"/>
              <a:t> Această evoluție se datorează, în principal, dosarelor contravenționale, unde s-a observat o majorare considerabilă, de la </a:t>
            </a:r>
            <a:r>
              <a:rPr lang="ro-MD" sz="1400" b="1" dirty="0"/>
              <a:t>23%</a:t>
            </a:r>
            <a:r>
              <a:rPr lang="ro-MD" sz="1400" dirty="0"/>
              <a:t> la 31,32</a:t>
            </a:r>
            <a:r>
              <a:rPr lang="ro-MD" sz="1400" b="1" dirty="0"/>
              <a:t>%. </a:t>
            </a:r>
            <a:endParaRPr lang="ro-MD" sz="1400" dirty="0"/>
          </a:p>
          <a:p>
            <a:pPr algn="just">
              <a:spcBef>
                <a:spcPts val="0"/>
              </a:spcBef>
            </a:pPr>
            <a:r>
              <a:rPr lang="ro-MD" sz="1400" dirty="0"/>
              <a:t>Categoria în care s-a consemnat o ușoară scădere este cea a </a:t>
            </a:r>
            <a:r>
              <a:rPr lang="ro-MD" sz="1400" b="1" dirty="0"/>
              <a:t>dosarelor civile,</a:t>
            </a:r>
            <a:r>
              <a:rPr lang="ro-MD" sz="1400" dirty="0"/>
              <a:t> unde rata a coborât ușor, de la </a:t>
            </a:r>
            <a:r>
              <a:rPr lang="ro-MD" sz="1400" b="1" dirty="0"/>
              <a:t>7%</a:t>
            </a:r>
            <a:r>
              <a:rPr lang="ro-MD" sz="1400" dirty="0"/>
              <a:t> la </a:t>
            </a:r>
            <a:r>
              <a:rPr lang="ro-MD" sz="1400" b="1" dirty="0"/>
              <a:t>5,43%</a:t>
            </a:r>
            <a:r>
              <a:rPr lang="ro-MD" sz="1400" dirty="0"/>
              <a:t> dar o scădere semnificativă a fost înregistrată la dosarele penale de la </a:t>
            </a:r>
            <a:r>
              <a:rPr lang="ro-MD" sz="1400" b="1" dirty="0"/>
              <a:t>34%</a:t>
            </a:r>
            <a:r>
              <a:rPr lang="ro-MD" sz="1400" dirty="0"/>
              <a:t> la </a:t>
            </a:r>
            <a:r>
              <a:rPr lang="ro-MD" sz="1400" b="1" dirty="0"/>
              <a:t>27,93</a:t>
            </a:r>
            <a:r>
              <a:rPr lang="ro-MD" sz="1400" dirty="0"/>
              <a:t>%.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Rata hotărârilor casate a scăzut de la 2,69% la 1,72%, atingând astfel ținta stabilită de 2%</a:t>
            </a:r>
            <a:r>
              <a:rPr lang="ro-MD" sz="1400" dirty="0"/>
              <a:t>.</a:t>
            </a:r>
          </a:p>
          <a:p>
            <a:pPr algn="just">
              <a:spcBef>
                <a:spcPts val="0"/>
              </a:spcBef>
            </a:pPr>
            <a:r>
              <a:rPr lang="ro-MD" sz="1400" dirty="0"/>
              <a:t>Această diminuare s-a reflectat în toate categoriile de dosare:</a:t>
            </a:r>
          </a:p>
          <a:p>
            <a:pPr lvl="0" algn="just">
              <a:spcBef>
                <a:spcPts val="0"/>
              </a:spcBef>
            </a:pPr>
            <a:r>
              <a:rPr lang="ro-MD" sz="1400" dirty="0"/>
              <a:t>În materie </a:t>
            </a:r>
            <a:r>
              <a:rPr lang="ro-MD" sz="1400" b="1" dirty="0"/>
              <a:t>civilă</a:t>
            </a:r>
            <a:r>
              <a:rPr lang="ro-MD" sz="1400" dirty="0"/>
              <a:t>, rata a scăzut de la 1,61% la 1,05%;</a:t>
            </a:r>
          </a:p>
          <a:p>
            <a:pPr lvl="0" algn="just">
              <a:spcBef>
                <a:spcPts val="0"/>
              </a:spcBef>
            </a:pPr>
            <a:r>
              <a:rPr lang="ro-MD" sz="1400" dirty="0"/>
              <a:t>În materie </a:t>
            </a:r>
            <a:r>
              <a:rPr lang="ro-MD" sz="1400" b="1" dirty="0"/>
              <a:t>penală</a:t>
            </a:r>
            <a:r>
              <a:rPr lang="ro-MD" sz="1400" dirty="0"/>
              <a:t>, de la 2,83% la 1,72%;</a:t>
            </a:r>
          </a:p>
          <a:p>
            <a:pPr lvl="0" algn="just">
              <a:spcBef>
                <a:spcPts val="0"/>
              </a:spcBef>
            </a:pPr>
            <a:r>
              <a:rPr lang="ro-MD" sz="1400" dirty="0"/>
              <a:t>În cazul </a:t>
            </a:r>
            <a:r>
              <a:rPr lang="ro-MD" sz="1400" b="1" dirty="0"/>
              <a:t>dosarelor contravenționale</a:t>
            </a:r>
            <a:r>
              <a:rPr lang="ro-MD" sz="1400" dirty="0"/>
              <a:t>, s-a înregistrat o reducere de la 6,06% la 4,12%. Deși tendința este pozitivă, ținta de 3% nu a fost încă atinsă.</a:t>
            </a:r>
          </a:p>
          <a:p>
            <a:pPr algn="just">
              <a:spcBef>
                <a:spcPts val="0"/>
              </a:spcBef>
            </a:pPr>
            <a:r>
              <a:rPr lang="ro-MD" sz="1400" b="1" dirty="0"/>
              <a:t>        Rata hotărârilor casate a scăzut </a:t>
            </a:r>
            <a:r>
              <a:rPr lang="ro-MD" sz="1400" dirty="0"/>
              <a:t>de la 0,14% la 0,10% </a:t>
            </a:r>
          </a:p>
          <a:p>
            <a:pPr algn="just"/>
            <a:endParaRPr lang="ro-MD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55D43B-3188-B8FA-37BF-6B982704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87" y="421031"/>
            <a:ext cx="6880943" cy="461665"/>
          </a:xfrm>
        </p:spPr>
        <p:txBody>
          <a:bodyPr/>
          <a:lstStyle/>
          <a:p>
            <a:r>
              <a:rPr lang="ro-MD" sz="2400" b="1" i="0" u="none" strike="noStrike" cap="none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Constatări</a:t>
            </a:r>
            <a:endParaRPr lang="ro-MD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47715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6ABD216-E311-C2F8-0440-96A7775AB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8264" y="1594183"/>
            <a:ext cx="6880943" cy="1408078"/>
          </a:xfrm>
        </p:spPr>
        <p:txBody>
          <a:bodyPr/>
          <a:lstStyle/>
          <a:p>
            <a:pPr algn="just"/>
            <a:r>
              <a:rPr lang="ro-MD" dirty="0"/>
              <a:t>Perioada analizată (ianuarie–iunie 2025) se caracterizează printr-o </a:t>
            </a:r>
            <a:r>
              <a:rPr lang="ro-MD" b="1" dirty="0"/>
              <a:t>creștere semnificativă a volumului de activitate</a:t>
            </a:r>
            <a:r>
              <a:rPr lang="ro-MD" dirty="0"/>
              <a:t> la nivelul instanței, atât în ceea ce privește </a:t>
            </a:r>
            <a:r>
              <a:rPr lang="ro-MD" b="1" dirty="0"/>
              <a:t>numărul de dosare înregistrate</a:t>
            </a:r>
            <a:r>
              <a:rPr lang="ro-MD" dirty="0"/>
              <a:t>, cât și </a:t>
            </a:r>
            <a:r>
              <a:rPr lang="ro-MD" b="1" dirty="0"/>
              <a:t>numărul de cauze soluționate</a:t>
            </a:r>
            <a:r>
              <a:rPr lang="ro-MD" dirty="0"/>
              <a:t>. Deși eficiența generală a procesului judiciar s-a îmbunătățit, volumul de muncă a determinat </a:t>
            </a:r>
            <a:r>
              <a:rPr lang="ro-MD" b="1" dirty="0"/>
              <a:t>scăderea ratei de soluționare</a:t>
            </a:r>
            <a:r>
              <a:rPr lang="ro-MD" dirty="0"/>
              <a:t> și </a:t>
            </a:r>
            <a:r>
              <a:rPr lang="ro-MD" b="1" dirty="0"/>
              <a:t>depășirea duratelor-țintă de lichidare a stocurilor</a:t>
            </a:r>
            <a:r>
              <a:rPr lang="ro-MD" dirty="0"/>
              <a:t>, în special la cauzele contravenționale.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024CBD8-B9EB-F17F-F7F5-5EF14D6F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9" y="607649"/>
            <a:ext cx="6880943" cy="492443"/>
          </a:xfrm>
        </p:spPr>
        <p:txBody>
          <a:bodyPr/>
          <a:lstStyle/>
          <a:p>
            <a:r>
              <a:rPr lang="ro-MD" dirty="0">
                <a:solidFill>
                  <a:srgbClr val="FF0000"/>
                </a:solidFill>
              </a:rPr>
              <a:t>Concluzie</a:t>
            </a:r>
          </a:p>
        </p:txBody>
      </p:sp>
    </p:spTree>
    <p:extLst>
      <p:ext uri="{BB962C8B-B14F-4D97-AF65-F5344CB8AC3E}">
        <p14:creationId xmlns:p14="http://schemas.microsoft.com/office/powerpoint/2010/main" val="10743230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85DEBD8-75EC-6848-8B6D-BFEA1899E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609387"/>
              </p:ext>
            </p:extLst>
          </p:nvPr>
        </p:nvGraphicFramePr>
        <p:xfrm>
          <a:off x="1412766" y="391646"/>
          <a:ext cx="7558956" cy="459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584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5C51854-1996-BFAF-6321-ABF8A9B57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258841"/>
              </p:ext>
            </p:extLst>
          </p:nvPr>
        </p:nvGraphicFramePr>
        <p:xfrm>
          <a:off x="1530625" y="344557"/>
          <a:ext cx="7328453" cy="46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3055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9D834C3-7397-26B7-12D4-91FD9D1E4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013802"/>
              </p:ext>
            </p:extLst>
          </p:nvPr>
        </p:nvGraphicFramePr>
        <p:xfrm>
          <a:off x="1709529" y="795130"/>
          <a:ext cx="7176053" cy="41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268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082" y="304132"/>
            <a:ext cx="6880943" cy="492443"/>
          </a:xfrm>
        </p:spPr>
        <p:txBody>
          <a:bodyPr/>
          <a:lstStyle/>
          <a:p>
            <a:r>
              <a:rPr lang="ro-RO" dirty="0"/>
              <a:t>Dosare înregistrate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1311852"/>
              </p:ext>
            </p:extLst>
          </p:nvPr>
        </p:nvGraphicFramePr>
        <p:xfrm>
          <a:off x="1432778" y="796575"/>
          <a:ext cx="7558822" cy="405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4312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98BC078-DA0E-C4CC-198C-BBDE55CC9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BC8909-350E-D5E7-C3B5-26AF9104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09" y="474107"/>
            <a:ext cx="7211291" cy="4154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FD8E01F-496D-4A08-4639-8CBA7D579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939271"/>
              </p:ext>
            </p:extLst>
          </p:nvPr>
        </p:nvGraphicFramePr>
        <p:xfrm>
          <a:off x="1251915" y="889605"/>
          <a:ext cx="7640294" cy="4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972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076852-9489-1966-9B02-9D1B5ACD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52" y="636154"/>
            <a:ext cx="7557655" cy="4154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65A659E-AFBF-3B85-4F10-B85E7F602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852800"/>
              </p:ext>
            </p:extLst>
          </p:nvPr>
        </p:nvGraphicFramePr>
        <p:xfrm>
          <a:off x="1529407" y="1051652"/>
          <a:ext cx="7434885" cy="393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1382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872994-F87B-0602-FF89-23616CAB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915" y="618627"/>
            <a:ext cx="7287491" cy="553998"/>
          </a:xfrm>
        </p:spPr>
        <p:txBody>
          <a:bodyPr/>
          <a:lstStyle/>
          <a:p>
            <a:pPr algn="ctr"/>
            <a:r>
              <a:rPr lang="ro-MD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8D0723E-1D97-E66D-0FB7-2DC338C42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16441"/>
              </p:ext>
            </p:extLst>
          </p:nvPr>
        </p:nvGraphicFramePr>
        <p:xfrm>
          <a:off x="1251915" y="1071760"/>
          <a:ext cx="7660172" cy="394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657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en_2019-02.pptx" id="{58BAC1C1-9805-4408-A1E8-D1E88CC09B37}" vid="{48A7AC99-3C7E-4DB8-B81E-0A4F3F485329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English</Template>
  <TotalTime>11595</TotalTime>
  <Words>1098</Words>
  <Application>Microsoft Office PowerPoint</Application>
  <PresentationFormat>Expunere pe ecran (16:9)</PresentationFormat>
  <Paragraphs>85</Paragraphs>
  <Slides>26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Master English</vt:lpstr>
      <vt:lpstr>La mente</vt:lpstr>
      <vt:lpstr>Prezentare PowerPoint</vt:lpstr>
      <vt:lpstr>Prezentare PowerPoint</vt:lpstr>
      <vt:lpstr>Prezentare PowerPoint</vt:lpstr>
      <vt:lpstr>Prezentare PowerPoint</vt:lpstr>
      <vt:lpstr>Prezentare PowerPoint</vt:lpstr>
      <vt:lpstr>Dosare înregistrate</vt:lpstr>
      <vt:lpstr>Dosare soluționate </vt:lpstr>
      <vt:lpstr>Dosare soluționate </vt:lpstr>
      <vt:lpstr>          Dosare soluționate </vt:lpstr>
      <vt:lpstr>Dosare soluționate </vt:lpstr>
      <vt:lpstr>Dosare soluționate </vt:lpstr>
      <vt:lpstr>Volumul de muncă potrivit statului de personal </vt:lpstr>
      <vt:lpstr>Volumul de muncă potrivit numărului de judecători efectiv lucrați</vt:lpstr>
      <vt:lpstr>Rata de soluționare a dosarelor</vt:lpstr>
      <vt:lpstr>Prezentare PowerPoint</vt:lpstr>
      <vt:lpstr>Prezentare PowerPoint</vt:lpstr>
      <vt:lpstr>Lichidarea stocului de cauze pendinte Durata lichidării stocului de cauze pendinte (zile)</vt:lpstr>
      <vt:lpstr>Soluții după prima ședință</vt:lpstr>
      <vt:lpstr>Rata amânărilor</vt:lpstr>
      <vt:lpstr>Rata apelurilor/recursurilor</vt:lpstr>
      <vt:lpstr>Rata hotărârilor casate</vt:lpstr>
      <vt:lpstr>Prezentare PowerPoint</vt:lpstr>
      <vt:lpstr>Constatări</vt:lpstr>
      <vt:lpstr>Constatări</vt:lpstr>
      <vt:lpstr>Constatări</vt:lpstr>
      <vt:lpstr>Concluzie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information:</dc:title>
  <dc:creator>Microsoft Office User</dc:creator>
  <cp:lastModifiedBy>checchico checchico</cp:lastModifiedBy>
  <cp:revision>89</cp:revision>
  <cp:lastPrinted>2025-07-07T13:08:36Z</cp:lastPrinted>
  <dcterms:created xsi:type="dcterms:W3CDTF">2021-01-21T13:37:18Z</dcterms:created>
  <dcterms:modified xsi:type="dcterms:W3CDTF">2025-11-11T09:40:15Z</dcterms:modified>
</cp:coreProperties>
</file>