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6.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861" r:id="rId2"/>
  </p:sldMasterIdLst>
  <p:notesMasterIdLst>
    <p:notesMasterId r:id="rId36"/>
  </p:notesMasterIdLst>
  <p:sldIdLst>
    <p:sldId id="507" r:id="rId3"/>
    <p:sldId id="636" r:id="rId4"/>
    <p:sldId id="680" r:id="rId5"/>
    <p:sldId id="679" r:id="rId6"/>
    <p:sldId id="681" r:id="rId7"/>
    <p:sldId id="721" r:id="rId8"/>
    <p:sldId id="682" r:id="rId9"/>
    <p:sldId id="687" r:id="rId10"/>
    <p:sldId id="686" r:id="rId11"/>
    <p:sldId id="685" r:id="rId12"/>
    <p:sldId id="714" r:id="rId13"/>
    <p:sldId id="683" r:id="rId14"/>
    <p:sldId id="684" r:id="rId15"/>
    <p:sldId id="694" r:id="rId16"/>
    <p:sldId id="709" r:id="rId17"/>
    <p:sldId id="693" r:id="rId18"/>
    <p:sldId id="713" r:id="rId19"/>
    <p:sldId id="692" r:id="rId20"/>
    <p:sldId id="712" r:id="rId21"/>
    <p:sldId id="691" r:id="rId22"/>
    <p:sldId id="690" r:id="rId23"/>
    <p:sldId id="711" r:id="rId24"/>
    <p:sldId id="689" r:id="rId25"/>
    <p:sldId id="710" r:id="rId26"/>
    <p:sldId id="715" r:id="rId27"/>
    <p:sldId id="695" r:id="rId28"/>
    <p:sldId id="708" r:id="rId29"/>
    <p:sldId id="717" r:id="rId30"/>
    <p:sldId id="720" r:id="rId31"/>
    <p:sldId id="702" r:id="rId32"/>
    <p:sldId id="703" r:id="rId33"/>
    <p:sldId id="718" r:id="rId34"/>
    <p:sldId id="704" r:id="rId35"/>
  </p:sldIdLst>
  <p:sldSz cx="9144000" cy="5143500" type="screen16x9"/>
  <p:notesSz cx="6950075" cy="9236075"/>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4" pos="2880" userDrawn="1">
          <p15:clr>
            <a:srgbClr val="A4A3A4"/>
          </p15:clr>
        </p15:guide>
        <p15:guide id="5" orient="horz" pos="16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rechsel, Julia GIZ" initials="DJG" lastIdx="1" clrIdx="0">
    <p:extLst>
      <p:ext uri="{19B8F6BF-5375-455C-9EA6-DF929625EA0E}">
        <p15:presenceInfo xmlns:p15="http://schemas.microsoft.com/office/powerpoint/2012/main" userId="S-1-5-21-3211005450-2565063988-1429816208-98754" providerId="AD"/>
      </p:ext>
    </p:extLst>
  </p:cmAuthor>
  <p:cmAuthor id="2" name="Strobel, Chiara GIZ" initials="SCG" lastIdx="15" clrIdx="1">
    <p:extLst>
      <p:ext uri="{19B8F6BF-5375-455C-9EA6-DF929625EA0E}">
        <p15:presenceInfo xmlns:p15="http://schemas.microsoft.com/office/powerpoint/2012/main" userId="S-1-5-21-3211005450-2565063988-1429816208-146432" providerId="AD"/>
      </p:ext>
    </p:extLst>
  </p:cmAuthor>
  <p:cmAuthor id="3" name="Bauer, Vanessa GIZ" initials="BVG" lastIdx="18" clrIdx="2">
    <p:extLst>
      <p:ext uri="{19B8F6BF-5375-455C-9EA6-DF929625EA0E}">
        <p15:presenceInfo xmlns:p15="http://schemas.microsoft.com/office/powerpoint/2012/main" userId="S-1-5-21-3211005450-2565063988-1429816208-97333" providerId="AD"/>
      </p:ext>
    </p:extLst>
  </p:cmAuthor>
  <p:cmAuthor id="4" name="checchico checchico" initials="cc" lastIdx="1" clrIdx="3">
    <p:extLst>
      <p:ext uri="{19B8F6BF-5375-455C-9EA6-DF929625EA0E}">
        <p15:presenceInfo xmlns:p15="http://schemas.microsoft.com/office/powerpoint/2012/main" userId="529465ac2b2bacd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A72D2A"/>
    <a:srgbClr val="007078"/>
    <a:srgbClr val="68BBAF"/>
    <a:srgbClr val="F6B859"/>
    <a:srgbClr val="F8E946"/>
    <a:srgbClr val="C80F0F"/>
    <a:srgbClr val="C00000"/>
    <a:srgbClr val="CC00CC"/>
    <a:srgbClr val="2321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8" autoAdjust="0"/>
    <p:restoredTop sz="96405" autoAdjust="0"/>
  </p:normalViewPr>
  <p:slideViewPr>
    <p:cSldViewPr snapToGrid="0">
      <p:cViewPr varScale="1">
        <p:scale>
          <a:sx n="76" d="100"/>
          <a:sy n="76" d="100"/>
        </p:scale>
        <p:origin x="84" y="624"/>
      </p:cViewPr>
      <p:guideLst>
        <p:guide pos="2880"/>
        <p:guide orient="horz" pos="1620"/>
      </p:guideLst>
    </p:cSldViewPr>
  </p:slideViewPr>
  <p:outlineViewPr>
    <p:cViewPr>
      <p:scale>
        <a:sx n="33" d="100"/>
        <a:sy n="33" d="100"/>
      </p:scale>
      <p:origin x="0" y="0"/>
    </p:cViewPr>
  </p:outlineViewPr>
  <p:notesTextViewPr>
    <p:cViewPr>
      <p:scale>
        <a:sx n="176" d="100"/>
        <a:sy n="176"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6.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Numărul</a:t>
            </a:r>
            <a:r>
              <a:rPr lang="ro-MD" baseline="0" dirty="0"/>
              <a:t> dosarelor noi – Judecătoria Bălți</a:t>
            </a:r>
            <a:endParaRPr lang="ru-RU" dirty="0"/>
          </a:p>
        </c:rich>
      </c:tx>
      <c:layout>
        <c:manualLayout>
          <c:xMode val="edge"/>
          <c:yMode val="edge"/>
          <c:x val="0.21898545493788338"/>
          <c:y val="0.1701798795598545"/>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9.9749180975039889E-2"/>
          <c:y val="0.25664079699214903"/>
          <c:w val="0.89079015028192554"/>
          <c:h val="0.62612335283310938"/>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Лист1!$B$2:$B$5</c:f>
              <c:numCache>
                <c:formatCode>General</c:formatCode>
                <c:ptCount val="4"/>
                <c:pt idx="0">
                  <c:v>12054</c:v>
                </c:pt>
                <c:pt idx="1">
                  <c:v>5632</c:v>
                </c:pt>
                <c:pt idx="2">
                  <c:v>3426</c:v>
                </c:pt>
                <c:pt idx="3">
                  <c:v>2996</c:v>
                </c:pt>
              </c:numCache>
            </c:numRef>
          </c:val>
          <c:extLst>
            <c:ext xmlns:c16="http://schemas.microsoft.com/office/drawing/2014/chart" uri="{C3380CC4-5D6E-409C-BE32-E72D297353CC}">
              <c16:uniqueId val="{00000000-D23A-4D8F-B6D6-DF9B1C17A9AF}"/>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Лист1!$C$2:$C$5</c:f>
              <c:numCache>
                <c:formatCode>General</c:formatCode>
                <c:ptCount val="4"/>
                <c:pt idx="0">
                  <c:v>10030</c:v>
                </c:pt>
                <c:pt idx="1">
                  <c:v>4834</c:v>
                </c:pt>
                <c:pt idx="2">
                  <c:v>3768</c:v>
                </c:pt>
                <c:pt idx="3">
                  <c:v>1428</c:v>
                </c:pt>
              </c:numCache>
            </c:numRef>
          </c:val>
          <c:extLst>
            <c:ext xmlns:c16="http://schemas.microsoft.com/office/drawing/2014/chart" uri="{C3380CC4-5D6E-409C-BE32-E72D297353CC}">
              <c16:uniqueId val="{00000001-D23A-4D8F-B6D6-DF9B1C17A9AF}"/>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D23A-4D8F-B6D6-DF9B1C17A9AF}"/>
            </c:ext>
          </c:extLst>
        </c:ser>
        <c:dLbls>
          <c:dLblPos val="inEnd"/>
          <c:showLegendKey val="0"/>
          <c:showVal val="1"/>
          <c:showCatName val="0"/>
          <c:showSerName val="0"/>
          <c:showPercent val="0"/>
          <c:showBubbleSize val="0"/>
        </c:dLbls>
        <c:gapWidth val="219"/>
        <c:overlap val="-27"/>
        <c:axId val="350675480"/>
        <c:axId val="350681960"/>
      </c:barChart>
      <c:catAx>
        <c:axId val="350675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81960"/>
        <c:crosses val="autoZero"/>
        <c:auto val="1"/>
        <c:lblAlgn val="ctr"/>
        <c:lblOffset val="100"/>
        <c:noMultiLvlLbl val="0"/>
      </c:catAx>
      <c:valAx>
        <c:axId val="350681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75480"/>
        <c:crosses val="autoZero"/>
        <c:crossBetween val="between"/>
      </c:valAx>
      <c:spPr>
        <a:noFill/>
        <a:ln>
          <a:noFill/>
        </a:ln>
        <a:effectLst/>
      </c:spPr>
    </c:plotArea>
    <c:legend>
      <c:legendPos val="b"/>
      <c:legendEntry>
        <c:idx val="2"/>
        <c:delete val="1"/>
      </c:legendEntry>
      <c:layout>
        <c:manualLayout>
          <c:xMode val="edge"/>
          <c:yMode val="edge"/>
          <c:x val="0.24688088556234752"/>
          <c:y val="0.94071137509556979"/>
          <c:w val="0.53074304296822827"/>
          <c:h val="5.743019044898850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Sediul Glodeni</a:t>
            </a:r>
            <a:endParaRPr lang="ru-RU"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Лист1!$B$2:$B$5</c:f>
              <c:numCache>
                <c:formatCode>General</c:formatCode>
                <c:ptCount val="4"/>
                <c:pt idx="0">
                  <c:v>1060</c:v>
                </c:pt>
                <c:pt idx="1">
                  <c:v>572</c:v>
                </c:pt>
                <c:pt idx="2">
                  <c:v>279</c:v>
                </c:pt>
                <c:pt idx="3">
                  <c:v>209</c:v>
                </c:pt>
              </c:numCache>
            </c:numRef>
          </c:val>
          <c:extLst>
            <c:ext xmlns:c16="http://schemas.microsoft.com/office/drawing/2014/chart" uri="{C3380CC4-5D6E-409C-BE32-E72D297353CC}">
              <c16:uniqueId val="{00000000-6D5A-457C-B791-3A32896110D4}"/>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Лист1!$C$2:$C$5</c:f>
              <c:numCache>
                <c:formatCode>General</c:formatCode>
                <c:ptCount val="4"/>
                <c:pt idx="0">
                  <c:v>1275</c:v>
                </c:pt>
                <c:pt idx="1">
                  <c:v>507</c:v>
                </c:pt>
                <c:pt idx="2">
                  <c:v>289</c:v>
                </c:pt>
                <c:pt idx="3">
                  <c:v>479</c:v>
                </c:pt>
              </c:numCache>
            </c:numRef>
          </c:val>
          <c:extLst>
            <c:ext xmlns:c16="http://schemas.microsoft.com/office/drawing/2014/chart" uri="{C3380CC4-5D6E-409C-BE32-E72D297353CC}">
              <c16:uniqueId val="{00000001-6D5A-457C-B791-3A32896110D4}"/>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6D5A-457C-B791-3A32896110D4}"/>
            </c:ext>
          </c:extLst>
        </c:ser>
        <c:dLbls>
          <c:dLblPos val="outEnd"/>
          <c:showLegendKey val="0"/>
          <c:showVal val="1"/>
          <c:showCatName val="0"/>
          <c:showSerName val="0"/>
          <c:showPercent val="0"/>
          <c:showBubbleSize val="0"/>
        </c:dLbls>
        <c:gapWidth val="219"/>
        <c:overlap val="-27"/>
        <c:axId val="455458440"/>
        <c:axId val="455464200"/>
      </c:barChart>
      <c:catAx>
        <c:axId val="455458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55464200"/>
        <c:crosses val="autoZero"/>
        <c:auto val="1"/>
        <c:lblAlgn val="ctr"/>
        <c:lblOffset val="100"/>
        <c:noMultiLvlLbl val="0"/>
      </c:catAx>
      <c:valAx>
        <c:axId val="455464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55458440"/>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28319562508771E-2"/>
          <c:y val="4.3719213045089869E-2"/>
          <c:w val="0.93357047784690361"/>
          <c:h val="0.79873523622047249"/>
        </c:manualLayout>
      </c:layout>
      <c:lineChart>
        <c:grouping val="standard"/>
        <c:varyColors val="0"/>
        <c:ser>
          <c:idx val="0"/>
          <c:order val="0"/>
          <c:tx>
            <c:strRef>
              <c:f>Foaie1!$B$1</c:f>
              <c:strCache>
                <c:ptCount val="1"/>
                <c:pt idx="0">
                  <c:v>ian-iun 2025</c:v>
                </c:pt>
              </c:strCache>
            </c:strRef>
          </c:tx>
          <c:spPr>
            <a:ln w="28575" cap="rnd">
              <a:solidFill>
                <a:schemeClr val="accent1"/>
              </a:solidFill>
              <a:round/>
            </a:ln>
            <a:effectLst/>
          </c:spPr>
          <c:marker>
            <c:symbol val="none"/>
          </c:marker>
          <c:dLbls>
            <c:dLbl>
              <c:idx val="0"/>
              <c:layout>
                <c:manualLayout>
                  <c:x val="-6.2282540749025145E-2"/>
                  <c:y val="-8.75408070283805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74-48EB-9C59-56E85EBAE711}"/>
                </c:ext>
              </c:extLst>
            </c:dLbl>
            <c:dLbl>
              <c:idx val="2"/>
              <c:layout>
                <c:manualLayout>
                  <c:x val="-2.1237757767447171E-2"/>
                  <c:y val="-6.40074942816956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2C0-46A1-87FA-DFC272338987}"/>
                </c:ext>
              </c:extLst>
            </c:dLbl>
            <c:dLbl>
              <c:idx val="3"/>
              <c:layout>
                <c:manualLayout>
                  <c:x val="-2.8078742971662154E-2"/>
                  <c:y val="-4.05867765943970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2C0-46A1-87FA-DFC272338987}"/>
                </c:ext>
              </c:extLst>
            </c:dLbl>
            <c:dLbl>
              <c:idx val="4"/>
              <c:layout>
                <c:manualLayout>
                  <c:x val="2.3985194384304018E-3"/>
                  <c:y val="-4.700164234906747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03-4F40-BB4B-22E66FF6F8CF}"/>
                </c:ext>
              </c:extLst>
            </c:dLbl>
            <c:spPr>
              <a:solidFill>
                <a:schemeClr val="tx2">
                  <a:lumMod val="20000"/>
                  <a:lumOff val="80000"/>
                </a:schemeClr>
              </a:solidFill>
              <a:ln>
                <a:solidFill>
                  <a:srgbClr val="0070C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Foaie1!$A$2:$A$6</c:f>
              <c:strCache>
                <c:ptCount val="5"/>
                <c:pt idx="0">
                  <c:v>Instanța</c:v>
                </c:pt>
                <c:pt idx="1">
                  <c:v>Bălți</c:v>
                </c:pt>
                <c:pt idx="2">
                  <c:v>Fălești</c:v>
                </c:pt>
                <c:pt idx="3">
                  <c:v>Sîngerei</c:v>
                </c:pt>
                <c:pt idx="4">
                  <c:v>Glodeni</c:v>
                </c:pt>
              </c:strCache>
            </c:strRef>
          </c:cat>
          <c:val>
            <c:numRef>
              <c:f>Foaie1!$B$2:$B$6</c:f>
              <c:numCache>
                <c:formatCode>General</c:formatCode>
                <c:ptCount val="5"/>
                <c:pt idx="0">
                  <c:v>486</c:v>
                </c:pt>
                <c:pt idx="1">
                  <c:v>533</c:v>
                </c:pt>
                <c:pt idx="2">
                  <c:v>495</c:v>
                </c:pt>
                <c:pt idx="3">
                  <c:v>348</c:v>
                </c:pt>
                <c:pt idx="4">
                  <c:v>460</c:v>
                </c:pt>
              </c:numCache>
            </c:numRef>
          </c:val>
          <c:smooth val="0"/>
          <c:extLst>
            <c:ext xmlns:c16="http://schemas.microsoft.com/office/drawing/2014/chart" uri="{C3380CC4-5D6E-409C-BE32-E72D297353CC}">
              <c16:uniqueId val="{00000000-02A8-41C0-9F68-613F26D12251}"/>
            </c:ext>
          </c:extLst>
        </c:ser>
        <c:ser>
          <c:idx val="1"/>
          <c:order val="1"/>
          <c:tx>
            <c:strRef>
              <c:f>Foaie1!$C$1</c:f>
              <c:strCache>
                <c:ptCount val="1"/>
                <c:pt idx="0">
                  <c:v>ian-iun 2026</c:v>
                </c:pt>
              </c:strCache>
            </c:strRef>
          </c:tx>
          <c:spPr>
            <a:ln w="28575" cap="rnd">
              <a:solidFill>
                <a:schemeClr val="accent2"/>
              </a:solidFill>
              <a:round/>
            </a:ln>
            <a:effectLst/>
          </c:spPr>
          <c:marker>
            <c:symbol val="none"/>
          </c:marker>
          <c:dLbls>
            <c:dLbl>
              <c:idx val="0"/>
              <c:layout>
                <c:manualLayout>
                  <c:x val="-6.5882941612554355E-2"/>
                  <c:y val="9.7069040770018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C0-46A1-87FA-DFC272338987}"/>
                </c:ext>
              </c:extLst>
            </c:dLbl>
            <c:dLbl>
              <c:idx val="1"/>
              <c:layout>
                <c:manualLayout>
                  <c:x val="-2.3397785379171705E-2"/>
                  <c:y val="-4.68944455650587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C0-46A1-87FA-DFC272338987}"/>
                </c:ext>
              </c:extLst>
            </c:dLbl>
            <c:dLbl>
              <c:idx val="2"/>
              <c:layout>
                <c:manualLayout>
                  <c:x val="-2.6675667679482668E-2"/>
                  <c:y val="2.31143459711439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097-4A21-9C97-FD7C7C9E6633}"/>
                </c:ext>
              </c:extLst>
            </c:dLbl>
            <c:dLbl>
              <c:idx val="3"/>
              <c:layout>
                <c:manualLayout>
                  <c:x val="-1.7367483854668925E-2"/>
                  <c:y val="3.76434877116941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2C0-46A1-87FA-DFC272338987}"/>
                </c:ext>
              </c:extLst>
            </c:dLbl>
            <c:dLbl>
              <c:idx val="4"/>
              <c:layout>
                <c:manualLayout>
                  <c:x val="2.3985194384304018E-3"/>
                  <c:y val="-7.3133738716472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03-4F40-BB4B-22E66FF6F8CF}"/>
                </c:ext>
              </c:extLst>
            </c:dLbl>
            <c:spPr>
              <a:solidFill>
                <a:schemeClr val="accent2">
                  <a:lumMod val="20000"/>
                  <a:lumOff val="80000"/>
                </a:schemeClr>
              </a:solidFill>
              <a:ln>
                <a:solidFill>
                  <a:srgbClr val="C0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Foaie1!$A$2:$A$6</c:f>
              <c:strCache>
                <c:ptCount val="5"/>
                <c:pt idx="0">
                  <c:v>Instanța</c:v>
                </c:pt>
                <c:pt idx="1">
                  <c:v>Bălți</c:v>
                </c:pt>
                <c:pt idx="2">
                  <c:v>Fălești</c:v>
                </c:pt>
                <c:pt idx="3">
                  <c:v>Sîngerei</c:v>
                </c:pt>
                <c:pt idx="4">
                  <c:v>Glodeni</c:v>
                </c:pt>
              </c:strCache>
            </c:strRef>
          </c:cat>
          <c:val>
            <c:numRef>
              <c:f>Foaie1!$C$2:$C$6</c:f>
              <c:numCache>
                <c:formatCode>General</c:formatCode>
                <c:ptCount val="5"/>
                <c:pt idx="0">
                  <c:v>444</c:v>
                </c:pt>
                <c:pt idx="1">
                  <c:v>495</c:v>
                </c:pt>
                <c:pt idx="2">
                  <c:v>400</c:v>
                </c:pt>
                <c:pt idx="3">
                  <c:v>282</c:v>
                </c:pt>
                <c:pt idx="4">
                  <c:v>503</c:v>
                </c:pt>
              </c:numCache>
            </c:numRef>
          </c:val>
          <c:smooth val="0"/>
          <c:extLst>
            <c:ext xmlns:c16="http://schemas.microsoft.com/office/drawing/2014/chart" uri="{C3380CC4-5D6E-409C-BE32-E72D297353CC}">
              <c16:uniqueId val="{00000001-02A8-41C0-9F68-613F26D12251}"/>
            </c:ext>
          </c:extLst>
        </c:ser>
        <c:ser>
          <c:idx val="2"/>
          <c:order val="2"/>
          <c:tx>
            <c:strRef>
              <c:f>Foaie1!$D$1</c:f>
              <c:strCache>
                <c:ptCount val="1"/>
                <c:pt idx="0">
                  <c:v>Coloană1</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Foaie1!$A$2:$A$6</c:f>
              <c:strCache>
                <c:ptCount val="5"/>
                <c:pt idx="0">
                  <c:v>Instanța</c:v>
                </c:pt>
                <c:pt idx="1">
                  <c:v>Bălți</c:v>
                </c:pt>
                <c:pt idx="2">
                  <c:v>Fălești</c:v>
                </c:pt>
                <c:pt idx="3">
                  <c:v>Sîngerei</c:v>
                </c:pt>
                <c:pt idx="4">
                  <c:v>Glodeni</c:v>
                </c:pt>
              </c:strCache>
            </c:strRef>
          </c:cat>
          <c:val>
            <c:numRef>
              <c:f>Foaie1!$D$2:$D$6</c:f>
              <c:numCache>
                <c:formatCode>General</c:formatCode>
                <c:ptCount val="5"/>
              </c:numCache>
            </c:numRef>
          </c:val>
          <c:smooth val="0"/>
          <c:extLst>
            <c:ext xmlns:c16="http://schemas.microsoft.com/office/drawing/2014/chart" uri="{C3380CC4-5D6E-409C-BE32-E72D297353CC}">
              <c16:uniqueId val="{00000002-02A8-41C0-9F68-613F26D12251}"/>
            </c:ext>
          </c:extLst>
        </c:ser>
        <c:dLbls>
          <c:dLblPos val="t"/>
          <c:showLegendKey val="0"/>
          <c:showVal val="1"/>
          <c:showCatName val="0"/>
          <c:showSerName val="0"/>
          <c:showPercent val="0"/>
          <c:showBubbleSize val="0"/>
        </c:dLbls>
        <c:smooth val="0"/>
        <c:axId val="512093496"/>
        <c:axId val="512099256"/>
      </c:lineChart>
      <c:catAx>
        <c:axId val="512093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12099256"/>
        <c:crosses val="autoZero"/>
        <c:auto val="1"/>
        <c:lblAlgn val="ctr"/>
        <c:lblOffset val="100"/>
        <c:noMultiLvlLbl val="0"/>
      </c:catAx>
      <c:valAx>
        <c:axId val="512099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12093496"/>
        <c:crosses val="autoZero"/>
        <c:crossBetween val="between"/>
      </c:valAx>
      <c:spPr>
        <a:noFill/>
        <a:ln w="25400">
          <a:noFill/>
        </a:ln>
        <a:effectLst/>
      </c:spPr>
    </c:plotArea>
    <c:legend>
      <c:legendPos val="b"/>
      <c:legendEntry>
        <c:idx val="2"/>
        <c:delete val="1"/>
      </c:legendEntry>
      <c:layout>
        <c:manualLayout>
          <c:xMode val="edge"/>
          <c:yMode val="edge"/>
          <c:x val="0.18533508236317256"/>
          <c:y val="0.92113633198876821"/>
          <c:w val="0.69862591809590069"/>
          <c:h val="6.805836677730046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987654486590344E-2"/>
          <c:y val="6.8313904564066857E-2"/>
          <c:w val="0.91608018865193808"/>
          <c:h val="0.62539479372806372"/>
        </c:manualLayout>
      </c:layout>
      <c:lineChart>
        <c:grouping val="standard"/>
        <c:varyColors val="0"/>
        <c:ser>
          <c:idx val="0"/>
          <c:order val="0"/>
          <c:tx>
            <c:strRef>
              <c:f>Лист1!$B$1</c:f>
              <c:strCache>
                <c:ptCount val="1"/>
                <c:pt idx="0">
                  <c:v>ian-iun2025</c:v>
                </c:pt>
              </c:strCache>
            </c:strRef>
          </c:tx>
          <c:spPr>
            <a:ln w="28575" cap="rnd">
              <a:solidFill>
                <a:schemeClr val="accent1"/>
              </a:solidFill>
              <a:round/>
            </a:ln>
            <a:effectLst/>
          </c:spPr>
          <c:marker>
            <c:symbol val="none"/>
          </c:marker>
          <c:dLbls>
            <c:dLbl>
              <c:idx val="2"/>
              <c:layout>
                <c:manualLayout>
                  <c:x val="-4.0217672054074873E-2"/>
                  <c:y val="-9.2313109719772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89-48FD-A9C6-D44A4B561C77}"/>
                </c:ext>
              </c:extLst>
            </c:dLbl>
            <c:dLbl>
              <c:idx val="3"/>
              <c:layout>
                <c:manualLayout>
                  <c:x val="-1.8191777274578255E-2"/>
                  <c:y val="-5.66632753059242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89-48FD-A9C6-D44A4B561C77}"/>
                </c:ext>
              </c:extLst>
            </c:dLbl>
            <c:dLbl>
              <c:idx val="4"/>
              <c:layout>
                <c:manualLayout>
                  <c:x val="6.808246036772163E-4"/>
                  <c:y val="5.82084133609216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3EE-4164-8C8E-D591FB90F7C0}"/>
                </c:ext>
              </c:extLst>
            </c:dLbl>
            <c:spPr>
              <a:solidFill>
                <a:schemeClr val="tx2">
                  <a:lumMod val="20000"/>
                  <a:lumOff val="80000"/>
                </a:schemeClr>
              </a:solidFill>
              <a:ln>
                <a:solidFill>
                  <a:srgbClr val="0070C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Instanța</c:v>
                </c:pt>
                <c:pt idx="1">
                  <c:v>Bălți</c:v>
                </c:pt>
                <c:pt idx="2">
                  <c:v>Fălești</c:v>
                </c:pt>
                <c:pt idx="3">
                  <c:v>Sîngerei</c:v>
                </c:pt>
                <c:pt idx="4">
                  <c:v>Glodeni</c:v>
                </c:pt>
              </c:strCache>
            </c:strRef>
          </c:cat>
          <c:val>
            <c:numRef>
              <c:f>Лист1!$B$2:$B$6</c:f>
              <c:numCache>
                <c:formatCode>General</c:formatCode>
                <c:ptCount val="5"/>
                <c:pt idx="0">
                  <c:v>719</c:v>
                </c:pt>
                <c:pt idx="1">
                  <c:v>844</c:v>
                </c:pt>
                <c:pt idx="2">
                  <c:v>618</c:v>
                </c:pt>
                <c:pt idx="3">
                  <c:v>522</c:v>
                </c:pt>
                <c:pt idx="4">
                  <c:v>607</c:v>
                </c:pt>
              </c:numCache>
            </c:numRef>
          </c:val>
          <c:smooth val="0"/>
          <c:extLst>
            <c:ext xmlns:c16="http://schemas.microsoft.com/office/drawing/2014/chart" uri="{C3380CC4-5D6E-409C-BE32-E72D297353CC}">
              <c16:uniqueId val="{00000000-ADF0-491F-BC84-23CF86A233E9}"/>
            </c:ext>
          </c:extLst>
        </c:ser>
        <c:ser>
          <c:idx val="1"/>
          <c:order val="1"/>
          <c:tx>
            <c:strRef>
              <c:f>Лист1!$C$1</c:f>
              <c:strCache>
                <c:ptCount val="1"/>
                <c:pt idx="0">
                  <c:v>ian-iun 2026</c:v>
                </c:pt>
              </c:strCache>
            </c:strRef>
          </c:tx>
          <c:spPr>
            <a:ln w="28575" cap="rnd">
              <a:solidFill>
                <a:schemeClr val="accent2"/>
              </a:solidFill>
              <a:round/>
            </a:ln>
            <a:effectLst/>
          </c:spPr>
          <c:marker>
            <c:symbol val="none"/>
          </c:marker>
          <c:dLbls>
            <c:dLbl>
              <c:idx val="0"/>
              <c:layout>
                <c:manualLayout>
                  <c:x val="-8.6536923245584541E-2"/>
                  <c:y val="-2.10134408920755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E9C-4A26-90EA-1208AFB070F0}"/>
                </c:ext>
              </c:extLst>
            </c:dLbl>
            <c:dLbl>
              <c:idx val="1"/>
              <c:layout>
                <c:manualLayout>
                  <c:x val="-2.9821176860627182E-2"/>
                  <c:y val="-6.45854607312239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E9C-4A26-90EA-1208AFB070F0}"/>
                </c:ext>
              </c:extLst>
            </c:dLbl>
            <c:dLbl>
              <c:idx val="2"/>
              <c:layout>
                <c:manualLayout>
                  <c:x val="-2.6176380594673851E-2"/>
                  <c:y val="5.02862279356218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E9C-4A26-90EA-1208AFB070F0}"/>
                </c:ext>
              </c:extLst>
            </c:dLbl>
            <c:dLbl>
              <c:idx val="3"/>
              <c:layout>
                <c:manualLayout>
                  <c:x val="-1.2236593409974957E-2"/>
                  <c:y val="6.2169506073571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E9C-4A26-90EA-1208AFB070F0}"/>
                </c:ext>
              </c:extLst>
            </c:dLbl>
            <c:dLbl>
              <c:idx val="4"/>
              <c:layout>
                <c:manualLayout>
                  <c:x val="-7.7778649548232714E-3"/>
                  <c:y val="-3.6857811742674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3EE-4164-8C8E-D591FB90F7C0}"/>
                </c:ext>
              </c:extLst>
            </c:dLbl>
            <c:spPr>
              <a:solidFill>
                <a:schemeClr val="accent2">
                  <a:lumMod val="20000"/>
                  <a:lumOff val="80000"/>
                </a:schemeClr>
              </a:solidFill>
              <a:ln>
                <a:solidFill>
                  <a:srgbClr val="C0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Instanța</c:v>
                </c:pt>
                <c:pt idx="1">
                  <c:v>Bălți</c:v>
                </c:pt>
                <c:pt idx="2">
                  <c:v>Fălești</c:v>
                </c:pt>
                <c:pt idx="3">
                  <c:v>Sîngerei</c:v>
                </c:pt>
                <c:pt idx="4">
                  <c:v>Glodeni</c:v>
                </c:pt>
              </c:strCache>
            </c:strRef>
          </c:cat>
          <c:val>
            <c:numRef>
              <c:f>Лист1!$C$2:$C$6</c:f>
              <c:numCache>
                <c:formatCode>General</c:formatCode>
                <c:ptCount val="5"/>
                <c:pt idx="0">
                  <c:v>581</c:v>
                </c:pt>
                <c:pt idx="1">
                  <c:v>627</c:v>
                </c:pt>
                <c:pt idx="2">
                  <c:v>499</c:v>
                </c:pt>
                <c:pt idx="3">
                  <c:v>423</c:v>
                </c:pt>
                <c:pt idx="4">
                  <c:v>670</c:v>
                </c:pt>
              </c:numCache>
            </c:numRef>
          </c:val>
          <c:smooth val="0"/>
          <c:extLst>
            <c:ext xmlns:c16="http://schemas.microsoft.com/office/drawing/2014/chart" uri="{C3380CC4-5D6E-409C-BE32-E72D297353CC}">
              <c16:uniqueId val="{00000001-ADF0-491F-BC84-23CF86A233E9}"/>
            </c:ext>
          </c:extLst>
        </c:ser>
        <c:ser>
          <c:idx val="2"/>
          <c:order val="2"/>
          <c:tx>
            <c:strRef>
              <c:f>Лист1!$D$1</c:f>
              <c:strCache>
                <c:ptCount val="1"/>
                <c:pt idx="0">
                  <c:v>Ряд 3</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Лист1!$A$2:$A$6</c:f>
              <c:strCache>
                <c:ptCount val="5"/>
                <c:pt idx="0">
                  <c:v>Instanța</c:v>
                </c:pt>
                <c:pt idx="1">
                  <c:v>Bălți</c:v>
                </c:pt>
                <c:pt idx="2">
                  <c:v>Fălești</c:v>
                </c:pt>
                <c:pt idx="3">
                  <c:v>Sîngerei</c:v>
                </c:pt>
                <c:pt idx="4">
                  <c:v>Glodeni</c:v>
                </c:pt>
              </c:strCache>
            </c:strRef>
          </c:cat>
          <c:val>
            <c:numRef>
              <c:f>Лист1!$D$2:$D$6</c:f>
              <c:numCache>
                <c:formatCode>General</c:formatCode>
                <c:ptCount val="5"/>
              </c:numCache>
            </c:numRef>
          </c:val>
          <c:smooth val="0"/>
          <c:extLst>
            <c:ext xmlns:c16="http://schemas.microsoft.com/office/drawing/2014/chart" uri="{C3380CC4-5D6E-409C-BE32-E72D297353CC}">
              <c16:uniqueId val="{00000002-ADF0-491F-BC84-23CF86A233E9}"/>
            </c:ext>
          </c:extLst>
        </c:ser>
        <c:dLbls>
          <c:dLblPos val="t"/>
          <c:showLegendKey val="0"/>
          <c:showVal val="1"/>
          <c:showCatName val="0"/>
          <c:showSerName val="0"/>
          <c:showPercent val="0"/>
          <c:showBubbleSize val="0"/>
        </c:dLbls>
        <c:smooth val="0"/>
        <c:axId val="548256968"/>
        <c:axId val="548254448"/>
      </c:lineChart>
      <c:catAx>
        <c:axId val="548256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48254448"/>
        <c:crosses val="autoZero"/>
        <c:auto val="1"/>
        <c:lblAlgn val="ctr"/>
        <c:lblOffset val="100"/>
        <c:noMultiLvlLbl val="0"/>
      </c:catAx>
      <c:valAx>
        <c:axId val="548254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48256968"/>
        <c:crosses val="autoZero"/>
        <c:crossBetween val="between"/>
      </c:valAx>
      <c:spPr>
        <a:noFill/>
        <a:ln>
          <a:noFill/>
        </a:ln>
        <a:effectLst/>
      </c:spPr>
    </c:plotArea>
    <c:legend>
      <c:legendPos val="b"/>
      <c:legendEntry>
        <c:idx val="2"/>
        <c:delete val="1"/>
      </c:legendEntry>
      <c:layout>
        <c:manualLayout>
          <c:xMode val="edge"/>
          <c:yMode val="edge"/>
          <c:x val="0.21862264373929807"/>
          <c:y val="0.89517389197008534"/>
          <c:w val="0.60399867330278845"/>
          <c:h val="8.105955175401552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965597684954511E-2"/>
          <c:y val="0.15967199803149604"/>
          <c:w val="0.93403440231504553"/>
          <c:h val="0.64745398622047245"/>
        </c:manualLayout>
      </c:layout>
      <c:lineChart>
        <c:grouping val="percentStacked"/>
        <c:varyColors val="0"/>
        <c:ser>
          <c:idx val="0"/>
          <c:order val="0"/>
          <c:tx>
            <c:strRef>
              <c:f>Лист1!$B$1</c:f>
              <c:strCache>
                <c:ptCount val="1"/>
                <c:pt idx="0">
                  <c:v>ian-iun 2025</c:v>
                </c:pt>
              </c:strCache>
            </c:strRef>
          </c:tx>
          <c:spPr>
            <a:ln w="28575" cap="rnd">
              <a:solidFill>
                <a:schemeClr val="accent1"/>
              </a:solidFill>
              <a:round/>
            </a:ln>
            <a:effectLst/>
          </c:spPr>
          <c:marker>
            <c:symbol val="none"/>
          </c:marker>
          <c:dLbls>
            <c:dLbl>
              <c:idx val="0"/>
              <c:layout>
                <c:manualLayout>
                  <c:x val="-9.0994943317402543E-2"/>
                  <c:y val="-4.57780828571689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12-44B9-BF60-9321A318B452}"/>
                </c:ext>
              </c:extLst>
            </c:dLbl>
            <c:dLbl>
              <c:idx val="1"/>
              <c:layout>
                <c:manualLayout>
                  <c:x val="-8.2224360005828709E-2"/>
                  <c:y val="-5.17370218170737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812-44B9-BF60-9321A318B452}"/>
                </c:ext>
              </c:extLst>
            </c:dLbl>
            <c:dLbl>
              <c:idx val="2"/>
              <c:layout>
                <c:manualLayout>
                  <c:x val="-3.0225383186096858E-2"/>
                  <c:y val="-4.93794197417077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E0F-4226-832D-D08993B0DDB6}"/>
                </c:ext>
              </c:extLst>
            </c:dLbl>
            <c:dLbl>
              <c:idx val="3"/>
              <c:layout>
                <c:manualLayout>
                  <c:x val="-1.8367322439212557E-2"/>
                  <c:y val="-1.7115749853416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0F-4226-832D-D08993B0DDB6}"/>
                </c:ext>
              </c:extLst>
            </c:dLbl>
            <c:spPr>
              <a:solidFill>
                <a:schemeClr val="tx2">
                  <a:lumMod val="20000"/>
                  <a:lumOff val="80000"/>
                </a:schemeClr>
              </a:solidFill>
              <a:ln>
                <a:solidFill>
                  <a:schemeClr val="accent1"/>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Лист1!$B$2:$B$5</c:f>
              <c:numCache>
                <c:formatCode>0%</c:formatCode>
                <c:ptCount val="4"/>
                <c:pt idx="0">
                  <c:v>0.92</c:v>
                </c:pt>
                <c:pt idx="1">
                  <c:v>1.03</c:v>
                </c:pt>
                <c:pt idx="2">
                  <c:v>0.99</c:v>
                </c:pt>
                <c:pt idx="3">
                  <c:v>0.65</c:v>
                </c:pt>
              </c:numCache>
            </c:numRef>
          </c:val>
          <c:smooth val="0"/>
          <c:extLst>
            <c:ext xmlns:c16="http://schemas.microsoft.com/office/drawing/2014/chart" uri="{C3380CC4-5D6E-409C-BE32-E72D297353CC}">
              <c16:uniqueId val="{00000002-9B19-4402-BC77-9E792B18F867}"/>
            </c:ext>
          </c:extLst>
        </c:ser>
        <c:ser>
          <c:idx val="1"/>
          <c:order val="1"/>
          <c:tx>
            <c:strRef>
              <c:f>Лист1!$C$1</c:f>
              <c:strCache>
                <c:ptCount val="1"/>
                <c:pt idx="0">
                  <c:v>ian-iun 2026</c:v>
                </c:pt>
              </c:strCache>
            </c:strRef>
          </c:tx>
          <c:spPr>
            <a:ln w="28575" cap="rnd">
              <a:solidFill>
                <a:schemeClr val="accent2"/>
              </a:solidFill>
              <a:round/>
            </a:ln>
            <a:effectLst/>
          </c:spPr>
          <c:marker>
            <c:symbol val="none"/>
          </c:marker>
          <c:dLbls>
            <c:dLbl>
              <c:idx val="0"/>
              <c:layout>
                <c:manualLayout>
                  <c:x val="-7.1642607393124821E-2"/>
                  <c:y val="-8.336394729272925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191-4FDF-8D77-8243EF86F589}"/>
                </c:ext>
              </c:extLst>
            </c:dLbl>
            <c:dLbl>
              <c:idx val="1"/>
              <c:layout>
                <c:manualLayout>
                  <c:x val="-3.171557727680769E-2"/>
                  <c:y val="-4.81442546787402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91-4FDF-8D77-8243EF86F589}"/>
                </c:ext>
              </c:extLst>
            </c:dLbl>
            <c:dLbl>
              <c:idx val="2"/>
              <c:layout>
                <c:manualLayout>
                  <c:x val="-1.7141633798007472E-2"/>
                  <c:y val="-4.01299082695597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8D-4EB1-8CEE-E36737C7164F}"/>
                </c:ext>
              </c:extLst>
            </c:dLbl>
            <c:dLbl>
              <c:idx val="3"/>
              <c:layout>
                <c:manualLayout>
                  <c:x val="-6.7402337397040515E-3"/>
                  <c:y val="-6.6203897513007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812-44B9-BF60-9321A318B452}"/>
                </c:ext>
              </c:extLst>
            </c:dLbl>
            <c:spPr>
              <a:solidFill>
                <a:schemeClr val="accent2">
                  <a:lumMod val="20000"/>
                  <a:lumOff val="80000"/>
                </a:schemeClr>
              </a:solidFill>
              <a:ln>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Лист1!$C$2:$C$5</c:f>
              <c:numCache>
                <c:formatCode>0%</c:formatCode>
                <c:ptCount val="4"/>
                <c:pt idx="0">
                  <c:v>1.083</c:v>
                </c:pt>
                <c:pt idx="1">
                  <c:v>1.1068</c:v>
                </c:pt>
                <c:pt idx="2">
                  <c:v>1.0223</c:v>
                </c:pt>
                <c:pt idx="3">
                  <c:v>1.1625000000000001</c:v>
                </c:pt>
              </c:numCache>
            </c:numRef>
          </c:val>
          <c:smooth val="0"/>
          <c:extLst>
            <c:ext xmlns:c16="http://schemas.microsoft.com/office/drawing/2014/chart" uri="{C3380CC4-5D6E-409C-BE32-E72D297353CC}">
              <c16:uniqueId val="{00000006-9B19-4402-BC77-9E792B18F867}"/>
            </c:ext>
          </c:extLst>
        </c:ser>
        <c:ser>
          <c:idx val="2"/>
          <c:order val="2"/>
          <c:tx>
            <c:strRef>
              <c:f>Лист1!$D$1</c:f>
              <c:strCache>
                <c:ptCount val="1"/>
                <c:pt idx="0">
                  <c:v>Ținta</c:v>
                </c:pt>
              </c:strCache>
            </c:strRef>
          </c:tx>
          <c:spPr>
            <a:ln w="28575" cap="rnd">
              <a:solidFill>
                <a:schemeClr val="accent3"/>
              </a:solidFill>
              <a:round/>
            </a:ln>
            <a:effectLst/>
          </c:spPr>
          <c:marker>
            <c:symbol val="none"/>
          </c:marker>
          <c:dLbls>
            <c:dLbl>
              <c:idx val="0"/>
              <c:layout>
                <c:manualLayout>
                  <c:x val="-6.2327914728671843E-2"/>
                  <c:y val="-4.46867070631524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12-44B9-BF60-9321A318B452}"/>
                </c:ext>
              </c:extLst>
            </c:dLbl>
            <c:dLbl>
              <c:idx val="1"/>
              <c:layout>
                <c:manualLayout>
                  <c:x val="-1.4906609434961405E-2"/>
                  <c:y val="-4.16676405044716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812-44B9-BF60-9321A318B452}"/>
                </c:ext>
              </c:extLst>
            </c:dLbl>
            <c:dLbl>
              <c:idx val="3"/>
              <c:layout>
                <c:manualLayout>
                  <c:x val="-1.0906614770421808E-2"/>
                  <c:y val="-4.98887792545110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812-44B9-BF60-9321A318B452}"/>
                </c:ext>
              </c:extLst>
            </c:dLbl>
            <c:spPr>
              <a:solidFill>
                <a:schemeClr val="accent3">
                  <a:lumMod val="20000"/>
                  <a:lumOff val="80000"/>
                </a:schemeClr>
              </a:solidFill>
              <a:ln>
                <a:solidFill>
                  <a:schemeClr val="accent3"/>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Лист1!$D$2:$D$5</c:f>
              <c:numCache>
                <c:formatCode>0%</c:formatCode>
                <c:ptCount val="4"/>
                <c:pt idx="0">
                  <c:v>1.1499999999999999</c:v>
                </c:pt>
                <c:pt idx="1">
                  <c:v>1.1499999999999999</c:v>
                </c:pt>
                <c:pt idx="2">
                  <c:v>1.1499999999999999</c:v>
                </c:pt>
                <c:pt idx="3">
                  <c:v>1.1499999999999999</c:v>
                </c:pt>
              </c:numCache>
            </c:numRef>
          </c:val>
          <c:smooth val="0"/>
          <c:extLst>
            <c:ext xmlns:c16="http://schemas.microsoft.com/office/drawing/2014/chart" uri="{C3380CC4-5D6E-409C-BE32-E72D297353CC}">
              <c16:uniqueId val="{0000000A-9B19-4402-BC77-9E792B18F867}"/>
            </c:ext>
          </c:extLst>
        </c:ser>
        <c:dLbls>
          <c:dLblPos val="t"/>
          <c:showLegendKey val="0"/>
          <c:showVal val="1"/>
          <c:showCatName val="0"/>
          <c:showSerName val="0"/>
          <c:showPercent val="0"/>
          <c:showBubbleSize val="0"/>
        </c:dLbls>
        <c:smooth val="0"/>
        <c:axId val="556128744"/>
        <c:axId val="556131264"/>
      </c:lineChart>
      <c:catAx>
        <c:axId val="5561287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56131264"/>
        <c:crosses val="autoZero"/>
        <c:auto val="1"/>
        <c:lblAlgn val="ctr"/>
        <c:lblOffset val="100"/>
        <c:noMultiLvlLbl val="0"/>
      </c:catAx>
      <c:valAx>
        <c:axId val="5561312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56128744"/>
        <c:crosses val="autoZero"/>
        <c:crossBetween val="between"/>
      </c:valAx>
      <c:spPr>
        <a:noFill/>
        <a:ln>
          <a:noFill/>
        </a:ln>
        <a:effectLst/>
      </c:spPr>
    </c:plotArea>
    <c:legend>
      <c:legendPos val="b"/>
      <c:layout>
        <c:manualLayout>
          <c:xMode val="edge"/>
          <c:yMode val="edge"/>
          <c:x val="0.22378781829400679"/>
          <c:y val="0.92237097284043434"/>
          <c:w val="0.51741688966907651"/>
          <c:h val="7.401230823558224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382073503056506E-2"/>
          <c:y val="8.8704922127865321E-2"/>
          <c:w val="0.91061792649694395"/>
          <c:h val="0.74831733578344406"/>
        </c:manualLayout>
      </c:layout>
      <c:lineChart>
        <c:grouping val="standard"/>
        <c:varyColors val="0"/>
        <c:ser>
          <c:idx val="0"/>
          <c:order val="0"/>
          <c:tx>
            <c:strRef>
              <c:f>Лист1!$B$1</c:f>
              <c:strCache>
                <c:ptCount val="1"/>
                <c:pt idx="0">
                  <c:v>ian-iun 2025</c:v>
                </c:pt>
              </c:strCache>
            </c:strRef>
          </c:tx>
          <c:spPr>
            <a:ln w="28575" cap="rnd">
              <a:solidFill>
                <a:schemeClr val="accent1"/>
              </a:solidFill>
              <a:round/>
            </a:ln>
            <a:effectLst/>
          </c:spPr>
          <c:marker>
            <c:symbol val="none"/>
          </c:marker>
          <c:dLbls>
            <c:dLbl>
              <c:idx val="0"/>
              <c:layout>
                <c:manualLayout>
                  <c:x val="-3.0084315917892726E-17"/>
                  <c:y val="4.76549375125301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4F-49F4-B70F-80644B935C49}"/>
                </c:ext>
              </c:extLst>
            </c:dLbl>
            <c:dLbl>
              <c:idx val="1"/>
              <c:layout>
                <c:manualLayout>
                  <c:x val="-1.3127853143771958E-2"/>
                  <c:y val="-4.76549375125301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54F-49F4-B70F-80644B935C49}"/>
                </c:ext>
              </c:extLst>
            </c:dLbl>
            <c:dLbl>
              <c:idx val="2"/>
              <c:layout>
                <c:manualLayout>
                  <c:x val="-1.8050798072686561E-2"/>
                  <c:y val="9.19059509170225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54F-49F4-B70F-80644B935C49}"/>
                </c:ext>
              </c:extLst>
            </c:dLbl>
            <c:spPr>
              <a:solidFill>
                <a:schemeClr val="tx2">
                  <a:lumMod val="20000"/>
                  <a:lumOff val="80000"/>
                </a:schemeClr>
              </a:solidFill>
              <a:ln>
                <a:solidFill>
                  <a:srgbClr val="0070C0"/>
                </a:solid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Toate</c:v>
                </c:pt>
                <c:pt idx="1">
                  <c:v>Civile</c:v>
                </c:pt>
                <c:pt idx="2">
                  <c:v>Penale</c:v>
                </c:pt>
                <c:pt idx="3">
                  <c:v>Contravenționale</c:v>
                </c:pt>
              </c:strCache>
            </c:strRef>
          </c:cat>
          <c:val>
            <c:numRef>
              <c:f>Лист1!$B$2:$B$5</c:f>
              <c:numCache>
                <c:formatCode>0.00%</c:formatCode>
                <c:ptCount val="4"/>
                <c:pt idx="0">
                  <c:v>0.67300000000000004</c:v>
                </c:pt>
                <c:pt idx="1">
                  <c:v>0.70230000000000004</c:v>
                </c:pt>
                <c:pt idx="2">
                  <c:v>0.75070000000000003</c:v>
                </c:pt>
                <c:pt idx="3">
                  <c:v>0.51600000000000001</c:v>
                </c:pt>
              </c:numCache>
            </c:numRef>
          </c:val>
          <c:smooth val="0"/>
          <c:extLst>
            <c:ext xmlns:c16="http://schemas.microsoft.com/office/drawing/2014/chart" uri="{C3380CC4-5D6E-409C-BE32-E72D297353CC}">
              <c16:uniqueId val="{00000000-A835-4FD3-BC4A-1FFE9F03229B}"/>
            </c:ext>
          </c:extLst>
        </c:ser>
        <c:ser>
          <c:idx val="1"/>
          <c:order val="1"/>
          <c:tx>
            <c:strRef>
              <c:f>Лист1!$C$1</c:f>
              <c:strCache>
                <c:ptCount val="1"/>
                <c:pt idx="0">
                  <c:v>ian-iun 2026</c:v>
                </c:pt>
              </c:strCache>
            </c:strRef>
          </c:tx>
          <c:spPr>
            <a:ln w="28575" cap="rnd">
              <a:solidFill>
                <a:schemeClr val="accent2"/>
              </a:solidFill>
              <a:round/>
            </a:ln>
            <a:effectLst/>
          </c:spPr>
          <c:marker>
            <c:symbol val="none"/>
          </c:marker>
          <c:dLbls>
            <c:dLbl>
              <c:idx val="0"/>
              <c:layout>
                <c:manualLayout>
                  <c:x val="-9.8458898578289988E-3"/>
                  <c:y val="-4.08470892964544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54F-49F4-B70F-80644B935C49}"/>
                </c:ext>
              </c:extLst>
            </c:dLbl>
            <c:dLbl>
              <c:idx val="1"/>
              <c:layout>
                <c:manualLayout>
                  <c:x val="-8.2049082148574742E-3"/>
                  <c:y val="0.105521647349174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54F-49F4-B70F-80644B935C49}"/>
                </c:ext>
              </c:extLst>
            </c:dLbl>
            <c:dLbl>
              <c:idx val="2"/>
              <c:layout>
                <c:manualLayout>
                  <c:x val="1.1486871500800343E-2"/>
                  <c:y val="-4.4251013404492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54F-49F4-B70F-80644B935C49}"/>
                </c:ext>
              </c:extLst>
            </c:dLbl>
            <c:spPr>
              <a:solidFill>
                <a:schemeClr val="accent2">
                  <a:lumMod val="20000"/>
                  <a:lumOff val="80000"/>
                </a:schemeClr>
              </a:solidFill>
              <a:ln>
                <a:solidFill>
                  <a:srgbClr val="C00000"/>
                </a:solid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Toate</c:v>
                </c:pt>
                <c:pt idx="1">
                  <c:v>Civile</c:v>
                </c:pt>
                <c:pt idx="2">
                  <c:v>Penale</c:v>
                </c:pt>
                <c:pt idx="3">
                  <c:v>Contravenționale</c:v>
                </c:pt>
              </c:strCache>
            </c:strRef>
          </c:cat>
          <c:val>
            <c:numRef>
              <c:f>Лист1!$C$2:$C$5</c:f>
              <c:numCache>
                <c:formatCode>0.00%</c:formatCode>
                <c:ptCount val="4"/>
                <c:pt idx="0">
                  <c:v>0.71909999999999996</c:v>
                </c:pt>
                <c:pt idx="1">
                  <c:v>0.69130000000000003</c:v>
                </c:pt>
                <c:pt idx="2">
                  <c:v>0.78900000000000003</c:v>
                </c:pt>
                <c:pt idx="3">
                  <c:v>0.66830000000000001</c:v>
                </c:pt>
              </c:numCache>
            </c:numRef>
          </c:val>
          <c:smooth val="0"/>
          <c:extLst>
            <c:ext xmlns:c16="http://schemas.microsoft.com/office/drawing/2014/chart" uri="{C3380CC4-5D6E-409C-BE32-E72D297353CC}">
              <c16:uniqueId val="{00000001-A835-4FD3-BC4A-1FFE9F03229B}"/>
            </c:ext>
          </c:extLst>
        </c:ser>
        <c:ser>
          <c:idx val="2"/>
          <c:order val="2"/>
          <c:tx>
            <c:strRef>
              <c:f>Лист1!$D$1</c:f>
              <c:strCache>
                <c:ptCount val="1"/>
                <c:pt idx="0">
                  <c:v>Ținta</c:v>
                </c:pt>
              </c:strCache>
            </c:strRef>
          </c:tx>
          <c:spPr>
            <a:ln w="28575" cap="rnd">
              <a:solidFill>
                <a:schemeClr val="accent3"/>
              </a:solidFill>
              <a:round/>
            </a:ln>
            <a:effectLst/>
          </c:spPr>
          <c:marker>
            <c:symbol val="none"/>
          </c:marker>
          <c:dLbls>
            <c:dLbl>
              <c:idx val="2"/>
              <c:layout>
                <c:manualLayout>
                  <c:x val="-2.9250562391543389E-2"/>
                  <c:y val="-2.2741547515286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835-4FD3-BC4A-1FFE9F03229B}"/>
                </c:ext>
              </c:extLst>
            </c:dLbl>
            <c:spPr>
              <a:solidFill>
                <a:schemeClr val="accent3">
                  <a:lumMod val="20000"/>
                  <a:lumOff val="80000"/>
                </a:schemeClr>
              </a:solidFill>
              <a:ln>
                <a:solidFill>
                  <a:srgbClr val="92D050"/>
                </a:solid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Toate</c:v>
                </c:pt>
                <c:pt idx="1">
                  <c:v>Civile</c:v>
                </c:pt>
                <c:pt idx="2">
                  <c:v>Penale</c:v>
                </c:pt>
                <c:pt idx="3">
                  <c:v>Contravenționale</c:v>
                </c:pt>
              </c:strCache>
            </c:strRef>
          </c:cat>
          <c:val>
            <c:numRef>
              <c:f>Лист1!$D$2:$D$5</c:f>
              <c:numCache>
                <c:formatCode>0%</c:formatCode>
                <c:ptCount val="4"/>
                <c:pt idx="0">
                  <c:v>0.95</c:v>
                </c:pt>
                <c:pt idx="1">
                  <c:v>0.95</c:v>
                </c:pt>
                <c:pt idx="2">
                  <c:v>0.95</c:v>
                </c:pt>
                <c:pt idx="3">
                  <c:v>0.95</c:v>
                </c:pt>
              </c:numCache>
            </c:numRef>
          </c:val>
          <c:smooth val="0"/>
          <c:extLst>
            <c:ext xmlns:c16="http://schemas.microsoft.com/office/drawing/2014/chart" uri="{C3380CC4-5D6E-409C-BE32-E72D297353CC}">
              <c16:uniqueId val="{00000002-A835-4FD3-BC4A-1FFE9F03229B}"/>
            </c:ext>
          </c:extLst>
        </c:ser>
        <c:dLbls>
          <c:showLegendKey val="0"/>
          <c:showVal val="1"/>
          <c:showCatName val="0"/>
          <c:showSerName val="0"/>
          <c:showPercent val="0"/>
          <c:showBubbleSize val="0"/>
        </c:dLbls>
        <c:smooth val="0"/>
        <c:axId val="428508648"/>
        <c:axId val="428507208"/>
      </c:lineChart>
      <c:catAx>
        <c:axId val="428508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crossAx val="428507208"/>
        <c:crosses val="autoZero"/>
        <c:auto val="1"/>
        <c:lblAlgn val="ctr"/>
        <c:lblOffset val="100"/>
        <c:noMultiLvlLbl val="0"/>
      </c:catAx>
      <c:valAx>
        <c:axId val="42850720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crossAx val="428508648"/>
        <c:crosses val="autoZero"/>
        <c:crossBetween val="between"/>
      </c:valAx>
      <c:spPr>
        <a:noFill/>
        <a:ln>
          <a:noFill/>
        </a:ln>
        <a:effectLst/>
      </c:spPr>
    </c:plotArea>
    <c:legend>
      <c:legendPos val="b"/>
      <c:layout>
        <c:manualLayout>
          <c:xMode val="edge"/>
          <c:yMode val="edge"/>
          <c:x val="0.26684738999931501"/>
          <c:y val="0.90439481415570699"/>
          <c:w val="0.42893696692323696"/>
          <c:h val="6.9589878069830288E-2"/>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legend>
    <c:plotVisOnly val="1"/>
    <c:dispBlanksAs val="zero"/>
    <c:showDLblsOverMax val="0"/>
    <c:extLst>
      <c:ext uri="{0b15fc19-7d7d-44ad-8c2d-2c3a37ce22c3}">
        <chartProps xmlns="https://web.wps.cn/et/2018/main" chartId="{76415a07-7d8b-48cb-8fdb-f865b5f284eb}"/>
      </c:ext>
    </c:extLst>
  </c:chart>
  <c:spPr>
    <a:noFill/>
    <a:ln>
      <a:noFill/>
    </a:ln>
    <a:effectLst/>
  </c:spPr>
  <c:txPr>
    <a:bodyPr/>
    <a:lstStyle/>
    <a:p>
      <a:pPr>
        <a:defRPr lang="en-US"/>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151255908704908E-2"/>
          <c:y val="0.16040819089662392"/>
          <c:w val="0.87448225668737933"/>
          <c:h val="0.6763109222445336"/>
        </c:manualLayout>
      </c:layout>
      <c:lineChart>
        <c:grouping val="standard"/>
        <c:varyColors val="0"/>
        <c:ser>
          <c:idx val="0"/>
          <c:order val="0"/>
          <c:tx>
            <c:strRef>
              <c:f>Лист1!$B$1</c:f>
              <c:strCache>
                <c:ptCount val="1"/>
                <c:pt idx="0">
                  <c:v>ian-iun 2025</c:v>
                </c:pt>
              </c:strCache>
            </c:strRef>
          </c:tx>
          <c:spPr>
            <a:ln w="28575" cap="rnd">
              <a:solidFill>
                <a:schemeClr val="accent1"/>
              </a:solidFill>
              <a:round/>
            </a:ln>
            <a:effectLst/>
          </c:spPr>
          <c:marker>
            <c:symbol val="none"/>
          </c:marker>
          <c:dLbls>
            <c:dLbl>
              <c:idx val="0"/>
              <c:layout>
                <c:manualLayout>
                  <c:x val="-8.4052465426452852E-2"/>
                  <c:y val="5.97499999999999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57-47A0-9DC4-17865709F5C5}"/>
                </c:ext>
              </c:extLst>
            </c:dLbl>
            <c:dLbl>
              <c:idx val="1"/>
              <c:layout>
                <c:manualLayout>
                  <c:x val="-0.15196246754800813"/>
                  <c:y val="-1.83750000000001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57-47A0-9DC4-17865709F5C5}"/>
                </c:ext>
              </c:extLst>
            </c:dLbl>
            <c:dLbl>
              <c:idx val="2"/>
              <c:layout>
                <c:manualLayout>
                  <c:x val="-0.12750099285319128"/>
                  <c:y val="6.624999999999885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57-47A0-9DC4-17865709F5C5}"/>
                </c:ext>
              </c:extLst>
            </c:dLbl>
            <c:dLbl>
              <c:idx val="3"/>
              <c:layout>
                <c:manualLayout>
                  <c:x val="-0.1146531546139781"/>
                  <c:y val="-3.9910730882409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57-47A0-9DC4-17865709F5C5}"/>
                </c:ext>
              </c:extLst>
            </c:dLbl>
            <c:dLbl>
              <c:idx val="4"/>
              <c:layout>
                <c:manualLayout>
                  <c:x val="-0.11098234368848862"/>
                  <c:y val="-3.41599051068464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B57-47A0-9DC4-17865709F5C5}"/>
                </c:ext>
              </c:extLst>
            </c:dLbl>
            <c:dLbl>
              <c:idx val="5"/>
              <c:layout>
                <c:manualLayout>
                  <c:x val="-0.10364072183750982"/>
                  <c:y val="-2.55336664435014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B57-47A0-9DC4-17865709F5C5}"/>
                </c:ext>
              </c:extLst>
            </c:dLbl>
            <c:spPr>
              <a:solidFill>
                <a:schemeClr val="accent1">
                  <a:lumMod val="20000"/>
                  <a:lumOff val="80000"/>
                </a:schemeClr>
              </a:solidFill>
              <a:ln>
                <a:solidFill>
                  <a:srgbClr val="00B0F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până la 3 luni</c:v>
                </c:pt>
                <c:pt idx="1">
                  <c:v>4-6 luni</c:v>
                </c:pt>
                <c:pt idx="2">
                  <c:v>7-12 luni</c:v>
                </c:pt>
                <c:pt idx="3">
                  <c:v>2 ani</c:v>
                </c:pt>
                <c:pt idx="4">
                  <c:v>3 ani</c:v>
                </c:pt>
                <c:pt idx="5">
                  <c:v>peste 3 ani</c:v>
                </c:pt>
              </c:strCache>
            </c:strRef>
          </c:cat>
          <c:val>
            <c:numRef>
              <c:f>Лист1!$B$2:$B$7</c:f>
              <c:numCache>
                <c:formatCode>0.00%</c:formatCode>
                <c:ptCount val="6"/>
                <c:pt idx="0">
                  <c:v>0.77759999999999996</c:v>
                </c:pt>
                <c:pt idx="1">
                  <c:v>0.15479999999999999</c:v>
                </c:pt>
                <c:pt idx="2">
                  <c:v>3.8300000000000001E-2</c:v>
                </c:pt>
                <c:pt idx="3">
                  <c:v>1.9699999999999999E-2</c:v>
                </c:pt>
                <c:pt idx="4">
                  <c:v>4.5999999999999999E-3</c:v>
                </c:pt>
                <c:pt idx="5">
                  <c:v>5.0000000000000001E-3</c:v>
                </c:pt>
              </c:numCache>
            </c:numRef>
          </c:val>
          <c:smooth val="0"/>
          <c:extLst>
            <c:ext xmlns:c16="http://schemas.microsoft.com/office/drawing/2014/chart" uri="{C3380CC4-5D6E-409C-BE32-E72D297353CC}">
              <c16:uniqueId val="{00000006-FB57-47A0-9DC4-17865709F5C5}"/>
            </c:ext>
          </c:extLst>
        </c:ser>
        <c:ser>
          <c:idx val="1"/>
          <c:order val="1"/>
          <c:tx>
            <c:strRef>
              <c:f>Лист1!$C$1</c:f>
              <c:strCache>
                <c:ptCount val="1"/>
                <c:pt idx="0">
                  <c:v>ian-iun 2026</c:v>
                </c:pt>
              </c:strCache>
            </c:strRef>
          </c:tx>
          <c:spPr>
            <a:ln w="28575" cap="rnd">
              <a:solidFill>
                <a:schemeClr val="accent2"/>
              </a:solidFill>
              <a:round/>
            </a:ln>
            <a:effectLst/>
          </c:spPr>
          <c:marker>
            <c:symbol val="none"/>
          </c:marker>
          <c:dLbls>
            <c:dLbl>
              <c:idx val="0"/>
              <c:layout>
                <c:manualLayout>
                  <c:x val="5.9109160667636683E-2"/>
                  <c:y val="1.59999999999999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B57-47A0-9DC4-17865709F5C5}"/>
                </c:ext>
              </c:extLst>
            </c:dLbl>
            <c:dLbl>
              <c:idx val="1"/>
              <c:layout>
                <c:manualLayout>
                  <c:x val="2.9742673263720883E-2"/>
                  <c:y val="-8.71249999999999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B57-47A0-9DC4-17865709F5C5}"/>
                </c:ext>
              </c:extLst>
            </c:dLbl>
            <c:dLbl>
              <c:idx val="2"/>
              <c:layout>
                <c:manualLayout>
                  <c:x val="9.7738953894036689E-4"/>
                  <c:y val="-0.107752135786505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B57-47A0-9DC4-17865709F5C5}"/>
                </c:ext>
              </c:extLst>
            </c:dLbl>
            <c:dLbl>
              <c:idx val="3"/>
              <c:layout>
                <c:manualLayout>
                  <c:x val="1.0154416852664055E-2"/>
                  <c:y val="-0.100294401525825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B57-47A0-9DC4-17865709F5C5}"/>
                </c:ext>
              </c:extLst>
            </c:dLbl>
            <c:dLbl>
              <c:idx val="4"/>
              <c:layout>
                <c:manualLayout>
                  <c:x val="6.4836059271745801E-3"/>
                  <c:y val="-0.1089206401891704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B57-47A0-9DC4-17865709F5C5}"/>
                </c:ext>
              </c:extLst>
            </c:dLbl>
            <c:dLbl>
              <c:idx val="5"/>
              <c:layout>
                <c:manualLayout>
                  <c:x val="-8.1996377747834553E-3"/>
                  <c:y val="-0.1117960530769522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B57-47A0-9DC4-17865709F5C5}"/>
                </c:ext>
              </c:extLst>
            </c:dLbl>
            <c:spPr>
              <a:solidFill>
                <a:schemeClr val="accent2">
                  <a:lumMod val="20000"/>
                  <a:lumOff val="80000"/>
                </a:schemeClr>
              </a:solidFill>
              <a:ln>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până la 3 luni</c:v>
                </c:pt>
                <c:pt idx="1">
                  <c:v>4-6 luni</c:v>
                </c:pt>
                <c:pt idx="2">
                  <c:v>7-12 luni</c:v>
                </c:pt>
                <c:pt idx="3">
                  <c:v>2 ani</c:v>
                </c:pt>
                <c:pt idx="4">
                  <c:v>3 ani</c:v>
                </c:pt>
                <c:pt idx="5">
                  <c:v>peste 3 ani</c:v>
                </c:pt>
              </c:strCache>
            </c:strRef>
          </c:cat>
          <c:val>
            <c:numRef>
              <c:f>Лист1!$C$2:$C$7</c:f>
              <c:numCache>
                <c:formatCode>0.00%</c:formatCode>
                <c:ptCount val="6"/>
                <c:pt idx="0">
                  <c:v>0.70840000000000003</c:v>
                </c:pt>
                <c:pt idx="1">
                  <c:v>0.19489999999999999</c:v>
                </c:pt>
                <c:pt idx="2">
                  <c:v>6.7199999999999996E-2</c:v>
                </c:pt>
                <c:pt idx="3">
                  <c:v>1.8800000000000001E-2</c:v>
                </c:pt>
                <c:pt idx="4">
                  <c:v>4.7000000000000002E-3</c:v>
                </c:pt>
                <c:pt idx="5">
                  <c:v>6.0000000000000001E-3</c:v>
                </c:pt>
              </c:numCache>
            </c:numRef>
          </c:val>
          <c:smooth val="0"/>
          <c:extLst>
            <c:ext xmlns:c16="http://schemas.microsoft.com/office/drawing/2014/chart" uri="{C3380CC4-5D6E-409C-BE32-E72D297353CC}">
              <c16:uniqueId val="{0000000D-FB57-47A0-9DC4-17865709F5C5}"/>
            </c:ext>
          </c:extLst>
        </c:ser>
        <c:ser>
          <c:idx val="2"/>
          <c:order val="2"/>
          <c:tx>
            <c:strRef>
              <c:f>Лист1!$D$1</c:f>
              <c:strCache>
                <c:ptCount val="1"/>
                <c:pt idx="0">
                  <c:v>Столбец1</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până la 3 luni</c:v>
                </c:pt>
                <c:pt idx="1">
                  <c:v>4-6 luni</c:v>
                </c:pt>
                <c:pt idx="2">
                  <c:v>7-12 luni</c:v>
                </c:pt>
                <c:pt idx="3">
                  <c:v>2 ani</c:v>
                </c:pt>
                <c:pt idx="4">
                  <c:v>3 ani</c:v>
                </c:pt>
                <c:pt idx="5">
                  <c:v>peste 3 ani</c:v>
                </c:pt>
              </c:strCache>
            </c:strRef>
          </c:cat>
          <c:val>
            <c:numRef>
              <c:f>Лист1!$D$2:$D$7</c:f>
              <c:numCache>
                <c:formatCode>General</c:formatCode>
                <c:ptCount val="6"/>
              </c:numCache>
            </c:numRef>
          </c:val>
          <c:smooth val="0"/>
          <c:extLst>
            <c:ext xmlns:c16="http://schemas.microsoft.com/office/drawing/2014/chart" uri="{C3380CC4-5D6E-409C-BE32-E72D297353CC}">
              <c16:uniqueId val="{0000000E-FB57-47A0-9DC4-17865709F5C5}"/>
            </c:ext>
          </c:extLst>
        </c:ser>
        <c:dLbls>
          <c:dLblPos val="t"/>
          <c:showLegendKey val="0"/>
          <c:showVal val="1"/>
          <c:showCatName val="0"/>
          <c:showSerName val="0"/>
          <c:showPercent val="0"/>
          <c:showBubbleSize val="0"/>
        </c:dLbls>
        <c:smooth val="0"/>
        <c:axId val="588284816"/>
        <c:axId val="588289496"/>
      </c:lineChart>
      <c:catAx>
        <c:axId val="588284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88289496"/>
        <c:crosses val="autoZero"/>
        <c:auto val="1"/>
        <c:lblAlgn val="ctr"/>
        <c:lblOffset val="100"/>
        <c:noMultiLvlLbl val="0"/>
      </c:catAx>
      <c:valAx>
        <c:axId val="58828949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88284816"/>
        <c:crosses val="autoZero"/>
        <c:crossBetween val="between"/>
      </c:valAx>
      <c:spPr>
        <a:noFill/>
        <a:ln>
          <a:noFill/>
        </a:ln>
        <a:effectLst/>
      </c:spPr>
    </c:plotArea>
    <c:legend>
      <c:legendPos val="b"/>
      <c:legendEntry>
        <c:idx val="2"/>
        <c:delete val="1"/>
      </c:legendEntry>
      <c:layout>
        <c:manualLayout>
          <c:xMode val="edge"/>
          <c:yMode val="edge"/>
          <c:x val="0.27550089491083335"/>
          <c:y val="0.91843628863417448"/>
          <c:w val="0.45915101455427604"/>
          <c:h val="6.307129022495958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93158578003614"/>
          <c:y val="3.8558257884363317E-2"/>
          <c:w val="0.79061550836030736"/>
          <c:h val="0.79159435147913293"/>
        </c:manualLayout>
      </c:layout>
      <c:barChart>
        <c:barDir val="bar"/>
        <c:grouping val="clustered"/>
        <c:varyColors val="0"/>
        <c:ser>
          <c:idx val="0"/>
          <c:order val="0"/>
          <c:tx>
            <c:strRef>
              <c:f>Лист1!$B$1</c:f>
              <c:strCache>
                <c:ptCount val="1"/>
                <c:pt idx="0">
                  <c:v>ian- iun 2026</c:v>
                </c:pt>
              </c:strCache>
            </c:strRef>
          </c:tx>
          <c:spPr>
            <a:solidFill>
              <a:schemeClr val="accent1"/>
            </a:solidFill>
            <a:ln>
              <a:noFill/>
            </a:ln>
            <a:effectLst/>
          </c:spPr>
          <c:invertIfNegative val="0"/>
          <c:dLbls>
            <c:dLbl>
              <c:idx val="0"/>
              <c:layout>
                <c:manualLayout>
                  <c:x val="8.3333333333333332E-3"/>
                  <c:y val="1.402118468522302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8E-4876-87BF-0FE22EE815F6}"/>
                </c:ext>
              </c:extLst>
            </c:dLbl>
            <c:dLbl>
              <c:idx val="1"/>
              <c:layout>
                <c:manualLayout>
                  <c:x val="1.0416666666666628E-2"/>
                  <c:y val="2.453707319914016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8E-4876-87BF-0FE22EE815F6}"/>
                </c:ext>
              </c:extLst>
            </c:dLbl>
            <c:dLbl>
              <c:idx val="2"/>
              <c:layout>
                <c:manualLayout>
                  <c:x val="1.8749999999999923E-2"/>
                  <c:y val="1.051588851391726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88E-4876-87BF-0FE22EE815F6}"/>
                </c:ext>
              </c:extLst>
            </c:dLbl>
            <c:dLbl>
              <c:idx val="3"/>
              <c:layout>
                <c:manualLayout>
                  <c:x val="8.3333333333331806E-3"/>
                  <c:y val="2.103177702783447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88E-4876-87BF-0FE22EE815F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Лист1!$A$2:$A$9</c:f>
              <c:strCache>
                <c:ptCount val="8"/>
                <c:pt idx="0">
                  <c:v>mai mult de 7 ani</c:v>
                </c:pt>
                <c:pt idx="1">
                  <c:v>7 ani</c:v>
                </c:pt>
                <c:pt idx="2">
                  <c:v>5 ani</c:v>
                </c:pt>
                <c:pt idx="3">
                  <c:v>3 ani</c:v>
                </c:pt>
                <c:pt idx="4">
                  <c:v>2 ani</c:v>
                </c:pt>
                <c:pt idx="5">
                  <c:v>1 an</c:v>
                </c:pt>
                <c:pt idx="6">
                  <c:v>6 luni </c:v>
                </c:pt>
                <c:pt idx="7">
                  <c:v>până la 6 luni</c:v>
                </c:pt>
              </c:strCache>
            </c:strRef>
          </c:cat>
          <c:val>
            <c:numRef>
              <c:f>Лист1!$B$2:$B$9</c:f>
              <c:numCache>
                <c:formatCode>General</c:formatCode>
                <c:ptCount val="8"/>
                <c:pt idx="0">
                  <c:v>11</c:v>
                </c:pt>
                <c:pt idx="1">
                  <c:v>20</c:v>
                </c:pt>
                <c:pt idx="2">
                  <c:v>33</c:v>
                </c:pt>
                <c:pt idx="3">
                  <c:v>51</c:v>
                </c:pt>
                <c:pt idx="4">
                  <c:v>202</c:v>
                </c:pt>
                <c:pt idx="5">
                  <c:v>723</c:v>
                </c:pt>
                <c:pt idx="6">
                  <c:v>445</c:v>
                </c:pt>
                <c:pt idx="7">
                  <c:v>9265</c:v>
                </c:pt>
              </c:numCache>
            </c:numRef>
          </c:val>
          <c:extLst>
            <c:ext xmlns:c16="http://schemas.microsoft.com/office/drawing/2014/chart" uri="{C3380CC4-5D6E-409C-BE32-E72D297353CC}">
              <c16:uniqueId val="{00000004-888E-4876-87BF-0FE22EE815F6}"/>
            </c:ext>
          </c:extLst>
        </c:ser>
        <c:ser>
          <c:idx val="1"/>
          <c:order val="1"/>
          <c:tx>
            <c:strRef>
              <c:f>Лист1!$C$1</c:f>
              <c:strCache>
                <c:ptCount val="1"/>
                <c:pt idx="0">
                  <c:v>ian-iun 2025</c:v>
                </c:pt>
              </c:strCache>
            </c:strRef>
          </c:tx>
          <c:spPr>
            <a:solidFill>
              <a:schemeClr val="accent2"/>
            </a:solidFill>
            <a:ln>
              <a:noFill/>
            </a:ln>
            <a:effectLst/>
          </c:spPr>
          <c:invertIfNegative val="0"/>
          <c:dLbls>
            <c:dLbl>
              <c:idx val="0"/>
              <c:layout>
                <c:manualLayout>
                  <c:x val="1.0416666666666628E-2"/>
                  <c:y val="-7.010592342611511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88E-4876-87BF-0FE22EE815F6}"/>
                </c:ext>
              </c:extLst>
            </c:dLbl>
            <c:dLbl>
              <c:idx val="2"/>
              <c:layout>
                <c:manualLayout>
                  <c:x val="2.7083333333333334E-2"/>
                  <c:y val="-1.40211846852230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88E-4876-87BF-0FE22EE815F6}"/>
                </c:ext>
              </c:extLst>
            </c:dLbl>
            <c:dLbl>
              <c:idx val="3"/>
              <c:layout>
                <c:manualLayout>
                  <c:x val="6.2500820209973754E-3"/>
                  <c:y val="-4.206355405566907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extLst>
                <c:ext xmlns:c15="http://schemas.microsoft.com/office/drawing/2012/chart" uri="{CE6537A1-D6FC-4f65-9D91-7224C49458BB}">
                  <c15:layout>
                    <c:manualLayout>
                      <c:w val="7.7624999999999986E-2"/>
                      <c:h val="5.4717673234082852E-2"/>
                    </c:manualLayout>
                  </c15:layout>
                </c:ext>
                <c:ext xmlns:c16="http://schemas.microsoft.com/office/drawing/2014/chart" uri="{C3380CC4-5D6E-409C-BE32-E72D297353CC}">
                  <c16:uniqueId val="{00000007-888E-4876-87BF-0FE22EE815F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Лист1!$A$2:$A$9</c:f>
              <c:strCache>
                <c:ptCount val="8"/>
                <c:pt idx="0">
                  <c:v>mai mult de 7 ani</c:v>
                </c:pt>
                <c:pt idx="1">
                  <c:v>7 ani</c:v>
                </c:pt>
                <c:pt idx="2">
                  <c:v>5 ani</c:v>
                </c:pt>
                <c:pt idx="3">
                  <c:v>3 ani</c:v>
                </c:pt>
                <c:pt idx="4">
                  <c:v>2 ani</c:v>
                </c:pt>
                <c:pt idx="5">
                  <c:v>1 an</c:v>
                </c:pt>
                <c:pt idx="6">
                  <c:v>6 luni </c:v>
                </c:pt>
                <c:pt idx="7">
                  <c:v>până la 6 luni</c:v>
                </c:pt>
              </c:strCache>
            </c:strRef>
          </c:cat>
          <c:val>
            <c:numRef>
              <c:f>Лист1!$C$2:$C$9</c:f>
              <c:numCache>
                <c:formatCode>General</c:formatCode>
                <c:ptCount val="8"/>
                <c:pt idx="0">
                  <c:v>5</c:v>
                </c:pt>
                <c:pt idx="1">
                  <c:v>20</c:v>
                </c:pt>
                <c:pt idx="2">
                  <c:v>30</c:v>
                </c:pt>
                <c:pt idx="3">
                  <c:v>51</c:v>
                </c:pt>
                <c:pt idx="4">
                  <c:v>218</c:v>
                </c:pt>
                <c:pt idx="5">
                  <c:v>423</c:v>
                </c:pt>
                <c:pt idx="6">
                  <c:v>335</c:v>
                </c:pt>
                <c:pt idx="7">
                  <c:v>9973</c:v>
                </c:pt>
              </c:numCache>
            </c:numRef>
          </c:val>
          <c:extLst>
            <c:ext xmlns:c16="http://schemas.microsoft.com/office/drawing/2014/chart" uri="{C3380CC4-5D6E-409C-BE32-E72D297353CC}">
              <c16:uniqueId val="{00000008-888E-4876-87BF-0FE22EE815F6}"/>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Лист1!$A$2:$A$9</c:f>
              <c:strCache>
                <c:ptCount val="8"/>
                <c:pt idx="0">
                  <c:v>mai mult de 7 ani</c:v>
                </c:pt>
                <c:pt idx="1">
                  <c:v>7 ani</c:v>
                </c:pt>
                <c:pt idx="2">
                  <c:v>5 ani</c:v>
                </c:pt>
                <c:pt idx="3">
                  <c:v>3 ani</c:v>
                </c:pt>
                <c:pt idx="4">
                  <c:v>2 ani</c:v>
                </c:pt>
                <c:pt idx="5">
                  <c:v>1 an</c:v>
                </c:pt>
                <c:pt idx="6">
                  <c:v>6 luni </c:v>
                </c:pt>
                <c:pt idx="7">
                  <c:v>până la 6 luni</c:v>
                </c:pt>
              </c:strCache>
            </c:strRef>
          </c:cat>
          <c:val>
            <c:numRef>
              <c:f>Лист1!$D$2:$D$9</c:f>
              <c:numCache>
                <c:formatCode>General</c:formatCode>
                <c:ptCount val="8"/>
              </c:numCache>
            </c:numRef>
          </c:val>
          <c:extLst>
            <c:ext xmlns:c16="http://schemas.microsoft.com/office/drawing/2014/chart" uri="{C3380CC4-5D6E-409C-BE32-E72D297353CC}">
              <c16:uniqueId val="{00000009-888E-4876-87BF-0FE22EE815F6}"/>
            </c:ext>
          </c:extLst>
        </c:ser>
        <c:dLbls>
          <c:dLblPos val="outEnd"/>
          <c:showLegendKey val="0"/>
          <c:showVal val="1"/>
          <c:showCatName val="0"/>
          <c:showSerName val="0"/>
          <c:showPercent val="0"/>
          <c:showBubbleSize val="0"/>
        </c:dLbls>
        <c:gapWidth val="182"/>
        <c:axId val="353219984"/>
        <c:axId val="353218544"/>
      </c:barChart>
      <c:catAx>
        <c:axId val="353219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3218544"/>
        <c:crosses val="autoZero"/>
        <c:auto val="1"/>
        <c:lblAlgn val="ctr"/>
        <c:lblOffset val="100"/>
        <c:noMultiLvlLbl val="0"/>
      </c:catAx>
      <c:valAx>
        <c:axId val="3532185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3219984"/>
        <c:crosses val="autoZero"/>
        <c:crossBetween val="between"/>
      </c:valAx>
      <c:spPr>
        <a:noFill/>
        <a:ln>
          <a:noFill/>
        </a:ln>
        <a:effectLst/>
      </c:spPr>
    </c:plotArea>
    <c:legend>
      <c:legendPos val="b"/>
      <c:legendEntry>
        <c:idx val="0"/>
        <c:delete val="1"/>
      </c:legendEntry>
      <c:layout>
        <c:manualLayout>
          <c:xMode val="edge"/>
          <c:yMode val="edge"/>
          <c:x val="0.28452656921635805"/>
          <c:y val="0.92049756791516768"/>
          <c:w val="0.5720511414394488"/>
          <c:h val="6.147735167570562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487016526897109E-2"/>
          <c:y val="6.7765748031496056E-2"/>
          <c:w val="0.90207947794972188"/>
          <c:h val="0.7569534940944882"/>
        </c:manualLayout>
      </c:layout>
      <c:lineChart>
        <c:grouping val="standard"/>
        <c:varyColors val="0"/>
        <c:ser>
          <c:idx val="0"/>
          <c:order val="0"/>
          <c:tx>
            <c:strRef>
              <c:f>Foaie1!$B$1</c:f>
              <c:strCache>
                <c:ptCount val="1"/>
                <c:pt idx="0">
                  <c:v>ian-iun 2025</c:v>
                </c:pt>
              </c:strCache>
            </c:strRef>
          </c:tx>
          <c:spPr>
            <a:ln w="28575" cap="rnd">
              <a:solidFill>
                <a:schemeClr val="accent1"/>
              </a:solidFill>
              <a:round/>
            </a:ln>
            <a:effectLst/>
          </c:spPr>
          <c:marker>
            <c:symbol val="none"/>
          </c:marker>
          <c:dLbls>
            <c:dLbl>
              <c:idx val="0"/>
              <c:layout>
                <c:manualLayout>
                  <c:x val="-8.9277066118529702E-2"/>
                  <c:y val="1.54945311661552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4A5-45D8-A0AE-7AF8630A387F}"/>
                </c:ext>
              </c:extLst>
            </c:dLbl>
            <c:dLbl>
              <c:idx val="1"/>
              <c:layout>
                <c:manualLayout>
                  <c:x val="-0.11240937723762777"/>
                  <c:y val="-1.5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49-4917-880E-2705A918E21E}"/>
                </c:ext>
              </c:extLst>
            </c:dLbl>
            <c:dLbl>
              <c:idx val="2"/>
              <c:layout>
                <c:manualLayout>
                  <c:x val="-3.4457591100507418E-2"/>
                  <c:y val="-8.05447530864198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B06-4FDD-A63E-D4D98C45D9CC}"/>
                </c:ext>
              </c:extLst>
            </c:dLbl>
            <c:spPr>
              <a:solidFill>
                <a:schemeClr val="accent1">
                  <a:lumMod val="20000"/>
                  <a:lumOff val="80000"/>
                </a:schemeClr>
              </a:solidFill>
              <a:ln>
                <a:solidFill>
                  <a:srgbClr val="0070C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Foaie1!$A$2:$A$5</c:f>
              <c:strCache>
                <c:ptCount val="4"/>
                <c:pt idx="0">
                  <c:v>pînă la 12 luni</c:v>
                </c:pt>
                <c:pt idx="1">
                  <c:v>m.mult de 12 luni</c:v>
                </c:pt>
                <c:pt idx="2">
                  <c:v>m.mult de 24 luni</c:v>
                </c:pt>
                <c:pt idx="3">
                  <c:v>m.mult de 36 luni</c:v>
                </c:pt>
              </c:strCache>
            </c:strRef>
          </c:cat>
          <c:val>
            <c:numRef>
              <c:f>Foaie1!$B$2:$B$5</c:f>
              <c:numCache>
                <c:formatCode>0.00%</c:formatCode>
                <c:ptCount val="4"/>
                <c:pt idx="0">
                  <c:v>0.88149999999999995</c:v>
                </c:pt>
                <c:pt idx="1">
                  <c:v>5.2900000000000003E-2</c:v>
                </c:pt>
                <c:pt idx="2">
                  <c:v>1.9300000000000001E-2</c:v>
                </c:pt>
                <c:pt idx="3">
                  <c:v>4.6300000000000001E-2</c:v>
                </c:pt>
              </c:numCache>
            </c:numRef>
          </c:val>
          <c:smooth val="0"/>
          <c:extLst>
            <c:ext xmlns:c16="http://schemas.microsoft.com/office/drawing/2014/chart" uri="{C3380CC4-5D6E-409C-BE32-E72D297353CC}">
              <c16:uniqueId val="{00000001-F449-4917-880E-2705A918E21E}"/>
            </c:ext>
          </c:extLst>
        </c:ser>
        <c:ser>
          <c:idx val="1"/>
          <c:order val="1"/>
          <c:tx>
            <c:strRef>
              <c:f>Foaie1!$C$1</c:f>
              <c:strCache>
                <c:ptCount val="1"/>
                <c:pt idx="0">
                  <c:v>ian-iun 2026</c:v>
                </c:pt>
              </c:strCache>
            </c:strRef>
          </c:tx>
          <c:spPr>
            <a:ln w="28575" cap="rnd">
              <a:solidFill>
                <a:schemeClr val="accent2"/>
              </a:solidFill>
              <a:round/>
            </a:ln>
            <a:effectLst/>
          </c:spPr>
          <c:marker>
            <c:symbol val="none"/>
          </c:marker>
          <c:dLbls>
            <c:dLbl>
              <c:idx val="0"/>
              <c:layout>
                <c:manualLayout>
                  <c:x val="9.5410605012168827E-3"/>
                  <c:y val="-3.07081562295280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4A5-45D8-A0AE-7AF8630A387F}"/>
                </c:ext>
              </c:extLst>
            </c:dLbl>
            <c:dLbl>
              <c:idx val="1"/>
              <c:layout>
                <c:manualLayout>
                  <c:x val="2.4936104930824408E-2"/>
                  <c:y val="-0.1152500000000000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449-4917-880E-2705A918E21E}"/>
                </c:ext>
              </c:extLst>
            </c:dLbl>
            <c:dLbl>
              <c:idx val="2"/>
              <c:layout>
                <c:manualLayout>
                  <c:x val="7.6050855654986552E-2"/>
                  <c:y val="-0.134921039094650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987-42AA-8197-F6A5733708E3}"/>
                </c:ext>
              </c:extLst>
            </c:dLbl>
            <c:dLbl>
              <c:idx val="3"/>
              <c:layout>
                <c:manualLayout>
                  <c:x val="3.5950507512890022E-2"/>
                  <c:y val="-9.5801183127572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4A5-45D8-A0AE-7AF8630A387F}"/>
                </c:ext>
              </c:extLst>
            </c:dLbl>
            <c:spPr>
              <a:solidFill>
                <a:schemeClr val="accent2">
                  <a:lumMod val="20000"/>
                  <a:lumOff val="80000"/>
                </a:schemeClr>
              </a:solidFill>
              <a:ln>
                <a:solidFill>
                  <a:srgbClr val="C0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Foaie1!$A$2:$A$5</c:f>
              <c:strCache>
                <c:ptCount val="4"/>
                <c:pt idx="0">
                  <c:v>pînă la 12 luni</c:v>
                </c:pt>
                <c:pt idx="1">
                  <c:v>m.mult de 12 luni</c:v>
                </c:pt>
                <c:pt idx="2">
                  <c:v>m.mult de 24 luni</c:v>
                </c:pt>
                <c:pt idx="3">
                  <c:v>m.mult de 36 luni</c:v>
                </c:pt>
              </c:strCache>
            </c:strRef>
          </c:cat>
          <c:val>
            <c:numRef>
              <c:f>Foaie1!$C$2:$C$5</c:f>
              <c:numCache>
                <c:formatCode>0.00%</c:formatCode>
                <c:ptCount val="4"/>
                <c:pt idx="0">
                  <c:v>0.86380000000000001</c:v>
                </c:pt>
                <c:pt idx="1">
                  <c:v>6.2700000000000006E-2</c:v>
                </c:pt>
                <c:pt idx="2">
                  <c:v>2.3800000000000002E-2</c:v>
                </c:pt>
                <c:pt idx="3">
                  <c:v>4.9700000000000001E-2</c:v>
                </c:pt>
              </c:numCache>
            </c:numRef>
          </c:val>
          <c:smooth val="0"/>
          <c:extLst>
            <c:ext xmlns:c16="http://schemas.microsoft.com/office/drawing/2014/chart" uri="{C3380CC4-5D6E-409C-BE32-E72D297353CC}">
              <c16:uniqueId val="{00000003-F449-4917-880E-2705A918E21E}"/>
            </c:ext>
          </c:extLst>
        </c:ser>
        <c:dLbls>
          <c:dLblPos val="t"/>
          <c:showLegendKey val="0"/>
          <c:showVal val="1"/>
          <c:showCatName val="0"/>
          <c:showSerName val="0"/>
          <c:showPercent val="0"/>
          <c:showBubbleSize val="0"/>
        </c:dLbls>
        <c:smooth val="0"/>
        <c:axId val="513124168"/>
        <c:axId val="513124528"/>
      </c:lineChart>
      <c:catAx>
        <c:axId val="513124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13124528"/>
        <c:crosses val="autoZero"/>
        <c:auto val="1"/>
        <c:lblAlgn val="ctr"/>
        <c:lblOffset val="100"/>
        <c:noMultiLvlLbl val="0"/>
      </c:catAx>
      <c:valAx>
        <c:axId val="51312452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13124168"/>
        <c:crosses val="autoZero"/>
        <c:crossBetween val="between"/>
      </c:valAx>
      <c:spPr>
        <a:noFill/>
        <a:ln>
          <a:noFill/>
        </a:ln>
        <a:effectLst/>
      </c:spPr>
    </c:plotArea>
    <c:legend>
      <c:legendPos val="b"/>
      <c:layout>
        <c:manualLayout>
          <c:xMode val="edge"/>
          <c:yMode val="edge"/>
          <c:x val="0.26104924880786051"/>
          <c:y val="0.9375388374485597"/>
          <c:w val="0.55257604608901045"/>
          <c:h val="6.011368110236219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41843228500547"/>
          <c:y val="1.2748052409578188E-2"/>
          <c:w val="0.73910211566020001"/>
          <c:h val="0.75518868553474083"/>
        </c:manualLayout>
      </c:layout>
      <c:barChart>
        <c:barDir val="bar"/>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dLbl>
              <c:idx val="0"/>
              <c:layout>
                <c:manualLayout>
                  <c:x val="8.3333333333333332E-3"/>
                  <c:y val="1.402118468522302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97-4F2B-BCF6-E4FCDDAC0CF9}"/>
                </c:ext>
              </c:extLst>
            </c:dLbl>
            <c:dLbl>
              <c:idx val="1"/>
              <c:layout>
                <c:manualLayout>
                  <c:x val="1.0416666666666628E-2"/>
                  <c:y val="2.453707319914016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97-4F2B-BCF6-E4FCDDAC0CF9}"/>
                </c:ext>
              </c:extLst>
            </c:dLbl>
            <c:dLbl>
              <c:idx val="2"/>
              <c:layout>
                <c:manualLayout>
                  <c:x val="1.8749999999999923E-2"/>
                  <c:y val="1.051588851391726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97-4F2B-BCF6-E4FCDDAC0CF9}"/>
                </c:ext>
              </c:extLst>
            </c:dLbl>
            <c:dLbl>
              <c:idx val="3"/>
              <c:layout>
                <c:manualLayout>
                  <c:x val="1.918713931083835E-2"/>
                  <c:y val="1.107085162026070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97-4F2B-BCF6-E4FCDDAC0C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m.mult de 36 luni</c:v>
                </c:pt>
                <c:pt idx="1">
                  <c:v>m.mult de 24 luni</c:v>
                </c:pt>
                <c:pt idx="2">
                  <c:v>m.mult de 12 luni</c:v>
                </c:pt>
                <c:pt idx="3">
                  <c:v>până la 12 luni</c:v>
                </c:pt>
                <c:pt idx="4">
                  <c:v>Cauze pendinte 2025</c:v>
                </c:pt>
                <c:pt idx="5">
                  <c:v>Cauze pendinte 2026</c:v>
                </c:pt>
              </c:strCache>
            </c:strRef>
          </c:cat>
          <c:val>
            <c:numRef>
              <c:f>Лист1!$B$2:$B$7</c:f>
              <c:numCache>
                <c:formatCode>General</c:formatCode>
                <c:ptCount val="6"/>
                <c:pt idx="0">
                  <c:v>256</c:v>
                </c:pt>
                <c:pt idx="1">
                  <c:v>148</c:v>
                </c:pt>
                <c:pt idx="2">
                  <c:v>451</c:v>
                </c:pt>
                <c:pt idx="3">
                  <c:v>4548</c:v>
                </c:pt>
              </c:numCache>
            </c:numRef>
          </c:val>
          <c:extLst>
            <c:ext xmlns:c16="http://schemas.microsoft.com/office/drawing/2014/chart" uri="{C3380CC4-5D6E-409C-BE32-E72D297353CC}">
              <c16:uniqueId val="{00000004-ED97-4F2B-BCF6-E4FCDDAC0CF9}"/>
            </c:ext>
          </c:extLst>
        </c:ser>
        <c:ser>
          <c:idx val="1"/>
          <c:order val="1"/>
          <c:tx>
            <c:strRef>
              <c:f>Лист1!$C$1</c:f>
              <c:strCache>
                <c:ptCount val="1"/>
                <c:pt idx="0">
                  <c:v>ian iun 2026</c:v>
                </c:pt>
              </c:strCache>
            </c:strRef>
          </c:tx>
          <c:spPr>
            <a:solidFill>
              <a:schemeClr val="accent2"/>
            </a:solidFill>
            <a:ln>
              <a:noFill/>
            </a:ln>
            <a:effectLst/>
          </c:spPr>
          <c:invertIfNegative val="0"/>
          <c:dLbls>
            <c:dLbl>
              <c:idx val="0"/>
              <c:layout>
                <c:manualLayout>
                  <c:x val="1.0416666666666628E-2"/>
                  <c:y val="-7.010592342611511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D97-4F2B-BCF6-E4FCDDAC0CF9}"/>
                </c:ext>
              </c:extLst>
            </c:dLbl>
            <c:dLbl>
              <c:idx val="2"/>
              <c:layout>
                <c:manualLayout>
                  <c:x val="2.7083333333333334E-2"/>
                  <c:y val="-1.40211846852230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D97-4F2B-BCF6-E4FCDDAC0CF9}"/>
                </c:ext>
              </c:extLst>
            </c:dLbl>
            <c:dLbl>
              <c:idx val="3"/>
              <c:layout>
                <c:manualLayout>
                  <c:x val="1.529487273715535E-2"/>
                  <c:y val="-2.8782122659650234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extLst>
                <c:ext xmlns:c15="http://schemas.microsoft.com/office/drawing/2012/chart" uri="{CE6537A1-D6FC-4f65-9D91-7224C49458BB}">
                  <c15:layout>
                    <c:manualLayout>
                      <c:w val="7.7624999999999986E-2"/>
                      <c:h val="5.4717673234082852E-2"/>
                    </c:manualLayout>
                  </c15:layout>
                </c:ext>
                <c:ext xmlns:c16="http://schemas.microsoft.com/office/drawing/2014/chart" uri="{C3380CC4-5D6E-409C-BE32-E72D297353CC}">
                  <c16:uniqueId val="{00000007-ED97-4F2B-BCF6-E4FCDDAC0CF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m.mult de 36 luni</c:v>
                </c:pt>
                <c:pt idx="1">
                  <c:v>m.mult de 24 luni</c:v>
                </c:pt>
                <c:pt idx="2">
                  <c:v>m.mult de 12 luni</c:v>
                </c:pt>
                <c:pt idx="3">
                  <c:v>până la 12 luni</c:v>
                </c:pt>
                <c:pt idx="4">
                  <c:v>Cauze pendinte 2025</c:v>
                </c:pt>
                <c:pt idx="5">
                  <c:v>Cauze pendinte 2026</c:v>
                </c:pt>
              </c:strCache>
            </c:strRef>
          </c:cat>
          <c:val>
            <c:numRef>
              <c:f>Лист1!$C$2:$C$7</c:f>
              <c:numCache>
                <c:formatCode>General</c:formatCode>
                <c:ptCount val="6"/>
                <c:pt idx="0">
                  <c:v>211</c:v>
                </c:pt>
                <c:pt idx="1">
                  <c:v>101</c:v>
                </c:pt>
                <c:pt idx="2">
                  <c:v>266</c:v>
                </c:pt>
                <c:pt idx="3">
                  <c:v>3665</c:v>
                </c:pt>
              </c:numCache>
            </c:numRef>
          </c:val>
          <c:extLst>
            <c:ext xmlns:c16="http://schemas.microsoft.com/office/drawing/2014/chart" uri="{C3380CC4-5D6E-409C-BE32-E72D297353CC}">
              <c16:uniqueId val="{00000008-ED97-4F2B-BCF6-E4FCDDAC0CF9}"/>
            </c:ext>
          </c:extLst>
        </c:ser>
        <c:ser>
          <c:idx val="2"/>
          <c:order val="2"/>
          <c:tx>
            <c:strRef>
              <c:f>Лист1!$D$1</c:f>
              <c:strCache>
                <c:ptCount val="1"/>
                <c:pt idx="0">
                  <c:v>Cauze pendinte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m.mult de 36 luni</c:v>
                </c:pt>
                <c:pt idx="1">
                  <c:v>m.mult de 24 luni</c:v>
                </c:pt>
                <c:pt idx="2">
                  <c:v>m.mult de 12 luni</c:v>
                </c:pt>
                <c:pt idx="3">
                  <c:v>până la 12 luni</c:v>
                </c:pt>
                <c:pt idx="4">
                  <c:v>Cauze pendinte 2025</c:v>
                </c:pt>
                <c:pt idx="5">
                  <c:v>Cauze pendinte 2026</c:v>
                </c:pt>
              </c:strCache>
            </c:strRef>
          </c:cat>
          <c:val>
            <c:numRef>
              <c:f>Лист1!$D$2:$D$7</c:f>
              <c:numCache>
                <c:formatCode>General</c:formatCode>
                <c:ptCount val="6"/>
                <c:pt idx="4">
                  <c:v>5403</c:v>
                </c:pt>
                <c:pt idx="5">
                  <c:v>4243</c:v>
                </c:pt>
              </c:numCache>
            </c:numRef>
          </c:val>
          <c:extLst>
            <c:ext xmlns:c16="http://schemas.microsoft.com/office/drawing/2014/chart" uri="{C3380CC4-5D6E-409C-BE32-E72D297353CC}">
              <c16:uniqueId val="{00000009-ED97-4F2B-BCF6-E4FCDDAC0CF9}"/>
            </c:ext>
          </c:extLst>
        </c:ser>
        <c:dLbls>
          <c:dLblPos val="outEnd"/>
          <c:showLegendKey val="0"/>
          <c:showVal val="1"/>
          <c:showCatName val="0"/>
          <c:showSerName val="0"/>
          <c:showPercent val="0"/>
          <c:showBubbleSize val="0"/>
        </c:dLbls>
        <c:gapWidth val="182"/>
        <c:axId val="353219984"/>
        <c:axId val="353218544"/>
      </c:barChart>
      <c:catAx>
        <c:axId val="353219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3218544"/>
        <c:crosses val="autoZero"/>
        <c:auto val="1"/>
        <c:lblAlgn val="ctr"/>
        <c:lblOffset val="100"/>
        <c:noMultiLvlLbl val="0"/>
      </c:catAx>
      <c:valAx>
        <c:axId val="3532185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3219984"/>
        <c:crosses val="autoZero"/>
        <c:crossBetween val="between"/>
      </c:valAx>
      <c:spPr>
        <a:noFill/>
        <a:ln>
          <a:noFill/>
        </a:ln>
        <a:effectLst/>
      </c:spPr>
    </c:plotArea>
    <c:legend>
      <c:legendPos val="b"/>
      <c:layout>
        <c:manualLayout>
          <c:xMode val="edge"/>
          <c:yMode val="edge"/>
          <c:x val="0.32279760612643843"/>
          <c:y val="0.88888833695128433"/>
          <c:w val="0.51721166375238081"/>
          <c:h val="6.794723743754427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971477328098993E-2"/>
          <c:y val="3.8453248031496065E-2"/>
          <c:w val="0.91802852267190105"/>
          <c:h val="0.78913828740157477"/>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Лист1!$B$2:$B$5</c:f>
              <c:numCache>
                <c:formatCode>General</c:formatCode>
                <c:ptCount val="4"/>
                <c:pt idx="0">
                  <c:v>88</c:v>
                </c:pt>
                <c:pt idx="1">
                  <c:v>77</c:v>
                </c:pt>
                <c:pt idx="2">
                  <c:v>60</c:v>
                </c:pt>
                <c:pt idx="3">
                  <c:v>171</c:v>
                </c:pt>
              </c:numCache>
            </c:numRef>
          </c:val>
          <c:extLst>
            <c:ext xmlns:c16="http://schemas.microsoft.com/office/drawing/2014/chart" uri="{C3380CC4-5D6E-409C-BE32-E72D297353CC}">
              <c16:uniqueId val="{00000000-F785-495B-A68D-7DB5715E8057}"/>
            </c:ext>
          </c:extLst>
        </c:ser>
        <c:ser>
          <c:idx val="1"/>
          <c:order val="1"/>
          <c:tx>
            <c:strRef>
              <c:f>Лист1!$C$1</c:f>
              <c:strCache>
                <c:ptCount val="1"/>
                <c:pt idx="0">
                  <c:v>ian-iun2026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Лист1!$C$2:$C$5</c:f>
              <c:numCache>
                <c:formatCode>General</c:formatCode>
                <c:ptCount val="4"/>
                <c:pt idx="0">
                  <c:v>69</c:v>
                </c:pt>
                <c:pt idx="1">
                  <c:v>76</c:v>
                </c:pt>
                <c:pt idx="2">
                  <c:v>50</c:v>
                </c:pt>
                <c:pt idx="3">
                  <c:v>91</c:v>
                </c:pt>
              </c:numCache>
            </c:numRef>
          </c:val>
          <c:extLst>
            <c:ext xmlns:c16="http://schemas.microsoft.com/office/drawing/2014/chart" uri="{C3380CC4-5D6E-409C-BE32-E72D297353CC}">
              <c16:uniqueId val="{00000001-F785-495B-A68D-7DB5715E8057}"/>
            </c:ext>
          </c:extLst>
        </c:ser>
        <c:ser>
          <c:idx val="2"/>
          <c:order val="2"/>
          <c:tx>
            <c:strRef>
              <c:f>Лист1!$D$1</c:f>
              <c:strCache>
                <c:ptCount val="1"/>
                <c:pt idx="0">
                  <c:v>Ținta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Лист1!$D$2:$D$5</c:f>
              <c:numCache>
                <c:formatCode>General</c:formatCode>
                <c:ptCount val="4"/>
                <c:pt idx="0">
                  <c:v>65</c:v>
                </c:pt>
                <c:pt idx="1">
                  <c:v>65</c:v>
                </c:pt>
                <c:pt idx="2">
                  <c:v>64</c:v>
                </c:pt>
                <c:pt idx="3">
                  <c:v>60</c:v>
                </c:pt>
              </c:numCache>
            </c:numRef>
          </c:val>
          <c:extLst>
            <c:ext xmlns:c16="http://schemas.microsoft.com/office/drawing/2014/chart" uri="{C3380CC4-5D6E-409C-BE32-E72D297353CC}">
              <c16:uniqueId val="{00000002-F785-495B-A68D-7DB5715E8057}"/>
            </c:ext>
          </c:extLst>
        </c:ser>
        <c:dLbls>
          <c:dLblPos val="outEnd"/>
          <c:showLegendKey val="0"/>
          <c:showVal val="1"/>
          <c:showCatName val="0"/>
          <c:showSerName val="0"/>
          <c:showPercent val="0"/>
          <c:showBubbleSize val="0"/>
        </c:dLbls>
        <c:gapWidth val="219"/>
        <c:overlap val="-27"/>
        <c:axId val="344744880"/>
        <c:axId val="344745240"/>
      </c:barChart>
      <c:catAx>
        <c:axId val="344744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4745240"/>
        <c:crosses val="autoZero"/>
        <c:auto val="1"/>
        <c:lblAlgn val="ctr"/>
        <c:lblOffset val="100"/>
        <c:noMultiLvlLbl val="0"/>
      </c:catAx>
      <c:valAx>
        <c:axId val="344745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4744880"/>
        <c:crosses val="autoZero"/>
        <c:crossBetween val="between"/>
      </c:valAx>
      <c:spPr>
        <a:noFill/>
        <a:ln>
          <a:noFill/>
        </a:ln>
        <a:effectLst/>
      </c:spPr>
    </c:plotArea>
    <c:legend>
      <c:legendPos val="b"/>
      <c:layout>
        <c:manualLayout>
          <c:xMode val="edge"/>
          <c:yMode val="edge"/>
          <c:x val="0.26637402812987593"/>
          <c:y val="0.91417519685039372"/>
          <c:w val="0.54957622028463093"/>
          <c:h val="6.394980314960629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Sediul Central</a:t>
            </a:r>
            <a:endParaRPr lang="ru-RU" dirty="0"/>
          </a:p>
        </c:rich>
      </c:tx>
      <c:layout>
        <c:manualLayout>
          <c:xMode val="edge"/>
          <c:yMode val="edge"/>
          <c:x val="0.42180464560019426"/>
          <c:y val="0.14963033573219039"/>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7.2576587120711911E-2"/>
          <c:y val="0.23236469823891762"/>
          <c:w val="0.90037324440146715"/>
          <c:h val="0.66234906593113707"/>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Лист1!$B$2:$B$5</c:f>
              <c:numCache>
                <c:formatCode>General</c:formatCode>
                <c:ptCount val="4"/>
                <c:pt idx="0">
                  <c:v>7009</c:v>
                </c:pt>
                <c:pt idx="1">
                  <c:v>3020</c:v>
                </c:pt>
                <c:pt idx="2">
                  <c:v>2397</c:v>
                </c:pt>
                <c:pt idx="3">
                  <c:v>1592</c:v>
                </c:pt>
              </c:numCache>
            </c:numRef>
          </c:val>
          <c:extLst>
            <c:ext xmlns:c16="http://schemas.microsoft.com/office/drawing/2014/chart" uri="{C3380CC4-5D6E-409C-BE32-E72D297353CC}">
              <c16:uniqueId val="{00000000-DE55-4361-B1D4-060049268281}"/>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Лист1!$C$2:$C$5</c:f>
              <c:numCache>
                <c:formatCode>General</c:formatCode>
                <c:ptCount val="4"/>
                <c:pt idx="0">
                  <c:v>6156</c:v>
                </c:pt>
                <c:pt idx="1">
                  <c:v>2707</c:v>
                </c:pt>
                <c:pt idx="2">
                  <c:v>2793</c:v>
                </c:pt>
                <c:pt idx="3">
                  <c:v>656</c:v>
                </c:pt>
              </c:numCache>
            </c:numRef>
          </c:val>
          <c:extLst>
            <c:ext xmlns:c16="http://schemas.microsoft.com/office/drawing/2014/chart" uri="{C3380CC4-5D6E-409C-BE32-E72D297353CC}">
              <c16:uniqueId val="{00000001-DE55-4361-B1D4-060049268281}"/>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DE55-4361-B1D4-060049268281}"/>
            </c:ext>
          </c:extLst>
        </c:ser>
        <c:dLbls>
          <c:dLblPos val="outEnd"/>
          <c:showLegendKey val="0"/>
          <c:showVal val="1"/>
          <c:showCatName val="0"/>
          <c:showSerName val="0"/>
          <c:showPercent val="0"/>
          <c:showBubbleSize val="0"/>
        </c:dLbls>
        <c:gapWidth val="219"/>
        <c:overlap val="-27"/>
        <c:axId val="562182496"/>
        <c:axId val="562180696"/>
      </c:barChart>
      <c:catAx>
        <c:axId val="56218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62180696"/>
        <c:crosses val="autoZero"/>
        <c:auto val="1"/>
        <c:lblAlgn val="ctr"/>
        <c:lblOffset val="100"/>
        <c:noMultiLvlLbl val="0"/>
      </c:catAx>
      <c:valAx>
        <c:axId val="562180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62182496"/>
        <c:crosses val="autoZero"/>
        <c:crossBetween val="between"/>
      </c:valAx>
      <c:spPr>
        <a:noFill/>
        <a:ln>
          <a:noFill/>
        </a:ln>
        <a:effectLst/>
      </c:spPr>
    </c:plotArea>
    <c:legend>
      <c:legendPos val="b"/>
      <c:legendEntry>
        <c:idx val="2"/>
        <c:delete val="1"/>
      </c:legendEntry>
      <c:layout>
        <c:manualLayout>
          <c:xMode val="edge"/>
          <c:yMode val="edge"/>
          <c:x val="0.24021877931771629"/>
          <c:y val="0.94349365626648329"/>
          <c:w val="0.52479264644066281"/>
          <c:h val="5.650634373351666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866864035694169E-2"/>
          <c:y val="4.9830390956125487E-2"/>
          <c:w val="0.90013313596430578"/>
          <c:h val="0.80641577604685744"/>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Лист1!$B$2:$B$5</c:f>
              <c:numCache>
                <c:formatCode>0%</c:formatCode>
                <c:ptCount val="4"/>
                <c:pt idx="0">
                  <c:v>0.74</c:v>
                </c:pt>
                <c:pt idx="1">
                  <c:v>0.86</c:v>
                </c:pt>
                <c:pt idx="2">
                  <c:v>0.76</c:v>
                </c:pt>
                <c:pt idx="3">
                  <c:v>0.36</c:v>
                </c:pt>
              </c:numCache>
            </c:numRef>
          </c:val>
          <c:extLst>
            <c:ext xmlns:c16="http://schemas.microsoft.com/office/drawing/2014/chart" uri="{C3380CC4-5D6E-409C-BE32-E72D297353CC}">
              <c16:uniqueId val="{00000000-1996-4D66-BC6F-0565EE80A464}"/>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Лист1!$C$2:$C$5</c:f>
              <c:numCache>
                <c:formatCode>0%</c:formatCode>
                <c:ptCount val="4"/>
                <c:pt idx="0">
                  <c:v>0.75</c:v>
                </c:pt>
                <c:pt idx="1">
                  <c:v>0.83</c:v>
                </c:pt>
                <c:pt idx="2">
                  <c:v>0.77</c:v>
                </c:pt>
                <c:pt idx="3" formatCode="0.00%">
                  <c:v>0.44</c:v>
                </c:pt>
              </c:numCache>
            </c:numRef>
          </c:val>
          <c:extLst>
            <c:ext xmlns:c16="http://schemas.microsoft.com/office/drawing/2014/chart" uri="{C3380CC4-5D6E-409C-BE32-E72D297353CC}">
              <c16:uniqueId val="{00000001-1996-4D66-BC6F-0565EE80A464}"/>
            </c:ext>
          </c:extLst>
        </c:ser>
        <c:ser>
          <c:idx val="2"/>
          <c:order val="2"/>
          <c:tx>
            <c:strRef>
              <c:f>Лист1!$D$1</c:f>
              <c:strCache>
                <c:ptCount val="1"/>
                <c:pt idx="0">
                  <c:v>Ținta 2026</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Лист1!$D$2:$D$5</c:f>
              <c:numCache>
                <c:formatCode>0%</c:formatCode>
                <c:ptCount val="4"/>
                <c:pt idx="0">
                  <c:v>0.8</c:v>
                </c:pt>
                <c:pt idx="1">
                  <c:v>0.8</c:v>
                </c:pt>
                <c:pt idx="2">
                  <c:v>0.7</c:v>
                </c:pt>
                <c:pt idx="3">
                  <c:v>0.6</c:v>
                </c:pt>
              </c:numCache>
            </c:numRef>
          </c:val>
          <c:extLst>
            <c:ext xmlns:c16="http://schemas.microsoft.com/office/drawing/2014/chart" uri="{C3380CC4-5D6E-409C-BE32-E72D297353CC}">
              <c16:uniqueId val="{00000002-1996-4D66-BC6F-0565EE80A464}"/>
            </c:ext>
          </c:extLst>
        </c:ser>
        <c:dLbls>
          <c:dLblPos val="outEnd"/>
          <c:showLegendKey val="0"/>
          <c:showVal val="1"/>
          <c:showCatName val="0"/>
          <c:showSerName val="0"/>
          <c:showPercent val="0"/>
          <c:showBubbleSize val="0"/>
        </c:dLbls>
        <c:gapWidth val="219"/>
        <c:overlap val="-27"/>
        <c:axId val="555808744"/>
        <c:axId val="555809824"/>
      </c:barChart>
      <c:catAx>
        <c:axId val="555808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55809824"/>
        <c:crosses val="autoZero"/>
        <c:auto val="1"/>
        <c:lblAlgn val="ctr"/>
        <c:lblOffset val="100"/>
        <c:noMultiLvlLbl val="0"/>
      </c:catAx>
      <c:valAx>
        <c:axId val="5558098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55808744"/>
        <c:crosses val="autoZero"/>
        <c:crossBetween val="between"/>
      </c:valAx>
      <c:spPr>
        <a:noFill/>
        <a:ln>
          <a:noFill/>
        </a:ln>
        <a:effectLst>
          <a:glow rad="228600">
            <a:srgbClr val="C00000">
              <a:alpha val="40000"/>
            </a:srgbClr>
          </a:glow>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71794459271112"/>
          <c:y val="4.8716832049848446E-2"/>
          <c:w val="0.81363604944349233"/>
          <c:h val="0.5177908369061317"/>
        </c:manualLayout>
      </c:layout>
      <c:barChart>
        <c:barDir val="col"/>
        <c:grouping val="clustered"/>
        <c:varyColors val="0"/>
        <c:ser>
          <c:idx val="0"/>
          <c:order val="0"/>
          <c:tx>
            <c:strRef>
              <c:f>Лист1!$B$1</c:f>
              <c:strCache>
                <c:ptCount val="1"/>
                <c:pt idx="0">
                  <c:v>Dosare încheiate 2026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Лист1!$B$2:$B$5</c:f>
              <c:numCache>
                <c:formatCode>General</c:formatCode>
                <c:ptCount val="4"/>
                <c:pt idx="0">
                  <c:v>10862</c:v>
                </c:pt>
                <c:pt idx="1">
                  <c:v>5350</c:v>
                </c:pt>
                <c:pt idx="2">
                  <c:v>3852</c:v>
                </c:pt>
                <c:pt idx="3">
                  <c:v>1660</c:v>
                </c:pt>
              </c:numCache>
            </c:numRef>
          </c:val>
          <c:extLst>
            <c:ext xmlns:c16="http://schemas.microsoft.com/office/drawing/2014/chart" uri="{C3380CC4-5D6E-409C-BE32-E72D297353CC}">
              <c16:uniqueId val="{00000000-AEAC-4CBB-BEA2-F803BF8C66B1}"/>
            </c:ext>
          </c:extLst>
        </c:ser>
        <c:ser>
          <c:idx val="1"/>
          <c:order val="1"/>
          <c:tx>
            <c:strRef>
              <c:f>Лист1!$C$1</c:f>
              <c:strCache>
                <c:ptCount val="1"/>
                <c:pt idx="0">
                  <c:v>Dosare încheiate prin 0 sau 1 ședințe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Лист1!$C$2:$C$5</c:f>
              <c:numCache>
                <c:formatCode>General</c:formatCode>
                <c:ptCount val="4"/>
                <c:pt idx="0">
                  <c:v>8122</c:v>
                </c:pt>
                <c:pt idx="1">
                  <c:v>4440</c:v>
                </c:pt>
                <c:pt idx="2">
                  <c:v>2951</c:v>
                </c:pt>
                <c:pt idx="3">
                  <c:v>731</c:v>
                </c:pt>
              </c:numCache>
            </c:numRef>
          </c:val>
          <c:extLst>
            <c:ext xmlns:c16="http://schemas.microsoft.com/office/drawing/2014/chart" uri="{C3380CC4-5D6E-409C-BE32-E72D297353CC}">
              <c16:uniqueId val="{00000001-AEAC-4CBB-BEA2-F803BF8C66B1}"/>
            </c:ext>
          </c:extLst>
        </c:ser>
        <c:dLbls>
          <c:showLegendKey val="0"/>
          <c:showVal val="0"/>
          <c:showCatName val="0"/>
          <c:showSerName val="0"/>
          <c:showPercent val="0"/>
          <c:showBubbleSize val="0"/>
        </c:dLbls>
        <c:gapWidth val="219"/>
        <c:axId val="659538872"/>
        <c:axId val="659541752"/>
      </c:barChart>
      <c:lineChart>
        <c:grouping val="standard"/>
        <c:varyColors val="0"/>
        <c:ser>
          <c:idx val="2"/>
          <c:order val="2"/>
          <c:tx>
            <c:strRef>
              <c:f>Лист1!$D$1</c:f>
              <c:strCache>
                <c:ptCount val="1"/>
                <c:pt idx="0">
                  <c:v>Столбец1</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Лист1!$D$2:$D$5</c:f>
              <c:numCache>
                <c:formatCode>General</c:formatCode>
                <c:ptCount val="4"/>
              </c:numCache>
            </c:numRef>
          </c:val>
          <c:smooth val="0"/>
          <c:extLst>
            <c:ext xmlns:c16="http://schemas.microsoft.com/office/drawing/2014/chart" uri="{C3380CC4-5D6E-409C-BE32-E72D297353CC}">
              <c16:uniqueId val="{00000002-AEAC-4CBB-BEA2-F803BF8C66B1}"/>
            </c:ext>
          </c:extLst>
        </c:ser>
        <c:dLbls>
          <c:showLegendKey val="0"/>
          <c:showVal val="0"/>
          <c:showCatName val="0"/>
          <c:showSerName val="0"/>
          <c:showPercent val="0"/>
          <c:showBubbleSize val="0"/>
        </c:dLbls>
        <c:marker val="1"/>
        <c:smooth val="0"/>
        <c:axId val="659538872"/>
        <c:axId val="659541752"/>
      </c:lineChart>
      <c:catAx>
        <c:axId val="659538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59541752"/>
        <c:crosses val="autoZero"/>
        <c:auto val="1"/>
        <c:lblAlgn val="ctr"/>
        <c:lblOffset val="100"/>
        <c:noMultiLvlLbl val="0"/>
      </c:catAx>
      <c:valAx>
        <c:axId val="659541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59538872"/>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57446884361859"/>
          <c:y val="5.0073584849435436E-2"/>
          <c:w val="0.87042553115638144"/>
          <c:h val="0.51250013217396206"/>
        </c:manualLayout>
      </c:layout>
      <c:barChart>
        <c:barDir val="col"/>
        <c:grouping val="clustered"/>
        <c:varyColors val="0"/>
        <c:ser>
          <c:idx val="0"/>
          <c:order val="0"/>
          <c:tx>
            <c:strRef>
              <c:f>Лист1!$B$1</c:f>
              <c:strCache>
                <c:ptCount val="1"/>
                <c:pt idx="0">
                  <c:v>Dosare încheiate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Лист1!$B$2:$B$5</c:f>
              <c:numCache>
                <c:formatCode>General</c:formatCode>
                <c:ptCount val="4"/>
                <c:pt idx="0">
                  <c:v>11122</c:v>
                </c:pt>
                <c:pt idx="1">
                  <c:v>5774</c:v>
                </c:pt>
                <c:pt idx="2">
                  <c:v>3400</c:v>
                </c:pt>
                <c:pt idx="3">
                  <c:v>1948</c:v>
                </c:pt>
              </c:numCache>
            </c:numRef>
          </c:val>
          <c:extLst>
            <c:ext xmlns:c16="http://schemas.microsoft.com/office/drawing/2014/chart" uri="{C3380CC4-5D6E-409C-BE32-E72D297353CC}">
              <c16:uniqueId val="{00000000-CB11-4D8F-AA2B-6FDD00FE4672}"/>
            </c:ext>
          </c:extLst>
        </c:ser>
        <c:ser>
          <c:idx val="1"/>
          <c:order val="1"/>
          <c:tx>
            <c:strRef>
              <c:f>Лист1!$C$1</c:f>
              <c:strCache>
                <c:ptCount val="1"/>
                <c:pt idx="0">
                  <c:v>Dosare încheiate prin 0 sau 1 ședințe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Лист1!$C$2:$C$5</c:f>
              <c:numCache>
                <c:formatCode>General</c:formatCode>
                <c:ptCount val="4"/>
                <c:pt idx="0">
                  <c:v>8220</c:v>
                </c:pt>
                <c:pt idx="1">
                  <c:v>4947</c:v>
                </c:pt>
                <c:pt idx="2">
                  <c:v>2568</c:v>
                </c:pt>
                <c:pt idx="3">
                  <c:v>705</c:v>
                </c:pt>
              </c:numCache>
            </c:numRef>
          </c:val>
          <c:extLst>
            <c:ext xmlns:c16="http://schemas.microsoft.com/office/drawing/2014/chart" uri="{C3380CC4-5D6E-409C-BE32-E72D297353CC}">
              <c16:uniqueId val="{00000001-CB11-4D8F-AA2B-6FDD00FE4672}"/>
            </c:ext>
          </c:extLst>
        </c:ser>
        <c:dLbls>
          <c:showLegendKey val="0"/>
          <c:showVal val="0"/>
          <c:showCatName val="0"/>
          <c:showSerName val="0"/>
          <c:showPercent val="0"/>
          <c:showBubbleSize val="0"/>
        </c:dLbls>
        <c:gapWidth val="219"/>
        <c:axId val="659538872"/>
        <c:axId val="659541752"/>
      </c:barChart>
      <c:lineChart>
        <c:grouping val="standard"/>
        <c:varyColors val="0"/>
        <c:ser>
          <c:idx val="2"/>
          <c:order val="2"/>
          <c:tx>
            <c:strRef>
              <c:f>Лист1!$D$1</c:f>
              <c:strCache>
                <c:ptCount val="1"/>
                <c:pt idx="0">
                  <c:v>Столбец1</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Лист1!$D$2:$D$5</c:f>
              <c:numCache>
                <c:formatCode>General</c:formatCode>
                <c:ptCount val="4"/>
              </c:numCache>
            </c:numRef>
          </c:val>
          <c:smooth val="0"/>
          <c:extLst>
            <c:ext xmlns:c16="http://schemas.microsoft.com/office/drawing/2014/chart" uri="{C3380CC4-5D6E-409C-BE32-E72D297353CC}">
              <c16:uniqueId val="{00000002-CB11-4D8F-AA2B-6FDD00FE4672}"/>
            </c:ext>
          </c:extLst>
        </c:ser>
        <c:dLbls>
          <c:showLegendKey val="0"/>
          <c:showVal val="0"/>
          <c:showCatName val="0"/>
          <c:showSerName val="0"/>
          <c:showPercent val="0"/>
          <c:showBubbleSize val="0"/>
        </c:dLbls>
        <c:marker val="1"/>
        <c:smooth val="0"/>
        <c:axId val="659538872"/>
        <c:axId val="659541752"/>
      </c:lineChart>
      <c:catAx>
        <c:axId val="659538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59541752"/>
        <c:crosses val="autoZero"/>
        <c:auto val="1"/>
        <c:lblAlgn val="ctr"/>
        <c:lblOffset val="100"/>
        <c:noMultiLvlLbl val="0"/>
      </c:catAx>
      <c:valAx>
        <c:axId val="659541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659538872"/>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48293963254593E-2"/>
          <c:y val="7.4015748031496076E-2"/>
          <c:w val="0.89218372703412074"/>
          <c:h val="0.79873523622047249"/>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Лист1!$B$2:$B$5</c:f>
              <c:numCache>
                <c:formatCode>0%</c:formatCode>
                <c:ptCount val="4"/>
                <c:pt idx="0">
                  <c:v>0.23400000000000001</c:v>
                </c:pt>
                <c:pt idx="1">
                  <c:v>0.23</c:v>
                </c:pt>
                <c:pt idx="2">
                  <c:v>0.21</c:v>
                </c:pt>
                <c:pt idx="3">
                  <c:v>0.24</c:v>
                </c:pt>
              </c:numCache>
            </c:numRef>
          </c:val>
          <c:extLst>
            <c:ext xmlns:c16="http://schemas.microsoft.com/office/drawing/2014/chart" uri="{C3380CC4-5D6E-409C-BE32-E72D297353CC}">
              <c16:uniqueId val="{00000000-197C-4A77-BA99-68FAB7D898E5}"/>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Лист1!$C$2:$C$5</c:f>
              <c:numCache>
                <c:formatCode>0%</c:formatCode>
                <c:ptCount val="4"/>
                <c:pt idx="0">
                  <c:v>0.15</c:v>
                </c:pt>
                <c:pt idx="1">
                  <c:v>0.2</c:v>
                </c:pt>
                <c:pt idx="2">
                  <c:v>0.12</c:v>
                </c:pt>
                <c:pt idx="3">
                  <c:v>0.13</c:v>
                </c:pt>
              </c:numCache>
            </c:numRef>
          </c:val>
          <c:extLst>
            <c:ext xmlns:c16="http://schemas.microsoft.com/office/drawing/2014/chart" uri="{C3380CC4-5D6E-409C-BE32-E72D297353CC}">
              <c16:uniqueId val="{00000001-197C-4A77-BA99-68FAB7D898E5}"/>
            </c:ext>
          </c:extLst>
        </c:ser>
        <c:ser>
          <c:idx val="2"/>
          <c:order val="2"/>
          <c:tx>
            <c:strRef>
              <c:f>Лист1!$D$1</c:f>
              <c:strCache>
                <c:ptCount val="1"/>
                <c:pt idx="0">
                  <c:v>Ținta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Лист1!$D$2:$D$5</c:f>
              <c:numCache>
                <c:formatCode>0%</c:formatCode>
                <c:ptCount val="4"/>
                <c:pt idx="0">
                  <c:v>0.15</c:v>
                </c:pt>
                <c:pt idx="1">
                  <c:v>0.15</c:v>
                </c:pt>
                <c:pt idx="2">
                  <c:v>0.15</c:v>
                </c:pt>
                <c:pt idx="3">
                  <c:v>0.15</c:v>
                </c:pt>
              </c:numCache>
            </c:numRef>
          </c:val>
          <c:extLst>
            <c:ext xmlns:c16="http://schemas.microsoft.com/office/drawing/2014/chart" uri="{C3380CC4-5D6E-409C-BE32-E72D297353CC}">
              <c16:uniqueId val="{00000002-197C-4A77-BA99-68FAB7D898E5}"/>
            </c:ext>
          </c:extLst>
        </c:ser>
        <c:dLbls>
          <c:dLblPos val="outEnd"/>
          <c:showLegendKey val="0"/>
          <c:showVal val="1"/>
          <c:showCatName val="0"/>
          <c:showSerName val="0"/>
          <c:showPercent val="0"/>
          <c:showBubbleSize val="0"/>
        </c:dLbls>
        <c:gapWidth val="219"/>
        <c:overlap val="-27"/>
        <c:axId val="363422880"/>
        <c:axId val="363423240"/>
      </c:barChart>
      <c:catAx>
        <c:axId val="363422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63423240"/>
        <c:crosses val="autoZero"/>
        <c:auto val="1"/>
        <c:lblAlgn val="ctr"/>
        <c:lblOffset val="100"/>
        <c:noMultiLvlLbl val="0"/>
      </c:catAx>
      <c:valAx>
        <c:axId val="3634232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63422880"/>
        <c:crosses val="autoZero"/>
        <c:crossBetween val="between"/>
      </c:valAx>
      <c:spPr>
        <a:noFill/>
        <a:ln>
          <a:noFill/>
        </a:ln>
        <a:effectLst/>
      </c:spPr>
    </c:plotArea>
    <c:legend>
      <c:legendPos val="b"/>
      <c:layout>
        <c:manualLayout>
          <c:xMode val="edge"/>
          <c:yMode val="edge"/>
          <c:x val="0.25930487050634954"/>
          <c:y val="0.91953399954989679"/>
          <c:w val="0.52258289945177228"/>
          <c:h val="6.222245631844321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MD" dirty="0"/>
              <a:t>Ian-iun 2025</a:t>
            </a:r>
            <a:endParaRPr lang="ru-RU" dirty="0"/>
          </a:p>
        </c:rich>
      </c:tx>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166686170469733"/>
          <c:y val="0.153551109028741"/>
          <c:w val="0.76393150104622698"/>
          <c:h val="0.65805057833564995"/>
        </c:manualLayout>
      </c:layout>
      <c:barChart>
        <c:barDir val="bar"/>
        <c:grouping val="clustered"/>
        <c:varyColors val="0"/>
        <c:ser>
          <c:idx val="0"/>
          <c:order val="0"/>
          <c:tx>
            <c:strRef>
              <c:f>Лист1!$B$1</c:f>
              <c:strCache>
                <c:ptCount val="1"/>
                <c:pt idx="0">
                  <c:v>Rata deciziilor atacate cu apel/recurs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Лист1!$B$2:$B$5</c:f>
              <c:numCache>
                <c:formatCode>0.00%</c:formatCode>
                <c:ptCount val="4"/>
                <c:pt idx="0">
                  <c:v>0.31319999999999998</c:v>
                </c:pt>
                <c:pt idx="1">
                  <c:v>0.35470000000000002</c:v>
                </c:pt>
                <c:pt idx="2">
                  <c:v>5.4300000000000001E-2</c:v>
                </c:pt>
                <c:pt idx="3">
                  <c:v>0.14680000000000001</c:v>
                </c:pt>
              </c:numCache>
            </c:numRef>
          </c:val>
          <c:extLst>
            <c:ext xmlns:c16="http://schemas.microsoft.com/office/drawing/2014/chart" uri="{C3380CC4-5D6E-409C-BE32-E72D297353CC}">
              <c16:uniqueId val="{00000000-DB27-476E-BCFF-E0F9163C0894}"/>
            </c:ext>
          </c:extLst>
        </c:ser>
        <c:ser>
          <c:idx val="1"/>
          <c:order val="1"/>
          <c:tx>
            <c:strRef>
              <c:f>Лист1!$C$1</c:f>
              <c:strCache>
                <c:ptCount val="1"/>
                <c:pt idx="0">
                  <c:v>apeluri/recursuri</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Лист1!$C$2:$C$5</c:f>
              <c:numCache>
                <c:formatCode>General</c:formatCode>
                <c:ptCount val="4"/>
                <c:pt idx="0">
                  <c:v>509</c:v>
                </c:pt>
                <c:pt idx="1">
                  <c:v>260</c:v>
                </c:pt>
                <c:pt idx="2">
                  <c:v>248</c:v>
                </c:pt>
                <c:pt idx="3">
                  <c:v>1017</c:v>
                </c:pt>
              </c:numCache>
            </c:numRef>
          </c:val>
          <c:extLst>
            <c:ext xmlns:c16="http://schemas.microsoft.com/office/drawing/2014/chart" uri="{C3380CC4-5D6E-409C-BE32-E72D297353CC}">
              <c16:uniqueId val="{00000001-DB27-476E-BCFF-E0F9163C0894}"/>
            </c:ext>
          </c:extLst>
        </c:ser>
        <c:ser>
          <c:idx val="2"/>
          <c:order val="2"/>
          <c:tx>
            <c:strRef>
              <c:f>Лист1!$D$1</c:f>
              <c:strCache>
                <c:ptCount val="1"/>
                <c:pt idx="0">
                  <c:v>Numărul hotărârilor instanței</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Лист1!$D$2:$D$5</c:f>
              <c:numCache>
                <c:formatCode>General</c:formatCode>
                <c:ptCount val="4"/>
                <c:pt idx="0">
                  <c:v>1625</c:v>
                </c:pt>
                <c:pt idx="1">
                  <c:v>733</c:v>
                </c:pt>
                <c:pt idx="2">
                  <c:v>4568</c:v>
                </c:pt>
                <c:pt idx="3">
                  <c:v>6926</c:v>
                </c:pt>
              </c:numCache>
            </c:numRef>
          </c:val>
          <c:extLst>
            <c:ext xmlns:c16="http://schemas.microsoft.com/office/drawing/2014/chart" uri="{C3380CC4-5D6E-409C-BE32-E72D297353CC}">
              <c16:uniqueId val="{00000002-DB27-476E-BCFF-E0F9163C0894}"/>
            </c:ext>
          </c:extLst>
        </c:ser>
        <c:dLbls>
          <c:showLegendKey val="0"/>
          <c:showVal val="1"/>
          <c:showCatName val="0"/>
          <c:showSerName val="0"/>
          <c:showPercent val="0"/>
          <c:showBubbleSize val="0"/>
        </c:dLbls>
        <c:gapWidth val="182"/>
        <c:axId val="560883088"/>
        <c:axId val="560884168"/>
      </c:barChart>
      <c:catAx>
        <c:axId val="5608830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crossAx val="560884168"/>
        <c:crosses val="autoZero"/>
        <c:auto val="1"/>
        <c:lblAlgn val="ctr"/>
        <c:lblOffset val="100"/>
        <c:noMultiLvlLbl val="0"/>
      </c:catAx>
      <c:valAx>
        <c:axId val="560884168"/>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560883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uri="{0b15fc19-7d7d-44ad-8c2d-2c3a37ce22c3}">
        <chartProps xmlns="https://web.wps.cn/et/2018/main" chartId="{13850e0e-7281-412b-896e-b99813152152}"/>
      </c:ext>
    </c:extLst>
  </c:chart>
  <c:spPr>
    <a:noFill/>
    <a:ln>
      <a:noFill/>
    </a:ln>
    <a:effectLst/>
  </c:spPr>
  <c:txPr>
    <a:bodyPr/>
    <a:lstStyle/>
    <a:p>
      <a:pPr>
        <a:defRPr lang="en-US"/>
      </a:pPr>
      <a:endParaRPr lang="ru-RU"/>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MD" dirty="0"/>
              <a:t>Ian-iun 2026</a:t>
            </a:r>
            <a:endParaRPr lang="ru-RU" dirty="0"/>
          </a:p>
        </c:rich>
      </c:tx>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166686170469733"/>
          <c:y val="0.153551109028741"/>
          <c:w val="0.76393150104622698"/>
          <c:h val="0.65805057833564995"/>
        </c:manualLayout>
      </c:layout>
      <c:barChart>
        <c:barDir val="bar"/>
        <c:grouping val="clustered"/>
        <c:varyColors val="0"/>
        <c:ser>
          <c:idx val="0"/>
          <c:order val="0"/>
          <c:tx>
            <c:strRef>
              <c:f>Лист1!$B$1</c:f>
              <c:strCache>
                <c:ptCount val="1"/>
                <c:pt idx="0">
                  <c:v>Rata deciziilor atacate cu apel/recurs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Лист1!$B$2:$B$5</c:f>
              <c:numCache>
                <c:formatCode>0.00%</c:formatCode>
                <c:ptCount val="4"/>
                <c:pt idx="0">
                  <c:v>0.3579</c:v>
                </c:pt>
                <c:pt idx="1">
                  <c:v>0.38400000000000001</c:v>
                </c:pt>
                <c:pt idx="2">
                  <c:v>5.5E-2</c:v>
                </c:pt>
                <c:pt idx="3">
                  <c:v>0.158</c:v>
                </c:pt>
              </c:numCache>
            </c:numRef>
          </c:val>
          <c:extLst>
            <c:ext xmlns:c16="http://schemas.microsoft.com/office/drawing/2014/chart" uri="{C3380CC4-5D6E-409C-BE32-E72D297353CC}">
              <c16:uniqueId val="{00000000-3B9C-4EDE-A83D-A0ABFBFF45DB}"/>
            </c:ext>
          </c:extLst>
        </c:ser>
        <c:ser>
          <c:idx val="1"/>
          <c:order val="1"/>
          <c:tx>
            <c:strRef>
              <c:f>Лист1!$C$1</c:f>
              <c:strCache>
                <c:ptCount val="1"/>
                <c:pt idx="0">
                  <c:v>apeluri/recursuri</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Лист1!$C$2:$C$5</c:f>
              <c:numCache>
                <c:formatCode>General</c:formatCode>
                <c:ptCount val="4"/>
                <c:pt idx="0">
                  <c:v>446</c:v>
                </c:pt>
                <c:pt idx="1">
                  <c:v>341</c:v>
                </c:pt>
                <c:pt idx="2">
                  <c:v>240</c:v>
                </c:pt>
                <c:pt idx="3">
                  <c:v>1027</c:v>
                </c:pt>
              </c:numCache>
            </c:numRef>
          </c:val>
          <c:extLst>
            <c:ext xmlns:c16="http://schemas.microsoft.com/office/drawing/2014/chart" uri="{C3380CC4-5D6E-409C-BE32-E72D297353CC}">
              <c16:uniqueId val="{00000001-3B9C-4EDE-A83D-A0ABFBFF45DB}"/>
            </c:ext>
          </c:extLst>
        </c:ser>
        <c:ser>
          <c:idx val="2"/>
          <c:order val="2"/>
          <c:tx>
            <c:strRef>
              <c:f>Лист1!$D$1</c:f>
              <c:strCache>
                <c:ptCount val="1"/>
                <c:pt idx="0">
                  <c:v>Numărul hotărârilor instanței</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Лист1!$D$2:$D$5</c:f>
              <c:numCache>
                <c:formatCode>General</c:formatCode>
                <c:ptCount val="4"/>
                <c:pt idx="0">
                  <c:v>1246</c:v>
                </c:pt>
                <c:pt idx="1">
                  <c:v>888</c:v>
                </c:pt>
                <c:pt idx="2">
                  <c:v>4364</c:v>
                </c:pt>
                <c:pt idx="3">
                  <c:v>6498</c:v>
                </c:pt>
              </c:numCache>
            </c:numRef>
          </c:val>
          <c:extLst>
            <c:ext xmlns:c16="http://schemas.microsoft.com/office/drawing/2014/chart" uri="{C3380CC4-5D6E-409C-BE32-E72D297353CC}">
              <c16:uniqueId val="{00000002-3B9C-4EDE-A83D-A0ABFBFF45DB}"/>
            </c:ext>
          </c:extLst>
        </c:ser>
        <c:dLbls>
          <c:showLegendKey val="0"/>
          <c:showVal val="1"/>
          <c:showCatName val="0"/>
          <c:showSerName val="0"/>
          <c:showPercent val="0"/>
          <c:showBubbleSize val="0"/>
        </c:dLbls>
        <c:gapWidth val="182"/>
        <c:axId val="560883088"/>
        <c:axId val="560884168"/>
      </c:barChart>
      <c:catAx>
        <c:axId val="5608830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crossAx val="560884168"/>
        <c:crosses val="autoZero"/>
        <c:auto val="1"/>
        <c:lblAlgn val="ctr"/>
        <c:lblOffset val="100"/>
        <c:noMultiLvlLbl val="0"/>
      </c:catAx>
      <c:valAx>
        <c:axId val="560884168"/>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560883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uri="{0b15fc19-7d7d-44ad-8c2d-2c3a37ce22c3}">
        <chartProps xmlns="https://web.wps.cn/et/2018/main" chartId="{13850e0e-7281-412b-896e-b99813152152}"/>
      </c:ext>
    </c:extLst>
  </c:chart>
  <c:spPr>
    <a:noFill/>
    <a:ln>
      <a:noFill/>
    </a:ln>
    <a:effectLst/>
  </c:spPr>
  <c:txPr>
    <a:bodyPr/>
    <a:lstStyle/>
    <a:p>
      <a:pPr>
        <a:defRPr lang="en-US"/>
      </a:pPr>
      <a:endParaRPr lang="ru-RU"/>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dLbl>
              <c:idx val="0"/>
              <c:layout>
                <c:manualLayout>
                  <c:x val="-1.281542302284259E-2"/>
                  <c:y val="-7.298787654129485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B88-412D-ABBC-714ABF543BBA}"/>
                </c:ext>
              </c:extLst>
            </c:dLbl>
            <c:dLbl>
              <c:idx val="1"/>
              <c:layout>
                <c:manualLayout>
                  <c:x val="-1.8749999999999999E-2"/>
                  <c:y val="3.125000000000000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88-412D-ABBC-714ABF543BBA}"/>
                </c:ext>
              </c:extLst>
            </c:dLbl>
            <c:dLbl>
              <c:idx val="3"/>
              <c:layout>
                <c:manualLayout>
                  <c:x val="-2.2916666666666821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88-412D-ABBC-714ABF543BB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Contravenșionale</c:v>
                </c:pt>
              </c:strCache>
            </c:strRef>
          </c:cat>
          <c:val>
            <c:numRef>
              <c:f>Лист1!$B$2:$B$5</c:f>
              <c:numCache>
                <c:formatCode>0.00%</c:formatCode>
                <c:ptCount val="4"/>
                <c:pt idx="0">
                  <c:v>0.14680000000000001</c:v>
                </c:pt>
                <c:pt idx="1">
                  <c:v>5.4300000000000001E-2</c:v>
                </c:pt>
                <c:pt idx="2">
                  <c:v>0.27929999999999999</c:v>
                </c:pt>
                <c:pt idx="3">
                  <c:v>0.31319999999999998</c:v>
                </c:pt>
              </c:numCache>
            </c:numRef>
          </c:val>
          <c:extLst>
            <c:ext xmlns:c16="http://schemas.microsoft.com/office/drawing/2014/chart" uri="{C3380CC4-5D6E-409C-BE32-E72D297353CC}">
              <c16:uniqueId val="{00000003-4B88-412D-ABBC-714ABF543BBA}"/>
            </c:ext>
          </c:extLst>
        </c:ser>
        <c:ser>
          <c:idx val="1"/>
          <c:order val="1"/>
          <c:tx>
            <c:strRef>
              <c:f>Лист1!$C$1</c:f>
              <c:strCache>
                <c:ptCount val="1"/>
                <c:pt idx="0">
                  <c:v>ian-iun 2026</c:v>
                </c:pt>
              </c:strCache>
            </c:strRef>
          </c:tx>
          <c:spPr>
            <a:solidFill>
              <a:schemeClr val="accent2"/>
            </a:solidFill>
            <a:ln>
              <a:noFill/>
            </a:ln>
            <a:effectLst/>
          </c:spPr>
          <c:invertIfNegative val="0"/>
          <c:dLbls>
            <c:dLbl>
              <c:idx val="0"/>
              <c:layout>
                <c:manualLayout>
                  <c:x val="1.8434604006311705E-2"/>
                  <c:y val="-1.719812760234825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88-412D-ABBC-714ABF543BBA}"/>
                </c:ext>
              </c:extLst>
            </c:dLbl>
            <c:dLbl>
              <c:idx val="2"/>
              <c:layout>
                <c:manualLayout>
                  <c:x val="2.9166666666666667E-2"/>
                  <c:y val="-3.125000000000000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B88-412D-ABBC-714ABF543BBA}"/>
                </c:ext>
              </c:extLst>
            </c:dLbl>
            <c:dLbl>
              <c:idx val="3"/>
              <c:layout>
                <c:manualLayout>
                  <c:x val="3.3333333333333333E-2"/>
                  <c:y val="3.125000000000000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B88-412D-ABBC-714ABF543BB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Contravenșionale</c:v>
                </c:pt>
              </c:strCache>
            </c:strRef>
          </c:cat>
          <c:val>
            <c:numRef>
              <c:f>Лист1!$C$2:$C$5</c:f>
              <c:numCache>
                <c:formatCode>0.00%</c:formatCode>
                <c:ptCount val="4"/>
                <c:pt idx="0">
                  <c:v>0.158</c:v>
                </c:pt>
                <c:pt idx="1">
                  <c:v>5.5E-2</c:v>
                </c:pt>
                <c:pt idx="2">
                  <c:v>0.38400000000000001</c:v>
                </c:pt>
                <c:pt idx="3">
                  <c:v>0.3579</c:v>
                </c:pt>
              </c:numCache>
            </c:numRef>
          </c:val>
          <c:extLst>
            <c:ext xmlns:c16="http://schemas.microsoft.com/office/drawing/2014/chart" uri="{C3380CC4-5D6E-409C-BE32-E72D297353CC}">
              <c16:uniqueId val="{00000007-4B88-412D-ABBC-714ABF543BBA}"/>
            </c:ext>
          </c:extLst>
        </c:ser>
        <c:ser>
          <c:idx val="2"/>
          <c:order val="2"/>
          <c:tx>
            <c:strRef>
              <c:f>Лист1!$D$1</c:f>
              <c:strCache>
                <c:ptCount val="1"/>
                <c:pt idx="0">
                  <c:v>Ținta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Contravenșionale</c:v>
                </c:pt>
              </c:strCache>
            </c:strRef>
          </c:cat>
          <c:val>
            <c:numRef>
              <c:f>Лист1!$D$2:$D$5</c:f>
              <c:numCache>
                <c:formatCode>0%</c:formatCode>
                <c:ptCount val="4"/>
                <c:pt idx="0">
                  <c:v>0.05</c:v>
                </c:pt>
                <c:pt idx="1">
                  <c:v>0.02</c:v>
                </c:pt>
                <c:pt idx="2">
                  <c:v>0.08</c:v>
                </c:pt>
                <c:pt idx="3">
                  <c:v>0.05</c:v>
                </c:pt>
              </c:numCache>
            </c:numRef>
          </c:val>
          <c:extLst>
            <c:ext xmlns:c16="http://schemas.microsoft.com/office/drawing/2014/chart" uri="{C3380CC4-5D6E-409C-BE32-E72D297353CC}">
              <c16:uniqueId val="{00000008-4B88-412D-ABBC-714ABF543BBA}"/>
            </c:ext>
          </c:extLst>
        </c:ser>
        <c:dLbls>
          <c:dLblPos val="outEnd"/>
          <c:showLegendKey val="0"/>
          <c:showVal val="1"/>
          <c:showCatName val="0"/>
          <c:showSerName val="0"/>
          <c:showPercent val="0"/>
          <c:showBubbleSize val="0"/>
        </c:dLbls>
        <c:gapWidth val="219"/>
        <c:overlap val="-27"/>
        <c:axId val="456758464"/>
        <c:axId val="456759904"/>
      </c:barChart>
      <c:catAx>
        <c:axId val="45675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56759904"/>
        <c:crosses val="autoZero"/>
        <c:auto val="1"/>
        <c:lblAlgn val="ctr"/>
        <c:lblOffset val="100"/>
        <c:noMultiLvlLbl val="0"/>
      </c:catAx>
      <c:valAx>
        <c:axId val="45675990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56758464"/>
        <c:crosses val="autoZero"/>
        <c:crossBetween val="between"/>
      </c:valAx>
      <c:spPr>
        <a:noFill/>
        <a:ln>
          <a:noFill/>
        </a:ln>
        <a:effectLst/>
      </c:spPr>
    </c:plotArea>
    <c:legend>
      <c:legendPos val="b"/>
      <c:layout>
        <c:manualLayout>
          <c:xMode val="edge"/>
          <c:yMode val="edge"/>
          <c:x val="0.26862247651948612"/>
          <c:y val="0.9106543204887998"/>
          <c:w val="0.42603059792415299"/>
          <c:h val="6.908890226344231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4207745555961"/>
          <c:y val="2.5523066673978807E-2"/>
          <c:w val="0.88329453164855076"/>
          <c:h val="0.84081335048446393"/>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Лист1!$B$2:$B$5</c:f>
              <c:numCache>
                <c:formatCode>0.00%</c:formatCode>
                <c:ptCount val="4"/>
                <c:pt idx="0">
                  <c:v>1.7299999999999999E-2</c:v>
                </c:pt>
                <c:pt idx="1">
                  <c:v>1.0200000000000001E-2</c:v>
                </c:pt>
                <c:pt idx="2">
                  <c:v>1.5599999999999999E-2</c:v>
                </c:pt>
                <c:pt idx="3">
                  <c:v>4.1099999999999998E-2</c:v>
                </c:pt>
              </c:numCache>
            </c:numRef>
          </c:val>
          <c:extLst>
            <c:ext xmlns:c16="http://schemas.microsoft.com/office/drawing/2014/chart" uri="{C3380CC4-5D6E-409C-BE32-E72D297353CC}">
              <c16:uniqueId val="{00000000-7C29-436B-B7A4-19AE9A7B664C}"/>
            </c:ext>
          </c:extLst>
        </c:ser>
        <c:ser>
          <c:idx val="1"/>
          <c:order val="1"/>
          <c:tx>
            <c:strRef>
              <c:f>Лист1!$C$1</c:f>
              <c:strCache>
                <c:ptCount val="1"/>
                <c:pt idx="0">
                  <c:v>ian-iun 2026</c:v>
                </c:pt>
              </c:strCache>
            </c:strRef>
          </c:tx>
          <c:spPr>
            <a:solidFill>
              <a:schemeClr val="accent2"/>
            </a:solidFill>
            <a:ln>
              <a:noFill/>
            </a:ln>
            <a:effectLst/>
          </c:spPr>
          <c:invertIfNegative val="0"/>
          <c:dLbls>
            <c:dLbl>
              <c:idx val="0"/>
              <c:layout>
                <c:manualLayout>
                  <c:x val="1.0916331476554169E-2"/>
                  <c:y val="-1.881619002277697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56-4AAA-BE67-B029202D9C2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Лист1!$C$2:$C$5</c:f>
              <c:numCache>
                <c:formatCode>0.00%</c:formatCode>
                <c:ptCount val="4"/>
                <c:pt idx="0">
                  <c:v>4.2299999999999997E-2</c:v>
                </c:pt>
                <c:pt idx="1">
                  <c:v>1.46E-2</c:v>
                </c:pt>
                <c:pt idx="2">
                  <c:v>2.8000000000000001E-2</c:v>
                </c:pt>
                <c:pt idx="3">
                  <c:v>0.1651</c:v>
                </c:pt>
              </c:numCache>
            </c:numRef>
          </c:val>
          <c:extLst>
            <c:ext xmlns:c16="http://schemas.microsoft.com/office/drawing/2014/chart" uri="{C3380CC4-5D6E-409C-BE32-E72D297353CC}">
              <c16:uniqueId val="{00000001-7C29-436B-B7A4-19AE9A7B664C}"/>
            </c:ext>
          </c:extLst>
        </c:ser>
        <c:ser>
          <c:idx val="2"/>
          <c:order val="2"/>
          <c:tx>
            <c:strRef>
              <c:f>Лист1!$D$1</c:f>
              <c:strCache>
                <c:ptCount val="1"/>
                <c:pt idx="0">
                  <c:v>Ținta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Лист1!$D$2:$D$5</c:f>
              <c:numCache>
                <c:formatCode>0%</c:formatCode>
                <c:ptCount val="4"/>
                <c:pt idx="0">
                  <c:v>0.02</c:v>
                </c:pt>
                <c:pt idx="1">
                  <c:v>0.01</c:v>
                </c:pt>
                <c:pt idx="2">
                  <c:v>0.02</c:v>
                </c:pt>
                <c:pt idx="3">
                  <c:v>0.03</c:v>
                </c:pt>
              </c:numCache>
            </c:numRef>
          </c:val>
          <c:extLst>
            <c:ext xmlns:c16="http://schemas.microsoft.com/office/drawing/2014/chart" uri="{C3380CC4-5D6E-409C-BE32-E72D297353CC}">
              <c16:uniqueId val="{00000002-7C29-436B-B7A4-19AE9A7B664C}"/>
            </c:ext>
          </c:extLst>
        </c:ser>
        <c:dLbls>
          <c:dLblPos val="outEnd"/>
          <c:showLegendKey val="0"/>
          <c:showVal val="1"/>
          <c:showCatName val="0"/>
          <c:showSerName val="0"/>
          <c:showPercent val="0"/>
          <c:showBubbleSize val="0"/>
        </c:dLbls>
        <c:gapWidth val="219"/>
        <c:overlap val="-27"/>
        <c:axId val="363420720"/>
        <c:axId val="363421440"/>
      </c:barChart>
      <c:catAx>
        <c:axId val="363420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63421440"/>
        <c:crosses val="autoZero"/>
        <c:auto val="1"/>
        <c:lblAlgn val="ctr"/>
        <c:lblOffset val="100"/>
        <c:noMultiLvlLbl val="0"/>
      </c:catAx>
      <c:valAx>
        <c:axId val="36342144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63420720"/>
        <c:crosses val="autoZero"/>
        <c:crossBetween val="between"/>
      </c:valAx>
      <c:spPr>
        <a:noFill/>
        <a:ln>
          <a:noFill/>
        </a:ln>
        <a:effectLst/>
      </c:spPr>
    </c:plotArea>
    <c:legend>
      <c:legendPos val="r"/>
      <c:layout>
        <c:manualLayout>
          <c:xMode val="edge"/>
          <c:yMode val="edge"/>
          <c:x val="0.13155764158681224"/>
          <c:y val="0.9297607484103857"/>
          <c:w val="0.70368554349627566"/>
          <c:h val="4.588741121926688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MD" dirty="0"/>
              <a:t>Ian-iun 2026</a:t>
            </a:r>
            <a:endParaRPr lang="ru-RU" dirty="0"/>
          </a:p>
        </c:rich>
      </c:tx>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17504056743097812"/>
          <c:y val="0.12948841242540204"/>
          <c:w val="0.79803461286089195"/>
          <c:h val="0.65474970461213744"/>
        </c:manualLayout>
      </c:layout>
      <c:barChart>
        <c:barDir val="bar"/>
        <c:grouping val="clustered"/>
        <c:varyColors val="0"/>
        <c:ser>
          <c:idx val="0"/>
          <c:order val="0"/>
          <c:tx>
            <c:strRef>
              <c:f>Лист1!$B$1</c:f>
              <c:strCache>
                <c:ptCount val="1"/>
                <c:pt idx="0">
                  <c:v>Rata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Лист1!$B$2:$B$5</c:f>
              <c:numCache>
                <c:formatCode>0.00%</c:formatCode>
                <c:ptCount val="4"/>
                <c:pt idx="0">
                  <c:v>0.1651</c:v>
                </c:pt>
                <c:pt idx="1">
                  <c:v>2.8000000000000001E-2</c:v>
                </c:pt>
                <c:pt idx="2">
                  <c:v>1.46E-2</c:v>
                </c:pt>
                <c:pt idx="3">
                  <c:v>4.2299999999999997E-2</c:v>
                </c:pt>
              </c:numCache>
            </c:numRef>
          </c:val>
          <c:extLst>
            <c:ext xmlns:c16="http://schemas.microsoft.com/office/drawing/2014/chart" uri="{C3380CC4-5D6E-409C-BE32-E72D297353CC}">
              <c16:uniqueId val="{00000000-ADF8-4702-8173-3EE9ACADDFDE}"/>
            </c:ext>
          </c:extLst>
        </c:ser>
        <c:ser>
          <c:idx val="1"/>
          <c:order val="1"/>
          <c:tx>
            <c:strRef>
              <c:f>Лист1!$C$1</c:f>
              <c:strCache>
                <c:ptCount val="1"/>
                <c:pt idx="0">
                  <c:v>Numărul deciziilor anulate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Лист1!$C$2:$C$5</c:f>
              <c:numCache>
                <c:formatCode>General</c:formatCode>
                <c:ptCount val="4"/>
                <c:pt idx="0">
                  <c:v>274</c:v>
                </c:pt>
                <c:pt idx="1">
                  <c:v>108</c:v>
                </c:pt>
                <c:pt idx="2">
                  <c:v>78</c:v>
                </c:pt>
                <c:pt idx="3">
                  <c:v>460</c:v>
                </c:pt>
              </c:numCache>
            </c:numRef>
          </c:val>
          <c:extLst>
            <c:ext xmlns:c16="http://schemas.microsoft.com/office/drawing/2014/chart" uri="{C3380CC4-5D6E-409C-BE32-E72D297353CC}">
              <c16:uniqueId val="{00000001-ADF8-4702-8173-3EE9ACADDFDE}"/>
            </c:ext>
          </c:extLst>
        </c:ser>
        <c:ser>
          <c:idx val="2"/>
          <c:order val="2"/>
          <c:tx>
            <c:strRef>
              <c:f>Лист1!$D$1</c:f>
              <c:strCache>
                <c:ptCount val="1"/>
                <c:pt idx="0">
                  <c:v>Dosare soluționate.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Лист1!$D$2:$D$5</c:f>
              <c:numCache>
                <c:formatCode>General</c:formatCode>
                <c:ptCount val="4"/>
                <c:pt idx="0">
                  <c:v>1660</c:v>
                </c:pt>
                <c:pt idx="1">
                  <c:v>3852</c:v>
                </c:pt>
                <c:pt idx="2">
                  <c:v>5350</c:v>
                </c:pt>
                <c:pt idx="3">
                  <c:v>10862</c:v>
                </c:pt>
              </c:numCache>
            </c:numRef>
          </c:val>
          <c:extLst>
            <c:ext xmlns:c16="http://schemas.microsoft.com/office/drawing/2014/chart" uri="{C3380CC4-5D6E-409C-BE32-E72D297353CC}">
              <c16:uniqueId val="{00000002-ADF8-4702-8173-3EE9ACADDFDE}"/>
            </c:ext>
          </c:extLst>
        </c:ser>
        <c:dLbls>
          <c:showLegendKey val="0"/>
          <c:showVal val="1"/>
          <c:showCatName val="0"/>
          <c:showSerName val="0"/>
          <c:showPercent val="0"/>
          <c:showBubbleSize val="0"/>
        </c:dLbls>
        <c:gapWidth val="182"/>
        <c:axId val="702043232"/>
        <c:axId val="702043952"/>
      </c:barChart>
      <c:catAx>
        <c:axId val="702043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crossAx val="702043952"/>
        <c:crosses val="autoZero"/>
        <c:auto val="1"/>
        <c:lblAlgn val="ctr"/>
        <c:lblOffset val="100"/>
        <c:noMultiLvlLbl val="0"/>
      </c:catAx>
      <c:valAx>
        <c:axId val="702043952"/>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702043232"/>
        <c:crosses val="autoZero"/>
        <c:crossBetween val="between"/>
      </c:valAx>
      <c:spPr>
        <a:noFill/>
        <a:ln>
          <a:noFill/>
        </a:ln>
        <a:effectLst/>
      </c:spPr>
    </c:plotArea>
    <c:legend>
      <c:legendPos val="b"/>
      <c:layout>
        <c:manualLayout>
          <c:xMode val="edge"/>
          <c:yMode val="edge"/>
          <c:x val="0.23569681893741357"/>
          <c:y val="0.84622161962697606"/>
          <c:w val="0.606930817062866"/>
          <c:h val="0.12960071789154848"/>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uri="{0b15fc19-7d7d-44ad-8c2d-2c3a37ce22c3}">
        <chartProps xmlns="https://web.wps.cn/et/2018/main" chartId="{3778d159-b579-4079-977e-5a4d2d0694f0}"/>
      </c:ext>
    </c:extLst>
  </c:chart>
  <c:spPr>
    <a:noFill/>
    <a:ln>
      <a:noFill/>
    </a:ln>
    <a:effectLst/>
  </c:spPr>
  <c:txPr>
    <a:bodyPr/>
    <a:lstStyle/>
    <a:p>
      <a:pPr>
        <a:defRPr lang="en-US"/>
      </a:pPr>
      <a:endParaRPr lang="ru-RU"/>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MD" dirty="0"/>
              <a:t>Ian-iun 2025 </a:t>
            </a:r>
            <a:endParaRPr lang="ru-RU" dirty="0"/>
          </a:p>
        </c:rich>
      </c:tx>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17504056743097812"/>
          <c:y val="0.12948841242540204"/>
          <c:w val="0.79803461286089195"/>
          <c:h val="0.69138613928030879"/>
        </c:manualLayout>
      </c:layout>
      <c:barChart>
        <c:barDir val="bar"/>
        <c:grouping val="clustered"/>
        <c:varyColors val="0"/>
        <c:ser>
          <c:idx val="0"/>
          <c:order val="0"/>
          <c:tx>
            <c:strRef>
              <c:f>Лист1!$B$1</c:f>
              <c:strCache>
                <c:ptCount val="1"/>
                <c:pt idx="0">
                  <c:v>Rata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Лист1!$B$2:$B$5</c:f>
              <c:numCache>
                <c:formatCode>0.00%</c:formatCode>
                <c:ptCount val="4"/>
                <c:pt idx="0">
                  <c:v>4.1099999999999998E-2</c:v>
                </c:pt>
                <c:pt idx="1">
                  <c:v>1.5599999999999999E-2</c:v>
                </c:pt>
                <c:pt idx="2">
                  <c:v>1.0200000000000001E-2</c:v>
                </c:pt>
                <c:pt idx="3">
                  <c:v>1.7299999999999999E-2</c:v>
                </c:pt>
              </c:numCache>
            </c:numRef>
          </c:val>
          <c:extLst>
            <c:ext xmlns:c16="http://schemas.microsoft.com/office/drawing/2014/chart" uri="{C3380CC4-5D6E-409C-BE32-E72D297353CC}">
              <c16:uniqueId val="{00000000-41A6-47F7-9BB9-A2B340ABD732}"/>
            </c:ext>
          </c:extLst>
        </c:ser>
        <c:ser>
          <c:idx val="1"/>
          <c:order val="1"/>
          <c:tx>
            <c:strRef>
              <c:f>Лист1!$C$1</c:f>
              <c:strCache>
                <c:ptCount val="1"/>
                <c:pt idx="0">
                  <c:v>Decizii anulate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Лист1!$C$2:$C$5</c:f>
              <c:numCache>
                <c:formatCode>General</c:formatCode>
                <c:ptCount val="4"/>
                <c:pt idx="0">
                  <c:v>80</c:v>
                </c:pt>
                <c:pt idx="1">
                  <c:v>53</c:v>
                </c:pt>
                <c:pt idx="2">
                  <c:v>59</c:v>
                </c:pt>
                <c:pt idx="3">
                  <c:v>192</c:v>
                </c:pt>
              </c:numCache>
            </c:numRef>
          </c:val>
          <c:extLst>
            <c:ext xmlns:c16="http://schemas.microsoft.com/office/drawing/2014/chart" uri="{C3380CC4-5D6E-409C-BE32-E72D297353CC}">
              <c16:uniqueId val="{00000001-41A6-47F7-9BB9-A2B340ABD732}"/>
            </c:ext>
          </c:extLst>
        </c:ser>
        <c:ser>
          <c:idx val="2"/>
          <c:order val="2"/>
          <c:tx>
            <c:strRef>
              <c:f>Лист1!$D$1</c:f>
              <c:strCache>
                <c:ptCount val="1"/>
                <c:pt idx="0">
                  <c:v>Dosare soluționate.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Contravenționale</c:v>
                </c:pt>
                <c:pt idx="1">
                  <c:v>Penale</c:v>
                </c:pt>
                <c:pt idx="2">
                  <c:v>Civile</c:v>
                </c:pt>
                <c:pt idx="3">
                  <c:v>Total</c:v>
                </c:pt>
              </c:strCache>
            </c:strRef>
          </c:cat>
          <c:val>
            <c:numRef>
              <c:f>Лист1!$D$2:$D$5</c:f>
              <c:numCache>
                <c:formatCode>General</c:formatCode>
                <c:ptCount val="4"/>
                <c:pt idx="0">
                  <c:v>1948</c:v>
                </c:pt>
                <c:pt idx="1">
                  <c:v>3400</c:v>
                </c:pt>
                <c:pt idx="2">
                  <c:v>5774</c:v>
                </c:pt>
                <c:pt idx="3">
                  <c:v>11122</c:v>
                </c:pt>
              </c:numCache>
            </c:numRef>
          </c:val>
          <c:extLst>
            <c:ext xmlns:c16="http://schemas.microsoft.com/office/drawing/2014/chart" uri="{C3380CC4-5D6E-409C-BE32-E72D297353CC}">
              <c16:uniqueId val="{00000002-41A6-47F7-9BB9-A2B340ABD732}"/>
            </c:ext>
          </c:extLst>
        </c:ser>
        <c:dLbls>
          <c:showLegendKey val="0"/>
          <c:showVal val="1"/>
          <c:showCatName val="0"/>
          <c:showSerName val="0"/>
          <c:showPercent val="0"/>
          <c:showBubbleSize val="0"/>
        </c:dLbls>
        <c:gapWidth val="182"/>
        <c:axId val="702043232"/>
        <c:axId val="702043952"/>
      </c:barChart>
      <c:catAx>
        <c:axId val="702043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crossAx val="702043952"/>
        <c:crosses val="autoZero"/>
        <c:auto val="1"/>
        <c:lblAlgn val="ctr"/>
        <c:lblOffset val="100"/>
        <c:noMultiLvlLbl val="0"/>
      </c:catAx>
      <c:valAx>
        <c:axId val="702043952"/>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702043232"/>
        <c:crosses val="autoZero"/>
        <c:crossBetween val="between"/>
      </c:valAx>
      <c:spPr>
        <a:noFill/>
        <a:ln>
          <a:noFill/>
        </a:ln>
        <a:effectLst/>
      </c:spPr>
    </c:plotArea>
    <c:legend>
      <c:legendPos val="b"/>
      <c:layout>
        <c:manualLayout>
          <c:xMode val="edge"/>
          <c:yMode val="edge"/>
          <c:x val="0.1582508767347785"/>
          <c:y val="0.83480656687943411"/>
          <c:w val="0.6044607806976795"/>
          <c:h val="0.15017462445165419"/>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uri="{0b15fc19-7d7d-44ad-8c2d-2c3a37ce22c3}">
        <chartProps xmlns="https://web.wps.cn/et/2018/main" chartId="{3778d159-b579-4079-977e-5a4d2d0694f0}"/>
      </c:ext>
    </c:extLst>
  </c:chart>
  <c:spPr>
    <a:noFill/>
    <a:ln>
      <a:noFill/>
    </a:ln>
    <a:effectLst/>
  </c:spPr>
  <c:txPr>
    <a:bodyPr/>
    <a:lstStyle/>
    <a:p>
      <a:pPr>
        <a:defRPr lang="en-US"/>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Sediul Fălești</a:t>
            </a:r>
            <a:endParaRPr lang="ru-RU" dirty="0"/>
          </a:p>
        </c:rich>
      </c:tx>
      <c:layout>
        <c:manualLayout>
          <c:xMode val="edge"/>
          <c:yMode val="edge"/>
          <c:x val="0.4144595866279458"/>
          <c:y val="0.13153878494192778"/>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6.9438994285551267E-2"/>
          <c:y val="0.23251209534173686"/>
          <c:w val="0.90791608128416879"/>
          <c:h val="0.6310274199949939"/>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Лист1!$B$2:$B$5</c:f>
              <c:numCache>
                <c:formatCode>General</c:formatCode>
                <c:ptCount val="4"/>
                <c:pt idx="0">
                  <c:v>1886</c:v>
                </c:pt>
                <c:pt idx="1">
                  <c:v>1215</c:v>
                </c:pt>
                <c:pt idx="2">
                  <c:v>286</c:v>
                </c:pt>
                <c:pt idx="3">
                  <c:v>385</c:v>
                </c:pt>
              </c:numCache>
            </c:numRef>
          </c:val>
          <c:extLst>
            <c:ext xmlns:c16="http://schemas.microsoft.com/office/drawing/2014/chart" uri="{C3380CC4-5D6E-409C-BE32-E72D297353CC}">
              <c16:uniqueId val="{00000000-68E2-46EC-8B21-503758A36940}"/>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Лист1!$C$2:$C$5</c:f>
              <c:numCache>
                <c:formatCode>General</c:formatCode>
                <c:ptCount val="4"/>
                <c:pt idx="0">
                  <c:v>1447</c:v>
                </c:pt>
                <c:pt idx="1">
                  <c:v>966</c:v>
                </c:pt>
                <c:pt idx="2">
                  <c:v>329</c:v>
                </c:pt>
                <c:pt idx="3">
                  <c:v>152</c:v>
                </c:pt>
              </c:numCache>
            </c:numRef>
          </c:val>
          <c:extLst>
            <c:ext xmlns:c16="http://schemas.microsoft.com/office/drawing/2014/chart" uri="{C3380CC4-5D6E-409C-BE32-E72D297353CC}">
              <c16:uniqueId val="{00000001-68E2-46EC-8B21-503758A36940}"/>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68E2-46EC-8B21-503758A36940}"/>
            </c:ext>
          </c:extLst>
        </c:ser>
        <c:dLbls>
          <c:dLblPos val="outEnd"/>
          <c:showLegendKey val="0"/>
          <c:showVal val="1"/>
          <c:showCatName val="0"/>
          <c:showSerName val="0"/>
          <c:showPercent val="0"/>
          <c:showBubbleSize val="0"/>
        </c:dLbls>
        <c:gapWidth val="219"/>
        <c:overlap val="-27"/>
        <c:axId val="562182496"/>
        <c:axId val="562180696"/>
      </c:barChart>
      <c:catAx>
        <c:axId val="56218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62180696"/>
        <c:crosses val="autoZero"/>
        <c:auto val="1"/>
        <c:lblAlgn val="ctr"/>
        <c:lblOffset val="100"/>
        <c:noMultiLvlLbl val="0"/>
      </c:catAx>
      <c:valAx>
        <c:axId val="562180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62182496"/>
        <c:crosses val="autoZero"/>
        <c:crossBetween val="between"/>
      </c:valAx>
      <c:spPr>
        <a:noFill/>
        <a:ln>
          <a:noFill/>
        </a:ln>
        <a:effectLst/>
      </c:spPr>
    </c:plotArea>
    <c:legend>
      <c:legendPos val="b"/>
      <c:legendEntry>
        <c:idx val="2"/>
        <c:delete val="1"/>
      </c:legendEntry>
      <c:layout>
        <c:manualLayout>
          <c:xMode val="edge"/>
          <c:yMode val="edge"/>
          <c:x val="0.20531246781455731"/>
          <c:y val="0.93311095256159138"/>
          <c:w val="0.57635057259504874"/>
          <c:h val="5.595228817241155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userShapes r:id="rId4"/>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MD" dirty="0"/>
              <a:t>2026 </a:t>
            </a:r>
            <a:r>
              <a:rPr lang="en-US" dirty="0"/>
              <a:t>Total </a:t>
            </a:r>
            <a:r>
              <a:rPr lang="ro-MD" dirty="0"/>
              <a:t>15105</a:t>
            </a:r>
            <a:endParaRPr lang="en-US" dirty="0"/>
          </a:p>
        </c:rich>
      </c:tx>
      <c:layout>
        <c:manualLayout>
          <c:xMode val="edge"/>
          <c:yMode val="edge"/>
          <c:x val="0.23647897299049705"/>
          <c:y val="9.5529631846263022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Лист1!$B$1</c:f>
              <c:strCache>
                <c:ptCount val="1"/>
                <c:pt idx="0">
                  <c:v>Total 10057</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C59-406A-9F2A-91D8724F0D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C59-406A-9F2A-91D8724F0DD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C59-406A-9F2A-91D8724F0DD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C59-406A-9F2A-91D8724F0DD2}"/>
              </c:ext>
            </c:extLst>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Лист1!$A$2:$A$5</c:f>
              <c:strCache>
                <c:ptCount val="3"/>
                <c:pt idx="0">
                  <c:v>Civile</c:v>
                </c:pt>
                <c:pt idx="1">
                  <c:v>Penale</c:v>
                </c:pt>
                <c:pt idx="2">
                  <c:v>Contravenționale</c:v>
                </c:pt>
              </c:strCache>
            </c:strRef>
          </c:cat>
          <c:val>
            <c:numRef>
              <c:f>Лист1!$B$2:$B$5</c:f>
              <c:numCache>
                <c:formatCode>General</c:formatCode>
                <c:ptCount val="4"/>
                <c:pt idx="0">
                  <c:v>7739</c:v>
                </c:pt>
                <c:pt idx="1">
                  <c:v>4882</c:v>
                </c:pt>
                <c:pt idx="2">
                  <c:v>2484</c:v>
                </c:pt>
              </c:numCache>
            </c:numRef>
          </c:val>
          <c:extLst>
            <c:ext xmlns:c16="http://schemas.microsoft.com/office/drawing/2014/chart" uri="{C3380CC4-5D6E-409C-BE32-E72D297353CC}">
              <c16:uniqueId val="{00000008-AC59-406A-9F2A-91D8724F0DD2}"/>
            </c:ext>
          </c:extLst>
        </c:ser>
        <c:ser>
          <c:idx val="1"/>
          <c:order val="1"/>
          <c:tx>
            <c:strRef>
              <c:f>Лист1!$C$1</c:f>
              <c:strCache>
                <c:ptCount val="1"/>
                <c:pt idx="0">
                  <c:v>Столбец1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A-AC59-406A-9F2A-91D8724F0D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C-AC59-406A-9F2A-91D8724F0DD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E-AC59-406A-9F2A-91D8724F0DD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0-AC59-406A-9F2A-91D8724F0DD2}"/>
              </c:ext>
            </c:extLst>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Лист1!$A$2:$A$5</c:f>
              <c:strCache>
                <c:ptCount val="3"/>
                <c:pt idx="0">
                  <c:v>Civile</c:v>
                </c:pt>
                <c:pt idx="1">
                  <c:v>Penale</c:v>
                </c:pt>
                <c:pt idx="2">
                  <c:v>Contravenționale</c:v>
                </c:pt>
              </c:strCache>
            </c:strRef>
          </c:cat>
          <c:val>
            <c:numRef>
              <c:f>Лист1!$C$2:$C$5</c:f>
              <c:numCache>
                <c:formatCode>General</c:formatCode>
                <c:ptCount val="4"/>
              </c:numCache>
            </c:numRef>
          </c:val>
          <c:extLst>
            <c:ext xmlns:c16="http://schemas.microsoft.com/office/drawing/2014/chart" uri="{C3380CC4-5D6E-409C-BE32-E72D297353CC}">
              <c16:uniqueId val="{00000011-AC59-406A-9F2A-91D8724F0DD2}"/>
            </c:ext>
          </c:extLst>
        </c:ser>
        <c:dLbls>
          <c:showLegendKey val="0"/>
          <c:showVal val="1"/>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uri="{0b15fc19-7d7d-44ad-8c2d-2c3a37ce22c3}">
        <chartProps xmlns="https://web.wps.cn/et/2018/main" chartId="{adfa95e3-b37e-4b22-afc2-f73712cf8753}"/>
      </c:ext>
    </c:extLst>
  </c:chart>
  <c:spPr>
    <a:noFill/>
    <a:ln>
      <a:noFill/>
    </a:ln>
    <a:effectLst/>
  </c:spPr>
  <c:txPr>
    <a:bodyPr/>
    <a:lstStyle/>
    <a:p>
      <a:pPr>
        <a:defRPr lang="en-US"/>
      </a:pPr>
      <a:endParaRPr lang="ru-RU"/>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en-US" dirty="0"/>
              <a:t>2025 Total </a:t>
            </a:r>
            <a:r>
              <a:rPr lang="ro-MD" dirty="0"/>
              <a:t>16524</a:t>
            </a:r>
            <a:endParaRPr lang="en-US" dirty="0"/>
          </a:p>
        </c:rich>
      </c:tx>
      <c:layout>
        <c:manualLayout>
          <c:xMode val="edge"/>
          <c:yMode val="edge"/>
          <c:x val="0.29831721520573967"/>
          <c:y val="8.7599049216770475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Лист1!$B$1</c:f>
              <c:strCache>
                <c:ptCount val="1"/>
                <c:pt idx="0">
                  <c:v>2025 Total 9943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B0-4D32-8885-07E0726980F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B0-4D32-8885-07E0726980F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5B0-4D32-8885-07E0726980F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5B0-4D32-8885-07E0726980F6}"/>
              </c:ext>
            </c:extLst>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Лист1!$A$2:$A$5</c:f>
              <c:strCache>
                <c:ptCount val="3"/>
                <c:pt idx="0">
                  <c:v>Civile</c:v>
                </c:pt>
                <c:pt idx="1">
                  <c:v>Penale</c:v>
                </c:pt>
                <c:pt idx="2">
                  <c:v>Contravenționale</c:v>
                </c:pt>
              </c:strCache>
            </c:strRef>
          </c:cat>
          <c:val>
            <c:numRef>
              <c:f>Лист1!$B$2:$B$5</c:f>
              <c:numCache>
                <c:formatCode>General</c:formatCode>
                <c:ptCount val="4"/>
                <c:pt idx="0">
                  <c:v>8221</c:v>
                </c:pt>
                <c:pt idx="1">
                  <c:v>4529</c:v>
                </c:pt>
                <c:pt idx="2">
                  <c:v>3774</c:v>
                </c:pt>
              </c:numCache>
            </c:numRef>
          </c:val>
          <c:extLst>
            <c:ext xmlns:c16="http://schemas.microsoft.com/office/drawing/2014/chart" uri="{C3380CC4-5D6E-409C-BE32-E72D297353CC}">
              <c16:uniqueId val="{00000008-C5B0-4D32-8885-07E0726980F6}"/>
            </c:ext>
          </c:extLst>
        </c:ser>
        <c:ser>
          <c:idx val="1"/>
          <c:order val="1"/>
          <c:tx>
            <c:strRef>
              <c:f>Лист1!$C$1</c:f>
              <c:strCache>
                <c:ptCount val="1"/>
                <c:pt idx="0">
                  <c:v>Столбец1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A-C5B0-4D32-8885-07E0726980F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C-C5B0-4D32-8885-07E0726980F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E-C5B0-4D32-8885-07E0726980F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0-C5B0-4D32-8885-07E0726980F6}"/>
              </c:ext>
            </c:extLst>
          </c:dPt>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tx1">
                        <a:lumMod val="75000"/>
                        <a:lumOff val="25000"/>
                      </a:schemeClr>
                    </a:solidFill>
                    <a:latin typeface="+mn-lt"/>
                    <a:ea typeface="+mn-ea"/>
                    <a:cs typeface="+mn-cs"/>
                  </a:defRPr>
                </a:pPr>
                <a:endParaRPr lang="ru-RU"/>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Лист1!$A$2:$A$5</c:f>
              <c:strCache>
                <c:ptCount val="3"/>
                <c:pt idx="0">
                  <c:v>Civile</c:v>
                </c:pt>
                <c:pt idx="1">
                  <c:v>Penale</c:v>
                </c:pt>
                <c:pt idx="2">
                  <c:v>Contravenționale</c:v>
                </c:pt>
              </c:strCache>
            </c:strRef>
          </c:cat>
          <c:val>
            <c:numRef>
              <c:f>Лист1!$C$2:$C$5</c:f>
              <c:numCache>
                <c:formatCode>General</c:formatCode>
                <c:ptCount val="4"/>
              </c:numCache>
            </c:numRef>
          </c:val>
          <c:extLst>
            <c:ext xmlns:c16="http://schemas.microsoft.com/office/drawing/2014/chart" uri="{C3380CC4-5D6E-409C-BE32-E72D297353CC}">
              <c16:uniqueId val="{00000011-C5B0-4D32-8885-07E0726980F6}"/>
            </c:ext>
          </c:extLst>
        </c:ser>
        <c:dLbls>
          <c:showLegendKey val="0"/>
          <c:showVal val="1"/>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uri="{0b15fc19-7d7d-44ad-8c2d-2c3a37ce22c3}">
        <chartProps xmlns="https://web.wps.cn/et/2018/main" chartId="{adfa95e3-b37e-4b22-afc2-f73712cf8753}"/>
      </c:ext>
    </c:extLst>
  </c:chart>
  <c:spPr>
    <a:noFill/>
    <a:ln>
      <a:noFill/>
    </a:ln>
    <a:effectLst/>
  </c:spPr>
  <c:txPr>
    <a:bodyPr/>
    <a:lstStyle/>
    <a:p>
      <a:pPr>
        <a:defRPr lang="en-US"/>
      </a:pPr>
      <a:endParaRPr lang="ru-RU"/>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750730451146437E-2"/>
          <c:y val="3.8453248031496065E-2"/>
          <c:w val="0.88667917099985138"/>
          <c:h val="0.71101328740157477"/>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solidFill>
                <a:schemeClr val="tx2">
                  <a:lumMod val="20000"/>
                  <a:lumOff val="80000"/>
                </a:schemeClr>
              </a:solidFill>
              <a:ln>
                <a:solidFill>
                  <a:srgbClr val="0070C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c:v>
                </c:pt>
                <c:pt idx="2">
                  <c:v>Penal</c:v>
                </c:pt>
                <c:pt idx="3">
                  <c:v>Contravențional</c:v>
                </c:pt>
              </c:strCache>
            </c:strRef>
          </c:cat>
          <c:val>
            <c:numRef>
              <c:f>Лист1!$B$2:$B$5</c:f>
              <c:numCache>
                <c:formatCode>General</c:formatCode>
                <c:ptCount val="4"/>
                <c:pt idx="0">
                  <c:v>38</c:v>
                </c:pt>
                <c:pt idx="1">
                  <c:v>38</c:v>
                </c:pt>
                <c:pt idx="2">
                  <c:v>0</c:v>
                </c:pt>
                <c:pt idx="3">
                  <c:v>0</c:v>
                </c:pt>
              </c:numCache>
            </c:numRef>
          </c:val>
          <c:extLst>
            <c:ext xmlns:c16="http://schemas.microsoft.com/office/drawing/2014/chart" uri="{C3380CC4-5D6E-409C-BE32-E72D297353CC}">
              <c16:uniqueId val="{00000000-2DDB-47A5-B877-BE126B579CDA}"/>
            </c:ext>
          </c:extLst>
        </c:ser>
        <c:ser>
          <c:idx val="2"/>
          <c:order val="2"/>
          <c:tx>
            <c:strRef>
              <c:f>Лист1!$D$1</c:f>
              <c:strCache>
                <c:ptCount val="1"/>
                <c:pt idx="0">
                  <c:v>ian-iun 2026</c:v>
                </c:pt>
              </c:strCache>
            </c:strRef>
          </c:tx>
          <c:spPr>
            <a:solidFill>
              <a:schemeClr val="accent3"/>
            </a:solidFill>
            <a:ln>
              <a:noFill/>
            </a:ln>
            <a:effectLst/>
          </c:spPr>
          <c:invertIfNegative val="0"/>
          <c:dLbls>
            <c:spPr>
              <a:solidFill>
                <a:schemeClr val="accent3">
                  <a:lumMod val="20000"/>
                  <a:lumOff val="80000"/>
                </a:schemeClr>
              </a:solidFill>
              <a:ln>
                <a:solidFill>
                  <a:srgbClr val="92D05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c:v>
                </c:pt>
                <c:pt idx="2">
                  <c:v>Penal</c:v>
                </c:pt>
                <c:pt idx="3">
                  <c:v>Contravențional</c:v>
                </c:pt>
              </c:strCache>
            </c:strRef>
          </c:cat>
          <c:val>
            <c:numRef>
              <c:f>Лист1!$D$2:$D$5</c:f>
              <c:numCache>
                <c:formatCode>General</c:formatCode>
                <c:ptCount val="4"/>
                <c:pt idx="0">
                  <c:v>82</c:v>
                </c:pt>
                <c:pt idx="1">
                  <c:v>79</c:v>
                </c:pt>
                <c:pt idx="2">
                  <c:v>1</c:v>
                </c:pt>
                <c:pt idx="3">
                  <c:v>2</c:v>
                </c:pt>
              </c:numCache>
            </c:numRef>
          </c:val>
          <c:extLst>
            <c:ext xmlns:c16="http://schemas.microsoft.com/office/drawing/2014/chart" uri="{C3380CC4-5D6E-409C-BE32-E72D297353CC}">
              <c16:uniqueId val="{00000002-2DDB-47A5-B877-BE126B579CDA}"/>
            </c:ext>
          </c:extLst>
        </c:ser>
        <c:dLbls>
          <c:showLegendKey val="0"/>
          <c:showVal val="0"/>
          <c:showCatName val="0"/>
          <c:showSerName val="0"/>
          <c:showPercent val="0"/>
          <c:showBubbleSize val="0"/>
        </c:dLbls>
        <c:gapWidth val="219"/>
        <c:axId val="542584264"/>
        <c:axId val="542586064"/>
      </c:barChart>
      <c:lineChart>
        <c:grouping val="stacked"/>
        <c:varyColors val="0"/>
        <c:ser>
          <c:idx val="1"/>
          <c:order val="1"/>
          <c:tx>
            <c:strRef>
              <c:f>Лист1!$C$1</c:f>
              <c:strCache>
                <c:ptCount val="1"/>
                <c:pt idx="0">
                  <c:v>Rata 2025</c:v>
                </c:pt>
              </c:strCache>
            </c:strRef>
          </c:tx>
          <c:spPr>
            <a:ln w="28575" cap="rnd">
              <a:solidFill>
                <a:schemeClr val="accent2"/>
              </a:solidFill>
              <a:round/>
            </a:ln>
            <a:effectLst/>
          </c:spPr>
          <c:marker>
            <c:symbol val="none"/>
          </c:marker>
          <c:dLbls>
            <c:dLbl>
              <c:idx val="0"/>
              <c:layout>
                <c:manualLayout>
                  <c:x val="-2.9874213836477988E-2"/>
                  <c:y val="-9.37499999999999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7B3-4AC0-B818-628ADA29F145}"/>
                </c:ext>
              </c:extLst>
            </c:dLbl>
            <c:dLbl>
              <c:idx val="1"/>
              <c:layout>
                <c:manualLayout>
                  <c:x val="-3.7735849056603772E-2"/>
                  <c:y val="-2.18749999999999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7B3-4AC0-B818-628ADA29F145}"/>
                </c:ext>
              </c:extLst>
            </c:dLbl>
            <c:dLbl>
              <c:idx val="2"/>
              <c:layout>
                <c:manualLayout>
                  <c:x val="5.9748427672955975E-2"/>
                  <c:y val="-2.5000000000000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B3-4AC0-B818-628ADA29F145}"/>
                </c:ext>
              </c:extLst>
            </c:dLbl>
            <c:dLbl>
              <c:idx val="3"/>
              <c:layout>
                <c:manualLayout>
                  <c:x val="6.2893081761006289E-2"/>
                  <c:y val="-1.2500000000000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7B3-4AC0-B818-628ADA29F145}"/>
                </c:ext>
              </c:extLst>
            </c:dLbl>
            <c:spPr>
              <a:solidFill>
                <a:schemeClr val="accent2">
                  <a:lumMod val="20000"/>
                  <a:lumOff val="80000"/>
                </a:schemeClr>
              </a:solidFill>
              <a:ln>
                <a:solidFill>
                  <a:srgbClr val="FF000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c:v>
                </c:pt>
                <c:pt idx="2">
                  <c:v>Penal</c:v>
                </c:pt>
                <c:pt idx="3">
                  <c:v>Contravențional</c:v>
                </c:pt>
              </c:strCache>
            </c:strRef>
          </c:cat>
          <c:val>
            <c:numRef>
              <c:f>Лист1!$C$2:$C$5</c:f>
              <c:numCache>
                <c:formatCode>0.00%</c:formatCode>
                <c:ptCount val="4"/>
                <c:pt idx="0">
                  <c:v>3.0999999999999999E-3</c:v>
                </c:pt>
                <c:pt idx="1">
                  <c:v>6.3E-3</c:v>
                </c:pt>
                <c:pt idx="2" formatCode="0%">
                  <c:v>0</c:v>
                </c:pt>
                <c:pt idx="3" formatCode="0%">
                  <c:v>0</c:v>
                </c:pt>
              </c:numCache>
            </c:numRef>
          </c:val>
          <c:smooth val="0"/>
          <c:extLst>
            <c:ext xmlns:c16="http://schemas.microsoft.com/office/drawing/2014/chart" uri="{C3380CC4-5D6E-409C-BE32-E72D297353CC}">
              <c16:uniqueId val="{00000001-2DDB-47A5-B877-BE126B579CDA}"/>
            </c:ext>
          </c:extLst>
        </c:ser>
        <c:ser>
          <c:idx val="3"/>
          <c:order val="3"/>
          <c:tx>
            <c:strRef>
              <c:f>Лист1!$E$1</c:f>
              <c:strCache>
                <c:ptCount val="1"/>
                <c:pt idx="0">
                  <c:v>Rata 2026</c:v>
                </c:pt>
              </c:strCache>
            </c:strRef>
          </c:tx>
          <c:spPr>
            <a:ln w="28575" cap="rnd">
              <a:solidFill>
                <a:schemeClr val="accent4"/>
              </a:solidFill>
              <a:round/>
            </a:ln>
            <a:effectLst/>
          </c:spPr>
          <c:marker>
            <c:symbol val="none"/>
          </c:marker>
          <c:dLbls>
            <c:dLbl>
              <c:idx val="0"/>
              <c:layout>
                <c:manualLayout>
                  <c:x val="-3.1446540880503145E-2"/>
                  <c:y val="2.18750000000000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B3-4AC0-B818-628ADA29F145}"/>
                </c:ext>
              </c:extLst>
            </c:dLbl>
            <c:dLbl>
              <c:idx val="1"/>
              <c:layout>
                <c:manualLayout>
                  <c:x val="-3.3018867924528357E-2"/>
                  <c:y val="2.5000000000000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7B3-4AC0-B818-628ADA29F145}"/>
                </c:ext>
              </c:extLst>
            </c:dLbl>
            <c:dLbl>
              <c:idx val="2"/>
              <c:layout>
                <c:manualLayout>
                  <c:x val="5.8176100628930819E-2"/>
                  <c:y val="-0.1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7B3-4AC0-B818-628ADA29F145}"/>
                </c:ext>
              </c:extLst>
            </c:dLbl>
            <c:dLbl>
              <c:idx val="3"/>
              <c:layout>
                <c:manualLayout>
                  <c:x val="4.716981132075472E-2"/>
                  <c:y val="-7.81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B3-4AC0-B818-628ADA29F145}"/>
                </c:ext>
              </c:extLst>
            </c:dLbl>
            <c:spPr>
              <a:solidFill>
                <a:schemeClr val="accent4">
                  <a:lumMod val="20000"/>
                  <a:lumOff val="80000"/>
                </a:schemeClr>
              </a:solidFill>
              <a:ln>
                <a:solidFill>
                  <a:srgbClr val="7030A0"/>
                </a:solid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c:v>
                </c:pt>
                <c:pt idx="2">
                  <c:v>Penal</c:v>
                </c:pt>
                <c:pt idx="3">
                  <c:v>Contravențional</c:v>
                </c:pt>
              </c:strCache>
            </c:strRef>
          </c:cat>
          <c:val>
            <c:numRef>
              <c:f>Лист1!$E$2:$E$5</c:f>
              <c:numCache>
                <c:formatCode>0.00%</c:formatCode>
                <c:ptCount val="4"/>
                <c:pt idx="0">
                  <c:v>7.9000000000000008E-3</c:v>
                </c:pt>
                <c:pt idx="1">
                  <c:v>1.4999999999999999E-2</c:v>
                </c:pt>
                <c:pt idx="2">
                  <c:v>2.9999999999999997E-4</c:v>
                </c:pt>
                <c:pt idx="3">
                  <c:v>1.4E-3</c:v>
                </c:pt>
              </c:numCache>
            </c:numRef>
          </c:val>
          <c:smooth val="0"/>
          <c:extLst>
            <c:ext xmlns:c16="http://schemas.microsoft.com/office/drawing/2014/chart" uri="{C3380CC4-5D6E-409C-BE32-E72D297353CC}">
              <c16:uniqueId val="{00000003-2DDB-47A5-B877-BE126B579CDA}"/>
            </c:ext>
          </c:extLst>
        </c:ser>
        <c:dLbls>
          <c:showLegendKey val="0"/>
          <c:showVal val="0"/>
          <c:showCatName val="0"/>
          <c:showSerName val="0"/>
          <c:showPercent val="0"/>
          <c:showBubbleSize val="0"/>
        </c:dLbls>
        <c:marker val="1"/>
        <c:smooth val="0"/>
        <c:axId val="512773880"/>
        <c:axId val="512774600"/>
      </c:lineChart>
      <c:catAx>
        <c:axId val="542584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42586064"/>
        <c:crosses val="autoZero"/>
        <c:auto val="1"/>
        <c:lblAlgn val="ctr"/>
        <c:lblOffset val="100"/>
        <c:noMultiLvlLbl val="0"/>
      </c:catAx>
      <c:valAx>
        <c:axId val="542586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42584264"/>
        <c:crosses val="autoZero"/>
        <c:crossBetween val="between"/>
      </c:valAx>
      <c:valAx>
        <c:axId val="512774600"/>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12773880"/>
        <c:crosses val="max"/>
        <c:crossBetween val="between"/>
      </c:valAx>
      <c:catAx>
        <c:axId val="512773880"/>
        <c:scaling>
          <c:orientation val="minMax"/>
        </c:scaling>
        <c:delete val="1"/>
        <c:axPos val="b"/>
        <c:numFmt formatCode="General" sourceLinked="1"/>
        <c:majorTickMark val="out"/>
        <c:minorTickMark val="none"/>
        <c:tickLblPos val="nextTo"/>
        <c:crossAx val="512774600"/>
        <c:crosses val="autoZero"/>
        <c:auto val="1"/>
        <c:lblAlgn val="ctr"/>
        <c:lblOffset val="100"/>
        <c:noMultiLvlLbl val="0"/>
      </c:catAx>
      <c:spPr>
        <a:noFill/>
        <a:ln>
          <a:noFill/>
        </a:ln>
        <a:effectLst/>
      </c:spPr>
    </c:plotArea>
    <c:legend>
      <c:legendPos val="b"/>
      <c:layout>
        <c:manualLayout>
          <c:xMode val="edge"/>
          <c:yMode val="edge"/>
          <c:x val="0.1474768484128163"/>
          <c:y val="0.91730019685039366"/>
          <c:w val="0.76007774971524789"/>
          <c:h val="6.394980314960629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Sediul </a:t>
            </a:r>
            <a:r>
              <a:rPr lang="ro-MD" dirty="0" err="1"/>
              <a:t>Sîngerei</a:t>
            </a:r>
            <a:endParaRPr lang="ru-RU" dirty="0"/>
          </a:p>
        </c:rich>
      </c:tx>
      <c:layout>
        <c:manualLayout>
          <c:xMode val="edge"/>
          <c:yMode val="edge"/>
          <c:x val="0.38948921503708406"/>
          <c:y val="0.1188950953432716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7.7955410926104557E-2"/>
          <c:y val="0.19439359505476775"/>
          <c:w val="0.91725814600369815"/>
          <c:h val="0.65297581805478122"/>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Лист1!$B$2:$B$5</c:f>
              <c:numCache>
                <c:formatCode>General</c:formatCode>
                <c:ptCount val="4"/>
                <c:pt idx="0">
                  <c:v>1751</c:v>
                </c:pt>
                <c:pt idx="1">
                  <c:v>852</c:v>
                </c:pt>
                <c:pt idx="2">
                  <c:v>429</c:v>
                </c:pt>
                <c:pt idx="3">
                  <c:v>470</c:v>
                </c:pt>
              </c:numCache>
            </c:numRef>
          </c:val>
          <c:extLst>
            <c:ext xmlns:c16="http://schemas.microsoft.com/office/drawing/2014/chart" uri="{C3380CC4-5D6E-409C-BE32-E72D297353CC}">
              <c16:uniqueId val="{00000000-3130-417B-BC23-E0B69B897A83}"/>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Лист1!$C$2:$C$5</c:f>
              <c:numCache>
                <c:formatCode>General</c:formatCode>
                <c:ptCount val="4"/>
                <c:pt idx="0">
                  <c:v>1269</c:v>
                </c:pt>
                <c:pt idx="1">
                  <c:v>670</c:v>
                </c:pt>
                <c:pt idx="2">
                  <c:v>336</c:v>
                </c:pt>
                <c:pt idx="3">
                  <c:v>236</c:v>
                </c:pt>
              </c:numCache>
            </c:numRef>
          </c:val>
          <c:extLst>
            <c:ext xmlns:c16="http://schemas.microsoft.com/office/drawing/2014/chart" uri="{C3380CC4-5D6E-409C-BE32-E72D297353CC}">
              <c16:uniqueId val="{00000001-3130-417B-BC23-E0B69B897A83}"/>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3130-417B-BC23-E0B69B897A83}"/>
            </c:ext>
          </c:extLst>
        </c:ser>
        <c:dLbls>
          <c:dLblPos val="outEnd"/>
          <c:showLegendKey val="0"/>
          <c:showVal val="1"/>
          <c:showCatName val="0"/>
          <c:showSerName val="0"/>
          <c:showPercent val="0"/>
          <c:showBubbleSize val="0"/>
        </c:dLbls>
        <c:gapWidth val="219"/>
        <c:overlap val="-27"/>
        <c:axId val="562182496"/>
        <c:axId val="562180696"/>
      </c:barChart>
      <c:catAx>
        <c:axId val="56218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62180696"/>
        <c:crosses val="autoZero"/>
        <c:auto val="1"/>
        <c:lblAlgn val="ctr"/>
        <c:lblOffset val="100"/>
        <c:noMultiLvlLbl val="0"/>
      </c:catAx>
      <c:valAx>
        <c:axId val="562180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62182496"/>
        <c:crosses val="autoZero"/>
        <c:crossBetween val="between"/>
      </c:valAx>
      <c:spPr>
        <a:noFill/>
        <a:ln>
          <a:noFill/>
        </a:ln>
        <a:effectLst/>
      </c:spPr>
    </c:plotArea>
    <c:legend>
      <c:legendPos val="b"/>
      <c:legendEntry>
        <c:idx val="2"/>
        <c:delete val="1"/>
      </c:legendEntry>
      <c:layout>
        <c:manualLayout>
          <c:xMode val="edge"/>
          <c:yMode val="edge"/>
          <c:x val="0.22218037489603407"/>
          <c:y val="0.94176672947270046"/>
          <c:w val="0.54836449829415668"/>
          <c:h val="5.823327052729956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Sediul Glodeni</a:t>
            </a:r>
            <a:endParaRPr lang="ru-RU" dirty="0"/>
          </a:p>
        </c:rich>
      </c:tx>
      <c:layout>
        <c:manualLayout>
          <c:xMode val="edge"/>
          <c:yMode val="edge"/>
          <c:x val="0.38948921503708406"/>
          <c:y val="0.1188950953432716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7.7955410926104557E-2"/>
          <c:y val="0.19439359505476775"/>
          <c:w val="0.91725814600369815"/>
          <c:h val="0.65297581805478122"/>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Лист1!$B$2:$B$5</c:f>
              <c:numCache>
                <c:formatCode>General</c:formatCode>
                <c:ptCount val="4"/>
                <c:pt idx="0">
                  <c:v>1408</c:v>
                </c:pt>
                <c:pt idx="1">
                  <c:v>545</c:v>
                </c:pt>
                <c:pt idx="2">
                  <c:v>314</c:v>
                </c:pt>
                <c:pt idx="3">
                  <c:v>549</c:v>
                </c:pt>
              </c:numCache>
            </c:numRef>
          </c:val>
          <c:extLst>
            <c:ext xmlns:c16="http://schemas.microsoft.com/office/drawing/2014/chart" uri="{C3380CC4-5D6E-409C-BE32-E72D297353CC}">
              <c16:uniqueId val="{00000000-BFFA-44D9-AEEC-2B9980175B89}"/>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Лист1!$C$2:$C$5</c:f>
              <c:numCache>
                <c:formatCode>General</c:formatCode>
                <c:ptCount val="4"/>
                <c:pt idx="0">
                  <c:v>1158</c:v>
                </c:pt>
                <c:pt idx="1">
                  <c:v>491</c:v>
                </c:pt>
                <c:pt idx="2">
                  <c:v>310</c:v>
                </c:pt>
                <c:pt idx="3">
                  <c:v>357</c:v>
                </c:pt>
              </c:numCache>
            </c:numRef>
          </c:val>
          <c:extLst>
            <c:ext xmlns:c16="http://schemas.microsoft.com/office/drawing/2014/chart" uri="{C3380CC4-5D6E-409C-BE32-E72D297353CC}">
              <c16:uniqueId val="{00000001-BFFA-44D9-AEEC-2B9980175B89}"/>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Totale</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BFFA-44D9-AEEC-2B9980175B89}"/>
            </c:ext>
          </c:extLst>
        </c:ser>
        <c:dLbls>
          <c:dLblPos val="outEnd"/>
          <c:showLegendKey val="0"/>
          <c:showVal val="1"/>
          <c:showCatName val="0"/>
          <c:showSerName val="0"/>
          <c:showPercent val="0"/>
          <c:showBubbleSize val="0"/>
        </c:dLbls>
        <c:gapWidth val="219"/>
        <c:overlap val="-27"/>
        <c:axId val="562182496"/>
        <c:axId val="562180696"/>
      </c:barChart>
      <c:catAx>
        <c:axId val="56218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62180696"/>
        <c:crosses val="autoZero"/>
        <c:auto val="1"/>
        <c:lblAlgn val="ctr"/>
        <c:lblOffset val="100"/>
        <c:noMultiLvlLbl val="0"/>
      </c:catAx>
      <c:valAx>
        <c:axId val="562180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62182496"/>
        <c:crosses val="autoZero"/>
        <c:crossBetween val="between"/>
      </c:valAx>
      <c:spPr>
        <a:noFill/>
        <a:ln>
          <a:noFill/>
        </a:ln>
        <a:effectLst/>
      </c:spPr>
    </c:plotArea>
    <c:legend>
      <c:legendPos val="b"/>
      <c:legendEntry>
        <c:idx val="2"/>
        <c:delete val="1"/>
      </c:legendEntry>
      <c:layout>
        <c:manualLayout>
          <c:xMode val="edge"/>
          <c:yMode val="edge"/>
          <c:x val="0.22218037489603407"/>
          <c:y val="0.94176672947270046"/>
          <c:w val="0.54836449829415668"/>
          <c:h val="5.823327052729956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Numărul</a:t>
            </a:r>
            <a:r>
              <a:rPr lang="ro-MD" baseline="0" dirty="0"/>
              <a:t> dosarelor încheiate – Judecătoria Bălți</a:t>
            </a:r>
            <a:endParaRPr lang="ru-RU"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10503414687269898"/>
          <c:y val="0.11160407109249287"/>
          <c:w val="0.89079015028192554"/>
          <c:h val="0.66493484206826925"/>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Лист1!$B$2:$B$5</c:f>
              <c:numCache>
                <c:formatCode>General</c:formatCode>
                <c:ptCount val="4"/>
                <c:pt idx="0">
                  <c:v>11122</c:v>
                </c:pt>
                <c:pt idx="1">
                  <c:v>5774</c:v>
                </c:pt>
                <c:pt idx="2">
                  <c:v>3400</c:v>
                </c:pt>
                <c:pt idx="3">
                  <c:v>1948</c:v>
                </c:pt>
              </c:numCache>
            </c:numRef>
          </c:val>
          <c:extLst>
            <c:ext xmlns:c16="http://schemas.microsoft.com/office/drawing/2014/chart" uri="{C3380CC4-5D6E-409C-BE32-E72D297353CC}">
              <c16:uniqueId val="{00000000-9DB1-4587-8007-BA33A0876838}"/>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Лист1!$C$2:$C$5</c:f>
              <c:numCache>
                <c:formatCode>General</c:formatCode>
                <c:ptCount val="4"/>
                <c:pt idx="0">
                  <c:v>10862</c:v>
                </c:pt>
                <c:pt idx="1">
                  <c:v>5350</c:v>
                </c:pt>
                <c:pt idx="2">
                  <c:v>3852</c:v>
                </c:pt>
                <c:pt idx="3">
                  <c:v>1660</c:v>
                </c:pt>
              </c:numCache>
            </c:numRef>
          </c:val>
          <c:extLst>
            <c:ext xmlns:c16="http://schemas.microsoft.com/office/drawing/2014/chart" uri="{C3380CC4-5D6E-409C-BE32-E72D297353CC}">
              <c16:uniqueId val="{00000001-9DB1-4587-8007-BA33A0876838}"/>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9DB1-4587-8007-BA33A0876838}"/>
            </c:ext>
          </c:extLst>
        </c:ser>
        <c:dLbls>
          <c:dLblPos val="inEnd"/>
          <c:showLegendKey val="0"/>
          <c:showVal val="1"/>
          <c:showCatName val="0"/>
          <c:showSerName val="0"/>
          <c:showPercent val="0"/>
          <c:showBubbleSize val="0"/>
        </c:dLbls>
        <c:gapWidth val="219"/>
        <c:overlap val="-27"/>
        <c:axId val="350675480"/>
        <c:axId val="350681960"/>
      </c:barChart>
      <c:catAx>
        <c:axId val="350675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81960"/>
        <c:crosses val="autoZero"/>
        <c:auto val="1"/>
        <c:lblAlgn val="ctr"/>
        <c:lblOffset val="100"/>
        <c:noMultiLvlLbl val="0"/>
      </c:catAx>
      <c:valAx>
        <c:axId val="350681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75480"/>
        <c:crosses val="autoZero"/>
        <c:crossBetween val="between"/>
      </c:valAx>
      <c:spPr>
        <a:noFill/>
        <a:ln>
          <a:noFill/>
        </a:ln>
        <a:effectLst/>
      </c:spPr>
    </c:plotArea>
    <c:legend>
      <c:legendPos val="b"/>
      <c:legendEntry>
        <c:idx val="2"/>
        <c:delete val="1"/>
      </c:legendEntry>
      <c:layout>
        <c:manualLayout>
          <c:xMode val="edge"/>
          <c:yMode val="edge"/>
          <c:x val="0.22757500620386192"/>
          <c:y val="0.90972931865972229"/>
          <c:w val="0.59267856866649582"/>
          <c:h val="5.743019044898850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Sediul Central </a:t>
            </a:r>
            <a:endParaRPr lang="ru-RU"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10503414687269898"/>
          <c:y val="0.15041556468403575"/>
          <c:w val="0.89079015028192554"/>
          <c:h val="0.62612335283310938"/>
        </c:manualLayout>
      </c:layout>
      <c:barChart>
        <c:barDir val="col"/>
        <c:grouping val="clustered"/>
        <c:varyColors val="0"/>
        <c:ser>
          <c:idx val="0"/>
          <c:order val="0"/>
          <c:tx>
            <c:strRef>
              <c:f>Лист1!$B$1</c:f>
              <c:strCache>
                <c:ptCount val="1"/>
                <c:pt idx="0">
                  <c:v>ian-iun2025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Лист1!$B$2:$B$5</c:f>
              <c:numCache>
                <c:formatCode>General</c:formatCode>
                <c:ptCount val="4"/>
                <c:pt idx="0">
                  <c:v>6598</c:v>
                </c:pt>
                <c:pt idx="1">
                  <c:v>3156</c:v>
                </c:pt>
                <c:pt idx="2">
                  <c:v>2342</c:v>
                </c:pt>
                <c:pt idx="3">
                  <c:v>1100</c:v>
                </c:pt>
              </c:numCache>
            </c:numRef>
          </c:val>
          <c:extLst>
            <c:ext xmlns:c16="http://schemas.microsoft.com/office/drawing/2014/chart" uri="{C3380CC4-5D6E-409C-BE32-E72D297353CC}">
              <c16:uniqueId val="{00000000-EBD2-442B-B815-5E6C08BA2D64}"/>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Лист1!$C$2:$C$5</c:f>
              <c:numCache>
                <c:formatCode>General</c:formatCode>
                <c:ptCount val="4"/>
                <c:pt idx="0">
                  <c:v>6953</c:v>
                </c:pt>
                <c:pt idx="1">
                  <c:v>3307</c:v>
                </c:pt>
                <c:pt idx="2">
                  <c:v>2876</c:v>
                </c:pt>
                <c:pt idx="3">
                  <c:v>770</c:v>
                </c:pt>
              </c:numCache>
            </c:numRef>
          </c:val>
          <c:extLst>
            <c:ext xmlns:c16="http://schemas.microsoft.com/office/drawing/2014/chart" uri="{C3380CC4-5D6E-409C-BE32-E72D297353CC}">
              <c16:uniqueId val="{00000001-EBD2-442B-B815-5E6C08BA2D64}"/>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EBD2-442B-B815-5E6C08BA2D64}"/>
            </c:ext>
          </c:extLst>
        </c:ser>
        <c:dLbls>
          <c:dLblPos val="inEnd"/>
          <c:showLegendKey val="0"/>
          <c:showVal val="1"/>
          <c:showCatName val="0"/>
          <c:showSerName val="0"/>
          <c:showPercent val="0"/>
          <c:showBubbleSize val="0"/>
        </c:dLbls>
        <c:gapWidth val="219"/>
        <c:overlap val="-27"/>
        <c:axId val="350675480"/>
        <c:axId val="350681960"/>
      </c:barChart>
      <c:catAx>
        <c:axId val="350675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81960"/>
        <c:crosses val="autoZero"/>
        <c:auto val="1"/>
        <c:lblAlgn val="ctr"/>
        <c:lblOffset val="100"/>
        <c:noMultiLvlLbl val="0"/>
      </c:catAx>
      <c:valAx>
        <c:axId val="350681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75480"/>
        <c:crosses val="autoZero"/>
        <c:crossBetween val="between"/>
      </c:valAx>
      <c:spPr>
        <a:noFill/>
        <a:ln>
          <a:noFill/>
        </a:ln>
        <a:effectLst/>
      </c:spPr>
    </c:plotArea>
    <c:legend>
      <c:legendPos val="b"/>
      <c:legendEntry>
        <c:idx val="2"/>
        <c:delete val="1"/>
      </c:legendEntry>
      <c:layout>
        <c:manualLayout>
          <c:xMode val="edge"/>
          <c:yMode val="edge"/>
          <c:x val="0.27369542366828808"/>
          <c:y val="0.91570022432304143"/>
          <c:w val="0.52776835149434043"/>
          <c:h val="5.743019044898850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Sediul Fălești</a:t>
            </a:r>
            <a:endParaRPr lang="ru-RU" dirty="0"/>
          </a:p>
        </c:rich>
      </c:tx>
      <c:layout>
        <c:manualLayout>
          <c:xMode val="edge"/>
          <c:yMode val="edge"/>
          <c:x val="0.4251860140999445"/>
          <c:y val="7.874172669357820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10845050057936337"/>
          <c:y val="0.19818354707861852"/>
          <c:w val="0.89079015028192554"/>
          <c:h val="0.62612335283310938"/>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Лист1!$B$2:$B$5</c:f>
              <c:numCache>
                <c:formatCode>General</c:formatCode>
                <c:ptCount val="4"/>
                <c:pt idx="0">
                  <c:v>1746</c:v>
                </c:pt>
                <c:pt idx="1">
                  <c:v>1210</c:v>
                </c:pt>
                <c:pt idx="2">
                  <c:v>345</c:v>
                </c:pt>
                <c:pt idx="3">
                  <c:v>191</c:v>
                </c:pt>
              </c:numCache>
            </c:numRef>
          </c:val>
          <c:extLst>
            <c:ext xmlns:c16="http://schemas.microsoft.com/office/drawing/2014/chart" uri="{C3380CC4-5D6E-409C-BE32-E72D297353CC}">
              <c16:uniqueId val="{00000000-B195-45A5-A470-D467EB1AF9E8}"/>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Лист1!$C$2:$C$5</c:f>
              <c:numCache>
                <c:formatCode>General</c:formatCode>
                <c:ptCount val="4"/>
                <c:pt idx="0">
                  <c:v>1354</c:v>
                </c:pt>
                <c:pt idx="1">
                  <c:v>847</c:v>
                </c:pt>
                <c:pt idx="2">
                  <c:v>346</c:v>
                </c:pt>
                <c:pt idx="3">
                  <c:v>161</c:v>
                </c:pt>
              </c:numCache>
            </c:numRef>
          </c:val>
          <c:extLst>
            <c:ext xmlns:c16="http://schemas.microsoft.com/office/drawing/2014/chart" uri="{C3380CC4-5D6E-409C-BE32-E72D297353CC}">
              <c16:uniqueId val="{00000001-B195-45A5-A470-D467EB1AF9E8}"/>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B195-45A5-A470-D467EB1AF9E8}"/>
            </c:ext>
          </c:extLst>
        </c:ser>
        <c:dLbls>
          <c:dLblPos val="inEnd"/>
          <c:showLegendKey val="0"/>
          <c:showVal val="1"/>
          <c:showCatName val="0"/>
          <c:showSerName val="0"/>
          <c:showPercent val="0"/>
          <c:showBubbleSize val="0"/>
        </c:dLbls>
        <c:gapWidth val="219"/>
        <c:overlap val="-27"/>
        <c:axId val="350675480"/>
        <c:axId val="350681960"/>
      </c:barChart>
      <c:catAx>
        <c:axId val="350675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81960"/>
        <c:crosses val="autoZero"/>
        <c:auto val="1"/>
        <c:lblAlgn val="ctr"/>
        <c:lblOffset val="100"/>
        <c:noMultiLvlLbl val="0"/>
      </c:catAx>
      <c:valAx>
        <c:axId val="350681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75480"/>
        <c:crosses val="autoZero"/>
        <c:crossBetween val="between"/>
      </c:valAx>
      <c:spPr>
        <a:noFill/>
        <a:ln>
          <a:noFill/>
        </a:ln>
        <a:effectLst/>
      </c:spPr>
    </c:plotArea>
    <c:legend>
      <c:legendPos val="b"/>
      <c:legendEntry>
        <c:idx val="2"/>
        <c:delete val="1"/>
      </c:legendEntry>
      <c:layout>
        <c:manualLayout>
          <c:xMode val="edge"/>
          <c:yMode val="edge"/>
          <c:x val="0.34488559786908179"/>
          <c:y val="0.91570031700359333"/>
          <c:w val="0.40061071735726039"/>
          <c:h val="5.743019044898850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ro-MD" dirty="0"/>
              <a:t>Sediul</a:t>
            </a:r>
            <a:r>
              <a:rPr lang="ro-MD" baseline="0" dirty="0"/>
              <a:t> </a:t>
            </a:r>
            <a:r>
              <a:rPr lang="ro-MD" baseline="0" dirty="0" err="1"/>
              <a:t>Sîngerei</a:t>
            </a:r>
            <a:endParaRPr lang="ru-RU"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10503414687269898"/>
          <c:y val="0.15041556468403575"/>
          <c:w val="0.89079015028192554"/>
          <c:h val="0.62612335283310938"/>
        </c:manualLayout>
      </c:layout>
      <c:barChart>
        <c:barDir val="col"/>
        <c:grouping val="clustered"/>
        <c:varyColors val="0"/>
        <c:ser>
          <c:idx val="0"/>
          <c:order val="0"/>
          <c:tx>
            <c:strRef>
              <c:f>Лист1!$B$1</c:f>
              <c:strCache>
                <c:ptCount val="1"/>
                <c:pt idx="0">
                  <c:v>ian-iun 2025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Лист1!$B$2:$B$5</c:f>
              <c:numCache>
                <c:formatCode>General</c:formatCode>
                <c:ptCount val="4"/>
                <c:pt idx="0">
                  <c:v>1718</c:v>
                </c:pt>
                <c:pt idx="1">
                  <c:v>836</c:v>
                </c:pt>
                <c:pt idx="2">
                  <c:v>434</c:v>
                </c:pt>
                <c:pt idx="3">
                  <c:v>448</c:v>
                </c:pt>
              </c:numCache>
            </c:numRef>
          </c:val>
          <c:extLst>
            <c:ext xmlns:c16="http://schemas.microsoft.com/office/drawing/2014/chart" uri="{C3380CC4-5D6E-409C-BE32-E72D297353CC}">
              <c16:uniqueId val="{00000000-7019-466F-88D0-D990E4E96384}"/>
            </c:ext>
          </c:extLst>
        </c:ser>
        <c:ser>
          <c:idx val="1"/>
          <c:order val="1"/>
          <c:tx>
            <c:strRef>
              <c:f>Лист1!$C$1</c:f>
              <c:strCache>
                <c:ptCount val="1"/>
                <c:pt idx="0">
                  <c:v>ian-iun 2026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Лист1!$C$2:$C$5</c:f>
              <c:numCache>
                <c:formatCode>General</c:formatCode>
                <c:ptCount val="4"/>
                <c:pt idx="0">
                  <c:v>1280</c:v>
                </c:pt>
                <c:pt idx="1">
                  <c:v>689</c:v>
                </c:pt>
                <c:pt idx="2">
                  <c:v>341</c:v>
                </c:pt>
                <c:pt idx="3">
                  <c:v>231</c:v>
                </c:pt>
              </c:numCache>
            </c:numRef>
          </c:val>
          <c:extLst>
            <c:ext xmlns:c16="http://schemas.microsoft.com/office/drawing/2014/chart" uri="{C3380CC4-5D6E-409C-BE32-E72D297353CC}">
              <c16:uniqueId val="{00000001-7019-466F-88D0-D990E4E96384}"/>
            </c:ext>
          </c:extLst>
        </c:ser>
        <c:ser>
          <c:idx val="2"/>
          <c:order val="2"/>
          <c:tx>
            <c:strRef>
              <c:f>Лист1!$D$1</c:f>
              <c:strCache>
                <c:ptCount val="1"/>
                <c:pt idx="0">
                  <c:v>Столбец1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Total</c:v>
                </c:pt>
                <c:pt idx="1">
                  <c:v>Civile</c:v>
                </c:pt>
                <c:pt idx="2">
                  <c:v>Penale</c:v>
                </c:pt>
                <c:pt idx="3">
                  <c:v>Contravenționale</c:v>
                </c:pt>
              </c:strCache>
            </c:strRef>
          </c:cat>
          <c:val>
            <c:numRef>
              <c:f>Лист1!$D$2:$D$5</c:f>
              <c:numCache>
                <c:formatCode>General</c:formatCode>
                <c:ptCount val="4"/>
              </c:numCache>
            </c:numRef>
          </c:val>
          <c:extLst>
            <c:ext xmlns:c16="http://schemas.microsoft.com/office/drawing/2014/chart" uri="{C3380CC4-5D6E-409C-BE32-E72D297353CC}">
              <c16:uniqueId val="{00000002-7019-466F-88D0-D990E4E96384}"/>
            </c:ext>
          </c:extLst>
        </c:ser>
        <c:dLbls>
          <c:dLblPos val="inEnd"/>
          <c:showLegendKey val="0"/>
          <c:showVal val="1"/>
          <c:showCatName val="0"/>
          <c:showSerName val="0"/>
          <c:showPercent val="0"/>
          <c:showBubbleSize val="0"/>
        </c:dLbls>
        <c:gapWidth val="219"/>
        <c:overlap val="-27"/>
        <c:axId val="350675480"/>
        <c:axId val="350681960"/>
      </c:barChart>
      <c:catAx>
        <c:axId val="350675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81960"/>
        <c:crosses val="autoZero"/>
        <c:auto val="1"/>
        <c:lblAlgn val="ctr"/>
        <c:lblOffset val="100"/>
        <c:noMultiLvlLbl val="0"/>
      </c:catAx>
      <c:valAx>
        <c:axId val="350681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0675480"/>
        <c:crosses val="autoZero"/>
        <c:crossBetween val="between"/>
      </c:valAx>
      <c:spPr>
        <a:noFill/>
        <a:ln>
          <a:noFill/>
        </a:ln>
        <a:effectLst/>
      </c:spPr>
    </c:plotArea>
    <c:legend>
      <c:legendPos val="b"/>
      <c:legendEntry>
        <c:idx val="2"/>
        <c:delete val="1"/>
      </c:legendEntry>
      <c:layout>
        <c:manualLayout>
          <c:xMode val="edge"/>
          <c:yMode val="edge"/>
          <c:x val="0.38301789469507597"/>
          <c:y val="0.91570031700359333"/>
          <c:w val="0.31937239109952609"/>
          <c:h val="5.743019044898850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0.19643</cdr:x>
      <cdr:y>0.01051</cdr:y>
    </cdr:from>
    <cdr:to>
      <cdr:x>0.79957</cdr:x>
      <cdr:y>0.15193</cdr:y>
    </cdr:to>
    <cdr:sp macro="" textlink="">
      <cdr:nvSpPr>
        <cdr:cNvPr id="2" name="Google Shape;258;p2">
          <a:extLst xmlns:a="http://schemas.openxmlformats.org/drawingml/2006/main">
            <a:ext uri="{FF2B5EF4-FFF2-40B4-BE49-F238E27FC236}">
              <a16:creationId xmlns:a16="http://schemas.microsoft.com/office/drawing/2014/main" id="{2379AD5A-15F8-CA17-46EB-A74B65DFA6C2}"/>
            </a:ext>
          </a:extLst>
        </cdr:cNvPr>
        <cdr:cNvSpPr txBox="1"/>
      </cdr:nvSpPr>
      <cdr:spPr>
        <a:xfrm xmlns:a="http://schemas.openxmlformats.org/drawingml/2006/main">
          <a:off x="1392684" y="48025"/>
          <a:ext cx="4276198" cy="64629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spcFirstLastPara="1" wrap="square" lIns="91425" tIns="45700" rIns="91425" bIns="45700" anchor="b" anchorCtr="0">
          <a:sp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xmlns:a="http://schemas.openxmlformats.org/drawingml/2006/main">
          <a:pPr marL="0" marR="0" lvl="0" indent="0" algn="ctr" rtl="0">
            <a:lnSpc>
              <a:spcPct val="100000"/>
            </a:lnSpc>
            <a:spcBef>
              <a:spcPts val="0"/>
            </a:spcBef>
            <a:spcAft>
              <a:spcPts val="0"/>
            </a:spcAft>
            <a:buClr>
              <a:srgbClr val="C00000"/>
            </a:buClr>
            <a:buSzPts val="3600"/>
            <a:buFont typeface="Calibri"/>
            <a:buNone/>
          </a:pPr>
          <a:r>
            <a:rPr lang="en-US" sz="3600" b="1" i="0" u="none" strike="noStrike" cap="none" dirty="0" err="1">
              <a:solidFill>
                <a:schemeClr val="tx1"/>
              </a:solidFill>
              <a:latin typeface="Calibri"/>
              <a:ea typeface="Calibri"/>
              <a:cs typeface="Calibri"/>
              <a:sym typeface="Calibri"/>
            </a:rPr>
            <a:t>Dosare</a:t>
          </a:r>
          <a:r>
            <a:rPr lang="en-US" sz="3600" b="1" i="0" u="none" strike="noStrike" cap="none" dirty="0">
              <a:solidFill>
                <a:schemeClr val="tx1"/>
              </a:solidFill>
              <a:latin typeface="Calibri"/>
              <a:ea typeface="Calibri"/>
              <a:cs typeface="Calibri"/>
              <a:sym typeface="Calibri"/>
            </a:rPr>
            <a:t> </a:t>
          </a:r>
          <a:r>
            <a:rPr lang="en-US" sz="3600" b="1" i="0" u="none" strike="noStrike" cap="none" dirty="0" err="1">
              <a:solidFill>
                <a:schemeClr val="tx1"/>
              </a:solidFill>
              <a:latin typeface="Calibri"/>
              <a:ea typeface="Calibri"/>
              <a:cs typeface="Calibri"/>
              <a:sym typeface="Calibri"/>
            </a:rPr>
            <a:t>înregistrate</a:t>
          </a:r>
          <a:r>
            <a:rPr lang="en-US" sz="3600" b="1" i="0" u="none" strike="noStrike" cap="none" dirty="0">
              <a:solidFill>
                <a:schemeClr val="tx1"/>
              </a:solidFill>
              <a:latin typeface="Calibri"/>
              <a:ea typeface="Calibri"/>
              <a:cs typeface="Calibri"/>
              <a:sym typeface="Calibri"/>
            </a:rPr>
            <a:t> </a:t>
          </a:r>
          <a:endParaRPr sz="3600" b="1" i="0" u="none" strike="noStrike" cap="none" dirty="0">
            <a:solidFill>
              <a:schemeClr val="tx1"/>
            </a:solidFill>
            <a:latin typeface="Calibri"/>
            <a:ea typeface="Calibri"/>
            <a:cs typeface="Calibri"/>
            <a:sym typeface="Calibri"/>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0.01692</cdr:y>
    </cdr:from>
    <cdr:to>
      <cdr:x>1</cdr:x>
      <cdr:y>0.16106</cdr:y>
    </cdr:to>
    <cdr:sp macro="" textlink="">
      <cdr:nvSpPr>
        <cdr:cNvPr id="2" name="Google Shape;258;p2">
          <a:extLst xmlns:a="http://schemas.openxmlformats.org/drawingml/2006/main">
            <a:ext uri="{FF2B5EF4-FFF2-40B4-BE49-F238E27FC236}">
              <a16:creationId xmlns:a16="http://schemas.microsoft.com/office/drawing/2014/main" id="{AF1E5C97-8C12-2BC1-9259-B1E071AB8857}"/>
            </a:ext>
          </a:extLst>
        </cdr:cNvPr>
        <cdr:cNvSpPr txBox="1">
          <a:spLocks xmlns:a="http://schemas.openxmlformats.org/drawingml/2006/main" noGrp="1"/>
        </cdr:cNvSpPr>
      </cdr:nvSpPr>
      <cdr:spPr>
        <a:xfrm xmlns:a="http://schemas.openxmlformats.org/drawingml/2006/main">
          <a:off x="0" y="77821"/>
          <a:ext cx="7284418" cy="662949"/>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spcFirstLastPara="1" wrap="square" lIns="91425" tIns="45700" rIns="91425" bIns="45700" anchor="b" anchorCtr="0">
          <a:spAutoFit/>
        </a:bodyPr>
        <a:lstStyle xmlns:a="http://schemas.openxmlformats.org/drawingml/2006/main">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xmlns:a="http://schemas.openxmlformats.org/drawingml/2006/main">
          <a:pPr marL="0" marR="0" lvl="0" indent="0" algn="ctr" rtl="0">
            <a:lnSpc>
              <a:spcPct val="100000"/>
            </a:lnSpc>
            <a:spcBef>
              <a:spcPts val="0"/>
            </a:spcBef>
            <a:spcAft>
              <a:spcPts val="0"/>
            </a:spcAft>
            <a:buClr>
              <a:srgbClr val="C00000"/>
            </a:buClr>
            <a:buSzPts val="3600"/>
            <a:buFont typeface="Calibri"/>
            <a:buNone/>
          </a:pPr>
          <a:r>
            <a:rPr lang="en-US" sz="3600" b="1" i="0" u="none" strike="noStrike" cap="none" dirty="0" err="1">
              <a:solidFill>
                <a:schemeClr val="tx1"/>
              </a:solidFill>
              <a:latin typeface="Calibri"/>
              <a:ea typeface="Calibri"/>
              <a:cs typeface="Calibri"/>
              <a:sym typeface="Calibri"/>
            </a:rPr>
            <a:t>Dosare</a:t>
          </a:r>
          <a:r>
            <a:rPr lang="en-US" sz="3600" b="1" i="0" u="none" strike="noStrike" cap="none" dirty="0">
              <a:solidFill>
                <a:schemeClr val="tx1"/>
              </a:solidFill>
              <a:latin typeface="Calibri"/>
              <a:ea typeface="Calibri"/>
              <a:cs typeface="Calibri"/>
              <a:sym typeface="Calibri"/>
            </a:rPr>
            <a:t> </a:t>
          </a:r>
          <a:r>
            <a:rPr lang="en-US" sz="3600" b="1" i="0" u="none" strike="noStrike" cap="none" dirty="0" err="1">
              <a:solidFill>
                <a:schemeClr val="tx1"/>
              </a:solidFill>
              <a:latin typeface="Calibri"/>
              <a:ea typeface="Calibri"/>
              <a:cs typeface="Calibri"/>
              <a:sym typeface="Calibri"/>
            </a:rPr>
            <a:t>înregistrate</a:t>
          </a:r>
          <a:r>
            <a:rPr lang="en-US" sz="3600" b="1" i="0" u="none" strike="noStrike" cap="none" dirty="0">
              <a:solidFill>
                <a:schemeClr val="tx1"/>
              </a:solidFill>
              <a:latin typeface="Calibri"/>
              <a:ea typeface="Calibri"/>
              <a:cs typeface="Calibri"/>
              <a:sym typeface="Calibri"/>
            </a:rPr>
            <a:t> </a:t>
          </a:r>
          <a:endParaRPr sz="3600" b="1" i="0" u="none" strike="noStrike" cap="none" dirty="0">
            <a:solidFill>
              <a:schemeClr val="tx1"/>
            </a:solidFill>
            <a:latin typeface="Calibri"/>
            <a:ea typeface="Calibri"/>
            <a:cs typeface="Calibri"/>
            <a:sym typeface="Calibri"/>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0.05586</cdr:x>
      <cdr:y>0.0139</cdr:y>
    </cdr:from>
    <cdr:to>
      <cdr:x>1</cdr:x>
      <cdr:y>0.13316</cdr:y>
    </cdr:to>
    <cdr:sp macro="" textlink="">
      <cdr:nvSpPr>
        <cdr:cNvPr id="2" name="Google Shape;258;p2">
          <a:extLst xmlns:a="http://schemas.openxmlformats.org/drawingml/2006/main">
            <a:ext uri="{FF2B5EF4-FFF2-40B4-BE49-F238E27FC236}">
              <a16:creationId xmlns:a16="http://schemas.microsoft.com/office/drawing/2014/main" id="{DBA5B004-2407-4A73-68C6-4919E005A282}"/>
            </a:ext>
          </a:extLst>
        </cdr:cNvPr>
        <cdr:cNvSpPr txBox="1">
          <a:spLocks xmlns:a="http://schemas.openxmlformats.org/drawingml/2006/main" noGrp="1"/>
        </cdr:cNvSpPr>
      </cdr:nvSpPr>
      <cdr:spPr>
        <a:xfrm xmlns:a="http://schemas.openxmlformats.org/drawingml/2006/main">
          <a:off x="381302" y="64556"/>
          <a:ext cx="6444377" cy="553957"/>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spcFirstLastPara="1" wrap="square" lIns="91425" tIns="45700" rIns="91425" bIns="45700" anchor="b" anchorCtr="0">
          <a:spAutoFit/>
        </a:bodyPr>
        <a:lstStyle xmlns:a="http://schemas.openxmlformats.org/drawingml/2006/main">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xmlns:a="http://schemas.openxmlformats.org/drawingml/2006/main">
          <a:pPr marL="0" marR="0" lvl="0" indent="0" algn="ctr" rtl="0">
            <a:lnSpc>
              <a:spcPct val="100000"/>
            </a:lnSpc>
            <a:spcBef>
              <a:spcPts val="0"/>
            </a:spcBef>
            <a:spcAft>
              <a:spcPts val="0"/>
            </a:spcAft>
            <a:buClr>
              <a:srgbClr val="C00000"/>
            </a:buClr>
            <a:buSzPts val="3600"/>
            <a:buFont typeface="Calibri"/>
            <a:buNone/>
          </a:pPr>
          <a:r>
            <a:rPr lang="en-US" sz="3000" b="1" i="0" u="none" strike="noStrike" cap="none" dirty="0" err="1">
              <a:solidFill>
                <a:schemeClr val="tx1"/>
              </a:solidFill>
              <a:latin typeface="Calibri"/>
              <a:ea typeface="Calibri"/>
              <a:cs typeface="Calibri"/>
              <a:sym typeface="Calibri"/>
            </a:rPr>
            <a:t>Dosare</a:t>
          </a:r>
          <a:r>
            <a:rPr lang="en-US" sz="3000" b="1" i="0" u="none" strike="noStrike" cap="none" dirty="0">
              <a:solidFill>
                <a:schemeClr val="tx1"/>
              </a:solidFill>
              <a:latin typeface="Calibri"/>
              <a:ea typeface="Calibri"/>
              <a:cs typeface="Calibri"/>
              <a:sym typeface="Calibri"/>
            </a:rPr>
            <a:t> </a:t>
          </a:r>
          <a:r>
            <a:rPr lang="en-US" sz="3000" b="1" i="0" u="none" strike="noStrike" cap="none" dirty="0" err="1">
              <a:solidFill>
                <a:schemeClr val="tx1"/>
              </a:solidFill>
              <a:latin typeface="Calibri"/>
              <a:ea typeface="Calibri"/>
              <a:cs typeface="Calibri"/>
              <a:sym typeface="Calibri"/>
            </a:rPr>
            <a:t>înregistrate</a:t>
          </a:r>
          <a:r>
            <a:rPr lang="en-US" sz="3000" b="1" i="0" u="none" strike="noStrike" cap="none" dirty="0">
              <a:solidFill>
                <a:schemeClr val="tx1"/>
              </a:solidFill>
              <a:latin typeface="Calibri"/>
              <a:ea typeface="Calibri"/>
              <a:cs typeface="Calibri"/>
              <a:sym typeface="Calibri"/>
            </a:rPr>
            <a:t> </a:t>
          </a:r>
          <a:endParaRPr sz="3000" b="1" i="0" u="none" strike="noStrike" cap="none" dirty="0">
            <a:solidFill>
              <a:schemeClr val="tx1"/>
            </a:solidFill>
            <a:latin typeface="Calibri"/>
            <a:ea typeface="Calibri"/>
            <a:cs typeface="Calibri"/>
            <a:sym typeface="Calibri"/>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1</cdr:x>
      <cdr:y>0.12649</cdr:y>
    </cdr:to>
    <cdr:sp macro="" textlink="">
      <cdr:nvSpPr>
        <cdr:cNvPr id="2" name="Google Shape;258;p2">
          <a:extLst xmlns:a="http://schemas.openxmlformats.org/drawingml/2006/main">
            <a:ext uri="{FF2B5EF4-FFF2-40B4-BE49-F238E27FC236}">
              <a16:creationId xmlns:a16="http://schemas.microsoft.com/office/drawing/2014/main" id="{00E5D0BA-13F3-D5B0-E415-61ADD2FB794F}"/>
            </a:ext>
          </a:extLst>
        </cdr:cNvPr>
        <cdr:cNvSpPr txBox="1">
          <a:spLocks xmlns:a="http://schemas.openxmlformats.org/drawingml/2006/main" noGrp="1"/>
        </cdr:cNvSpPr>
      </cdr:nvSpPr>
      <cdr:spPr>
        <a:xfrm xmlns:a="http://schemas.openxmlformats.org/drawingml/2006/main">
          <a:off x="-1709530" y="-795130"/>
          <a:ext cx="6983056" cy="53892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spcFirstLastPara="1" wrap="square" lIns="91425" tIns="45700" rIns="91425" bIns="45700" anchor="b" anchorCtr="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algn="ctr" rtl="0">
            <a:lnSpc>
              <a:spcPct val="100000"/>
            </a:lnSpc>
            <a:spcBef>
              <a:spcPts val="0"/>
            </a:spcBef>
            <a:spcAft>
              <a:spcPts val="0"/>
            </a:spcAft>
            <a:buClr>
              <a:srgbClr val="C00000"/>
            </a:buClr>
            <a:buSzPts val="3600"/>
            <a:buFont typeface="Calibri"/>
            <a:buNone/>
          </a:pPr>
          <a:r>
            <a:rPr lang="en-US" sz="3000" b="1" i="0" u="none" strike="noStrike" cap="none" dirty="0" err="1">
              <a:solidFill>
                <a:schemeClr val="tx1"/>
              </a:solidFill>
              <a:latin typeface="Calibri"/>
              <a:ea typeface="Calibri"/>
              <a:cs typeface="Calibri"/>
              <a:sym typeface="Calibri"/>
            </a:rPr>
            <a:t>Dosare</a:t>
          </a:r>
          <a:r>
            <a:rPr lang="en-US" sz="3000" b="1" i="0" u="none" strike="noStrike" cap="none" dirty="0">
              <a:solidFill>
                <a:schemeClr val="tx1"/>
              </a:solidFill>
              <a:latin typeface="Calibri"/>
              <a:ea typeface="Calibri"/>
              <a:cs typeface="Calibri"/>
              <a:sym typeface="Calibri"/>
            </a:rPr>
            <a:t> </a:t>
          </a:r>
          <a:r>
            <a:rPr lang="en-US" sz="3000" b="1" i="0" u="none" strike="noStrike" cap="none" dirty="0" err="1">
              <a:solidFill>
                <a:schemeClr val="tx1"/>
              </a:solidFill>
              <a:latin typeface="Calibri"/>
              <a:ea typeface="Calibri"/>
              <a:cs typeface="Calibri"/>
              <a:sym typeface="Calibri"/>
            </a:rPr>
            <a:t>înregistrate</a:t>
          </a:r>
          <a:r>
            <a:rPr lang="en-US" sz="3000" b="1" i="0" u="none" strike="noStrike" cap="none" dirty="0">
              <a:solidFill>
                <a:schemeClr val="tx1"/>
              </a:solidFill>
              <a:latin typeface="Calibri"/>
              <a:ea typeface="Calibri"/>
              <a:cs typeface="Calibri"/>
              <a:sym typeface="Calibri"/>
            </a:rPr>
            <a:t> </a:t>
          </a:r>
          <a:endParaRPr sz="3000" b="1" i="0" u="none" strike="noStrike" cap="none" dirty="0">
            <a:solidFill>
              <a:schemeClr val="tx1"/>
            </a:solidFill>
            <a:latin typeface="Calibri"/>
            <a:ea typeface="Calibri"/>
            <a:cs typeface="Calibri"/>
            <a:sym typeface="Calibri"/>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cdr:y>
    </cdr:from>
    <cdr:to>
      <cdr:x>1</cdr:x>
      <cdr:y>0.12649</cdr:y>
    </cdr:to>
    <cdr:sp macro="" textlink="">
      <cdr:nvSpPr>
        <cdr:cNvPr id="2" name="Google Shape;258;p2">
          <a:extLst xmlns:a="http://schemas.openxmlformats.org/drawingml/2006/main">
            <a:ext uri="{FF2B5EF4-FFF2-40B4-BE49-F238E27FC236}">
              <a16:creationId xmlns:a16="http://schemas.microsoft.com/office/drawing/2014/main" id="{00E5D0BA-13F3-D5B0-E415-61ADD2FB794F}"/>
            </a:ext>
          </a:extLst>
        </cdr:cNvPr>
        <cdr:cNvSpPr txBox="1">
          <a:spLocks xmlns:a="http://schemas.openxmlformats.org/drawingml/2006/main" noGrp="1"/>
        </cdr:cNvSpPr>
      </cdr:nvSpPr>
      <cdr:spPr>
        <a:xfrm xmlns:a="http://schemas.openxmlformats.org/drawingml/2006/main">
          <a:off x="-1709530" y="-795130"/>
          <a:ext cx="6983056" cy="53892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spcFirstLastPara="1" wrap="square" lIns="91425" tIns="45700" rIns="91425" bIns="45700" anchor="b" anchorCtr="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algn="ctr" rtl="0">
            <a:lnSpc>
              <a:spcPct val="100000"/>
            </a:lnSpc>
            <a:spcBef>
              <a:spcPts val="0"/>
            </a:spcBef>
            <a:spcAft>
              <a:spcPts val="0"/>
            </a:spcAft>
            <a:buClr>
              <a:srgbClr val="C00000"/>
            </a:buClr>
            <a:buSzPts val="3600"/>
            <a:buFont typeface="Calibri"/>
            <a:buNone/>
          </a:pPr>
          <a:r>
            <a:rPr lang="en-US" sz="3000" b="1" i="0" u="none" strike="noStrike" cap="none" dirty="0" err="1">
              <a:solidFill>
                <a:schemeClr val="tx1"/>
              </a:solidFill>
              <a:latin typeface="Calibri"/>
              <a:ea typeface="Calibri"/>
              <a:cs typeface="Calibri"/>
              <a:sym typeface="Calibri"/>
            </a:rPr>
            <a:t>Dosare</a:t>
          </a:r>
          <a:r>
            <a:rPr lang="en-US" sz="3000" b="1" i="0" u="none" strike="noStrike" cap="none" dirty="0">
              <a:solidFill>
                <a:schemeClr val="tx1"/>
              </a:solidFill>
              <a:latin typeface="Calibri"/>
              <a:ea typeface="Calibri"/>
              <a:cs typeface="Calibri"/>
              <a:sym typeface="Calibri"/>
            </a:rPr>
            <a:t> </a:t>
          </a:r>
          <a:r>
            <a:rPr lang="en-US" sz="3000" b="1" i="0" u="none" strike="noStrike" cap="none" dirty="0" err="1">
              <a:solidFill>
                <a:schemeClr val="tx1"/>
              </a:solidFill>
              <a:latin typeface="Calibri"/>
              <a:ea typeface="Calibri"/>
              <a:cs typeface="Calibri"/>
              <a:sym typeface="Calibri"/>
            </a:rPr>
            <a:t>înregistrate</a:t>
          </a:r>
          <a:r>
            <a:rPr lang="en-US" sz="3000" b="1" i="0" u="none" strike="noStrike" cap="none" dirty="0">
              <a:solidFill>
                <a:schemeClr val="tx1"/>
              </a:solidFill>
              <a:latin typeface="Calibri"/>
              <a:ea typeface="Calibri"/>
              <a:cs typeface="Calibri"/>
              <a:sym typeface="Calibri"/>
            </a:rPr>
            <a:t> </a:t>
          </a:r>
          <a:endParaRPr sz="3000" b="1" i="0" u="none" strike="noStrike" cap="none" dirty="0">
            <a:solidFill>
              <a:schemeClr val="tx1"/>
            </a:solidFill>
            <a:latin typeface="Calibri"/>
            <a:ea typeface="Calibri"/>
            <a:cs typeface="Calibri"/>
            <a:sym typeface="Calibri"/>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cdr:x>
      <cdr:y>2.42683E-7</cdr:y>
    </cdr:from>
    <cdr:to>
      <cdr:x>1</cdr:x>
      <cdr:y>0.12079</cdr:y>
    </cdr:to>
    <cdr:sp macro="" textlink="">
      <cdr:nvSpPr>
        <cdr:cNvPr id="2" name="Заголовок 1">
          <a:extLst xmlns:a="http://schemas.openxmlformats.org/drawingml/2006/main">
            <a:ext uri="{FF2B5EF4-FFF2-40B4-BE49-F238E27FC236}">
              <a16:creationId xmlns:a16="http://schemas.microsoft.com/office/drawing/2014/main" id="{7266474C-D192-FC0B-6DBE-5C13E9458F27}"/>
            </a:ext>
          </a:extLst>
        </cdr:cNvPr>
        <cdr:cNvSpPr>
          <a:spLocks xmlns:a="http://schemas.openxmlformats.org/drawingml/2006/main" noGrp="1"/>
        </cdr:cNvSpPr>
      </cdr:nvSpPr>
      <cdr:spPr>
        <a:xfrm xmlns:a="http://schemas.openxmlformats.org/drawingml/2006/main">
          <a:off x="0" y="1"/>
          <a:ext cx="6710659" cy="49771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spcFirstLastPara="1" wrap="square" lIns="91425" tIns="45700" rIns="91425" bIns="45700" anchor="ctr" anchorCtr="0">
          <a:normAutofit/>
        </a:bodyPr>
        <a:lstStyle xmlns:a="http://schemas.openxmlformats.org/drawingml/2006/main">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xmlns:a="http://schemas.openxmlformats.org/drawingml/2006/main">
          <a:r>
            <a:rPr lang="ro-MD" sz="2000" b="1" dirty="0">
              <a:latin typeface="+mj-lt"/>
              <a:cs typeface="Times New Roman" panose="02020603050405020304" pitchFamily="18" charset="0"/>
            </a:rPr>
            <a:t>Examinarea în termen a dosarelor</a:t>
          </a:r>
          <a:br>
            <a:rPr lang="ro-MD" sz="2000" b="1" dirty="0">
              <a:latin typeface="+mj-lt"/>
              <a:cs typeface="Times New Roman" panose="02020603050405020304" pitchFamily="18" charset="0"/>
            </a:rPr>
          </a:br>
          <a:r>
            <a:rPr lang="ro-MD" sz="2000" b="1" dirty="0">
              <a:latin typeface="+mj-lt"/>
              <a:cs typeface="Times New Roman" panose="02020603050405020304" pitchFamily="18" charset="0"/>
            </a:rPr>
            <a:t>Termeni generali de examinare a dosarelor</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atin typeface="Arial" panose="020B0604020202020204" pitchFamily="34" charset="0"/>
              </a:defRPr>
            </a:lvl1pPr>
          </a:lstStyle>
          <a:p>
            <a:endParaRPr lang="de-DE" dirty="0"/>
          </a:p>
        </p:txBody>
      </p:sp>
      <p:sp>
        <p:nvSpPr>
          <p:cNvPr id="3" name="Datumsplatzhalt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atin typeface="Arial" panose="020B0604020202020204" pitchFamily="34" charset="0"/>
              </a:defRPr>
            </a:lvl1pPr>
          </a:lstStyle>
          <a:p>
            <a:fld id="{13BDE53C-E68A-42E6-AFB0-AF5C1BDE8E3C}" type="datetimeFigureOut">
              <a:rPr lang="en-GB" smtClean="0"/>
              <a:pPr/>
              <a:t>31/07/2026</a:t>
            </a:fld>
            <a:endParaRPr lang="en-GB" dirty="0"/>
          </a:p>
        </p:txBody>
      </p:sp>
      <p:sp>
        <p:nvSpPr>
          <p:cNvPr id="4" name="Folienbildplatzhalt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de-DE" dirty="0"/>
          </a:p>
        </p:txBody>
      </p:sp>
      <p:sp>
        <p:nvSpPr>
          <p:cNvPr id="5" name="Notizenplatzhalt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GB" dirty="0" err="1"/>
              <a:t>Formatvorlagen</a:t>
            </a:r>
            <a:r>
              <a:rPr lang="en-GB" dirty="0"/>
              <a:t> des </a:t>
            </a:r>
            <a:r>
              <a:rPr lang="en-GB" dirty="0" err="1"/>
              <a:t>Textmasters</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6" name="Fußzeilenplatzhalt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atin typeface="Arial" panose="020B0604020202020204" pitchFamily="34" charset="0"/>
              </a:defRPr>
            </a:lvl1pPr>
          </a:lstStyle>
          <a:p>
            <a:endParaRPr lang="de-DE" dirty="0"/>
          </a:p>
        </p:txBody>
      </p:sp>
      <p:sp>
        <p:nvSpPr>
          <p:cNvPr id="7" name="Foliennummernplatzhalt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atin typeface="Arial" panose="020B0604020202020204" pitchFamily="34" charset="0"/>
              </a:defRPr>
            </a:lvl1pPr>
          </a:lstStyle>
          <a:p>
            <a:fld id="{4045F879-0589-40D4-B0E5-B74D0CAD5C6C}" type="slidenum">
              <a:rPr lang="en-GB" smtClean="0"/>
              <a:pPr/>
              <a:t>‹#›</a:t>
            </a:fld>
            <a:endParaRPr lang="en-GB" dirty="0"/>
          </a:p>
        </p:txBody>
      </p:sp>
    </p:spTree>
    <p:extLst>
      <p:ext uri="{BB962C8B-B14F-4D97-AF65-F5344CB8AC3E}">
        <p14:creationId xmlns:p14="http://schemas.microsoft.com/office/powerpoint/2010/main" val="326095264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Arial" panose="020B0604020202020204" pitchFamily="34" charset="0"/>
        <a:ea typeface="+mn-ea"/>
        <a:cs typeface="+mn-cs"/>
      </a:defRPr>
    </a:lvl1pPr>
    <a:lvl2pPr marL="342900" algn="l" defTabSz="685800" rtl="0" eaLnBrk="1" latinLnBrk="0" hangingPunct="1">
      <a:defRPr sz="900" kern="1200">
        <a:solidFill>
          <a:schemeClr val="tx1"/>
        </a:solidFill>
        <a:latin typeface="Arial" panose="020B0604020202020204" pitchFamily="34" charset="0"/>
        <a:ea typeface="+mn-ea"/>
        <a:cs typeface="+mn-cs"/>
      </a:defRPr>
    </a:lvl2pPr>
    <a:lvl3pPr marL="685800" algn="l" defTabSz="685800" rtl="0" eaLnBrk="1" latinLnBrk="0" hangingPunct="1">
      <a:defRPr sz="900" kern="1200">
        <a:solidFill>
          <a:schemeClr val="tx1"/>
        </a:solidFill>
        <a:latin typeface="Arial" panose="020B0604020202020204" pitchFamily="34" charset="0"/>
        <a:ea typeface="+mn-ea"/>
        <a:cs typeface="+mn-cs"/>
      </a:defRPr>
    </a:lvl3pPr>
    <a:lvl4pPr marL="1028700" algn="l" defTabSz="685800" rtl="0" eaLnBrk="1" latinLnBrk="0" hangingPunct="1">
      <a:defRPr sz="900" kern="1200">
        <a:solidFill>
          <a:schemeClr val="tx1"/>
        </a:solidFill>
        <a:latin typeface="Arial" panose="020B0604020202020204" pitchFamily="34" charset="0"/>
        <a:ea typeface="+mn-ea"/>
        <a:cs typeface="+mn-cs"/>
      </a:defRPr>
    </a:lvl4pPr>
    <a:lvl5pPr marL="1371600" algn="l" defTabSz="685800" rtl="0" eaLnBrk="1" latinLnBrk="0" hangingPunct="1">
      <a:defRPr sz="900" kern="1200">
        <a:solidFill>
          <a:schemeClr val="tx1"/>
        </a:solidFill>
        <a:latin typeface="Arial" panose="020B0604020202020204" pitchFamily="34"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045F879-0589-40D4-B0E5-B74D0CAD5C6C}" type="slidenum">
              <a:rPr lang="en-GB" smtClean="0"/>
              <a:pPr/>
              <a:t>1</a:t>
            </a:fld>
            <a:endParaRPr lang="en-GB" dirty="0"/>
          </a:p>
        </p:txBody>
      </p:sp>
    </p:spTree>
    <p:extLst>
      <p:ext uri="{BB962C8B-B14F-4D97-AF65-F5344CB8AC3E}">
        <p14:creationId xmlns:p14="http://schemas.microsoft.com/office/powerpoint/2010/main" val="180596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045F879-0589-40D4-B0E5-B74D0CAD5C6C}" type="slidenum">
              <a:rPr lang="en-GB" smtClean="0"/>
              <a:pPr/>
              <a:t>2</a:t>
            </a:fld>
            <a:endParaRPr lang="en-GB" dirty="0"/>
          </a:p>
        </p:txBody>
      </p:sp>
    </p:spTree>
    <p:extLst>
      <p:ext uri="{BB962C8B-B14F-4D97-AF65-F5344CB8AC3E}">
        <p14:creationId xmlns:p14="http://schemas.microsoft.com/office/powerpoint/2010/main" val="133610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o-MD" dirty="0"/>
          </a:p>
        </p:txBody>
      </p:sp>
      <p:sp>
        <p:nvSpPr>
          <p:cNvPr id="4" name="Номер слайда 3"/>
          <p:cNvSpPr>
            <a:spLocks noGrp="1"/>
          </p:cNvSpPr>
          <p:nvPr>
            <p:ph type="sldNum" sz="quarter" idx="5"/>
          </p:nvPr>
        </p:nvSpPr>
        <p:spPr/>
        <p:txBody>
          <a:bodyPr/>
          <a:lstStyle/>
          <a:p>
            <a:fld id="{4045F879-0589-40D4-B0E5-B74D0CAD5C6C}" type="slidenum">
              <a:rPr lang="en-GB" smtClean="0"/>
              <a:pPr/>
              <a:t>27</a:t>
            </a:fld>
            <a:endParaRPr lang="en-GB" dirty="0"/>
          </a:p>
        </p:txBody>
      </p:sp>
    </p:spTree>
    <p:extLst>
      <p:ext uri="{BB962C8B-B14F-4D97-AF65-F5344CB8AC3E}">
        <p14:creationId xmlns:p14="http://schemas.microsoft.com/office/powerpoint/2010/main" val="37505602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colou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073602-2372-F145-9A19-B1B7EE437D85}"/>
              </a:ext>
            </a:extLst>
          </p:cNvPr>
          <p:cNvPicPr>
            <a:picLocks noChangeAspect="1"/>
          </p:cNvPicPr>
          <p:nvPr userDrawn="1"/>
        </p:nvPicPr>
        <p:blipFill>
          <a:blip r:embed="rId2"/>
          <a:stretch>
            <a:fillRect/>
          </a:stretch>
        </p:blipFill>
        <p:spPr>
          <a:xfrm>
            <a:off x="11261" y="0"/>
            <a:ext cx="9121478" cy="5143500"/>
          </a:xfrm>
          <a:prstGeom prst="rect">
            <a:avLst/>
          </a:prstGeom>
        </p:spPr>
      </p:pic>
    </p:spTree>
    <p:extLst>
      <p:ext uri="{BB962C8B-B14F-4D97-AF65-F5344CB8AC3E}">
        <p14:creationId xmlns:p14="http://schemas.microsoft.com/office/powerpoint/2010/main" val="71391406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ru-RU"/>
              <a:t>Образец заголовка</a:t>
            </a:r>
            <a:endParaRPr lang="es-ES"/>
          </a:p>
        </p:txBody>
      </p:sp>
      <p:sp>
        <p:nvSpPr>
          <p:cNvPr id="3" name="2 Marcador de texto"/>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3 Marcador de contenido"/>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texto"/>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5 Marcador de contenido"/>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7" name="6 Marcador de fecha"/>
          <p:cNvSpPr>
            <a:spLocks noGrp="1"/>
          </p:cNvSpPr>
          <p:nvPr>
            <p:ph type="dt" sz="half" idx="10"/>
          </p:nvPr>
        </p:nvSpPr>
        <p:spPr/>
        <p:txBody>
          <a:bodyPr/>
          <a:lstStyle/>
          <a:p>
            <a:r>
              <a:rPr lang="en-GB"/>
              <a:t>22 Jan. 2021</a:t>
            </a:r>
            <a:endParaRPr lang="en-GB" dirty="0"/>
          </a:p>
        </p:txBody>
      </p:sp>
      <p:sp>
        <p:nvSpPr>
          <p:cNvPr id="8" name="7 Marcador de pie de página"/>
          <p:cNvSpPr>
            <a:spLocks noGrp="1"/>
          </p:cNvSpPr>
          <p:nvPr>
            <p:ph type="ftr" sz="quarter" idx="11"/>
          </p:nvPr>
        </p:nvSpPr>
        <p:spPr/>
        <p:txBody>
          <a:bodyPr/>
          <a:lstStyle/>
          <a:p>
            <a:r>
              <a:rPr lang="en-GB"/>
              <a:t>Titel of the presentation</a:t>
            </a:r>
            <a:endParaRPr lang="en-GB" dirty="0"/>
          </a:p>
        </p:txBody>
      </p:sp>
      <p:sp>
        <p:nvSpPr>
          <p:cNvPr id="9" name="8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125212319"/>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fecha"/>
          <p:cNvSpPr>
            <a:spLocks noGrp="1"/>
          </p:cNvSpPr>
          <p:nvPr>
            <p:ph type="dt" sz="half" idx="10"/>
          </p:nvPr>
        </p:nvSpPr>
        <p:spPr/>
        <p:txBody>
          <a:bodyPr/>
          <a:lstStyle/>
          <a:p>
            <a:r>
              <a:rPr lang="en-GB"/>
              <a:t>22 Jan. 2021</a:t>
            </a:r>
            <a:endParaRPr lang="en-GB" dirty="0"/>
          </a:p>
        </p:txBody>
      </p:sp>
      <p:sp>
        <p:nvSpPr>
          <p:cNvPr id="4" name="3 Marcador de pie de página"/>
          <p:cNvSpPr>
            <a:spLocks noGrp="1"/>
          </p:cNvSpPr>
          <p:nvPr>
            <p:ph type="ftr" sz="quarter" idx="11"/>
          </p:nvPr>
        </p:nvSpPr>
        <p:spPr/>
        <p:txBody>
          <a:bodyPr/>
          <a:lstStyle/>
          <a:p>
            <a:r>
              <a:rPr lang="en-GB"/>
              <a:t>Titel of the presentation</a:t>
            </a:r>
            <a:endParaRPr lang="en-GB" dirty="0"/>
          </a:p>
        </p:txBody>
      </p:sp>
      <p:sp>
        <p:nvSpPr>
          <p:cNvPr id="5" name="4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578274463"/>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r>
              <a:rPr lang="en-GB"/>
              <a:t>22 Jan. 2021</a:t>
            </a:r>
            <a:endParaRPr lang="en-GB" dirty="0"/>
          </a:p>
        </p:txBody>
      </p:sp>
      <p:sp>
        <p:nvSpPr>
          <p:cNvPr id="3" name="2 Marcador de pie de página"/>
          <p:cNvSpPr>
            <a:spLocks noGrp="1"/>
          </p:cNvSpPr>
          <p:nvPr>
            <p:ph type="ftr" sz="quarter" idx="11"/>
          </p:nvPr>
        </p:nvSpPr>
        <p:spPr/>
        <p:txBody>
          <a:bodyPr/>
          <a:lstStyle/>
          <a:p>
            <a:r>
              <a:rPr lang="en-GB"/>
              <a:t>Titel of the presentation</a:t>
            </a:r>
            <a:endParaRPr lang="en-GB" dirty="0"/>
          </a:p>
        </p:txBody>
      </p:sp>
      <p:sp>
        <p:nvSpPr>
          <p:cNvPr id="4" name="3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3005087778"/>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04787"/>
            <a:ext cx="3008313" cy="871538"/>
          </a:xfrm>
        </p:spPr>
        <p:txBody>
          <a:bodyPr anchor="b"/>
          <a:lstStyle>
            <a:lvl1pPr algn="l">
              <a:defRPr sz="1500" b="1"/>
            </a:lvl1pPr>
          </a:lstStyle>
          <a:p>
            <a:r>
              <a:rPr lang="ru-RU"/>
              <a:t>Образец заголовка</a:t>
            </a:r>
            <a:endParaRPr lang="es-ES"/>
          </a:p>
        </p:txBody>
      </p:sp>
      <p:sp>
        <p:nvSpPr>
          <p:cNvPr id="3" name="2 Marcador de contenido"/>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texto"/>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4 Marcador de fecha"/>
          <p:cNvSpPr>
            <a:spLocks noGrp="1"/>
          </p:cNvSpPr>
          <p:nvPr>
            <p:ph type="dt" sz="half" idx="10"/>
          </p:nvPr>
        </p:nvSpPr>
        <p:spPr/>
        <p:txBody>
          <a:bodyPr/>
          <a:lstStyle/>
          <a:p>
            <a:r>
              <a:rPr lang="en-GB"/>
              <a:t>22 Jan. 2021</a:t>
            </a:r>
            <a:endParaRPr lang="en-GB" dirty="0"/>
          </a:p>
        </p:txBody>
      </p:sp>
      <p:sp>
        <p:nvSpPr>
          <p:cNvPr id="6" name="5 Marcador de pie de página"/>
          <p:cNvSpPr>
            <a:spLocks noGrp="1"/>
          </p:cNvSpPr>
          <p:nvPr>
            <p:ph type="ftr" sz="quarter" idx="11"/>
          </p:nvPr>
        </p:nvSpPr>
        <p:spPr/>
        <p:txBody>
          <a:bodyPr/>
          <a:lstStyle/>
          <a:p>
            <a:r>
              <a:rPr lang="en-GB"/>
              <a:t>Titel of the presentation</a:t>
            </a:r>
            <a:endParaRPr lang="en-GB" dirty="0"/>
          </a:p>
        </p:txBody>
      </p:sp>
      <p:sp>
        <p:nvSpPr>
          <p:cNvPr id="7" name="6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432882290"/>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4"/>
          </a:xfrm>
        </p:spPr>
        <p:txBody>
          <a:bodyPr anchor="b"/>
          <a:lstStyle>
            <a:lvl1pPr algn="l">
              <a:defRPr sz="1500" b="1"/>
            </a:lvl1pPr>
          </a:lstStyle>
          <a:p>
            <a:r>
              <a:rPr lang="ru-RU"/>
              <a:t>Образец заголовка</a:t>
            </a:r>
            <a:endParaRPr lang="es-ES"/>
          </a:p>
        </p:txBody>
      </p:sp>
      <p:sp>
        <p:nvSpPr>
          <p:cNvPr id="3" name="2 Marcador de posición de imagen"/>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s-ES"/>
          </a:p>
        </p:txBody>
      </p:sp>
      <p:sp>
        <p:nvSpPr>
          <p:cNvPr id="4" name="3 Marcador de texto"/>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4 Marcador de fecha"/>
          <p:cNvSpPr>
            <a:spLocks noGrp="1"/>
          </p:cNvSpPr>
          <p:nvPr>
            <p:ph type="dt" sz="half" idx="10"/>
          </p:nvPr>
        </p:nvSpPr>
        <p:spPr/>
        <p:txBody>
          <a:bodyPr/>
          <a:lstStyle/>
          <a:p>
            <a:r>
              <a:rPr lang="en-GB"/>
              <a:t>22 Jan. 2021</a:t>
            </a:r>
            <a:endParaRPr lang="en-GB" dirty="0"/>
          </a:p>
        </p:txBody>
      </p:sp>
      <p:sp>
        <p:nvSpPr>
          <p:cNvPr id="6" name="5 Marcador de pie de página"/>
          <p:cNvSpPr>
            <a:spLocks noGrp="1"/>
          </p:cNvSpPr>
          <p:nvPr>
            <p:ph type="ftr" sz="quarter" idx="11"/>
          </p:nvPr>
        </p:nvSpPr>
        <p:spPr/>
        <p:txBody>
          <a:bodyPr/>
          <a:lstStyle/>
          <a:p>
            <a:r>
              <a:rPr lang="en-GB"/>
              <a:t>Titel of the presentation</a:t>
            </a:r>
            <a:endParaRPr lang="en-GB" dirty="0"/>
          </a:p>
        </p:txBody>
      </p:sp>
      <p:sp>
        <p:nvSpPr>
          <p:cNvPr id="7" name="6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1889630313"/>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texto vertical"/>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r>
              <a:rPr lang="en-GB"/>
              <a:t>22 Jan. 2021</a:t>
            </a:r>
            <a:endParaRPr lang="en-GB" dirty="0"/>
          </a:p>
        </p:txBody>
      </p:sp>
      <p:sp>
        <p:nvSpPr>
          <p:cNvPr id="5" name="4 Marcador de pie de página"/>
          <p:cNvSpPr>
            <a:spLocks noGrp="1"/>
          </p:cNvSpPr>
          <p:nvPr>
            <p:ph type="ftr" sz="quarter" idx="11"/>
          </p:nvPr>
        </p:nvSpPr>
        <p:spPr/>
        <p:txBody>
          <a:bodyPr/>
          <a:lstStyle/>
          <a:p>
            <a:r>
              <a:rPr lang="en-GB"/>
              <a:t>Titel of the presentation</a:t>
            </a:r>
            <a:endParaRPr lang="en-GB" dirty="0"/>
          </a:p>
        </p:txBody>
      </p:sp>
      <p:sp>
        <p:nvSpPr>
          <p:cNvPr id="6" name="5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1795855990"/>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5979"/>
            <a:ext cx="2057400" cy="4388644"/>
          </a:xfrm>
        </p:spPr>
        <p:txBody>
          <a:bodyPr vert="eaVert"/>
          <a:lstStyle/>
          <a:p>
            <a:r>
              <a:rPr lang="ru-RU"/>
              <a:t>Образец заголовка</a:t>
            </a:r>
            <a:endParaRPr lang="es-ES"/>
          </a:p>
        </p:txBody>
      </p:sp>
      <p:sp>
        <p:nvSpPr>
          <p:cNvPr id="3" name="2 Marcador de texto vertical"/>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fecha"/>
          <p:cNvSpPr>
            <a:spLocks noGrp="1"/>
          </p:cNvSpPr>
          <p:nvPr>
            <p:ph type="dt" sz="half" idx="10"/>
          </p:nvPr>
        </p:nvSpPr>
        <p:spPr/>
        <p:txBody>
          <a:bodyPr/>
          <a:lstStyle/>
          <a:p>
            <a:r>
              <a:rPr lang="en-GB"/>
              <a:t>22 Jan. 2021</a:t>
            </a:r>
            <a:endParaRPr lang="en-GB" dirty="0"/>
          </a:p>
        </p:txBody>
      </p:sp>
      <p:sp>
        <p:nvSpPr>
          <p:cNvPr id="5" name="4 Marcador de pie de página"/>
          <p:cNvSpPr>
            <a:spLocks noGrp="1"/>
          </p:cNvSpPr>
          <p:nvPr>
            <p:ph type="ftr" sz="quarter" idx="11"/>
          </p:nvPr>
        </p:nvSpPr>
        <p:spPr/>
        <p:txBody>
          <a:bodyPr/>
          <a:lstStyle/>
          <a:p>
            <a:r>
              <a:rPr lang="en-GB"/>
              <a:t>Titel of the presentation</a:t>
            </a:r>
            <a:endParaRPr lang="en-GB" dirty="0"/>
          </a:p>
        </p:txBody>
      </p:sp>
      <p:sp>
        <p:nvSpPr>
          <p:cNvPr id="6" name="5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3590724860"/>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colou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073602-2372-F145-9A19-B1B7EE437D85}"/>
              </a:ext>
            </a:extLst>
          </p:cNvPr>
          <p:cNvPicPr>
            <a:picLocks noChangeAspect="1"/>
          </p:cNvPicPr>
          <p:nvPr userDrawn="1"/>
        </p:nvPicPr>
        <p:blipFill>
          <a:blip r:embed="rId2"/>
          <a:stretch>
            <a:fillRect/>
          </a:stretch>
        </p:blipFill>
        <p:spPr>
          <a:xfrm>
            <a:off x="11261" y="0"/>
            <a:ext cx="9121478" cy="5143500"/>
          </a:xfrm>
          <a:prstGeom prst="rect">
            <a:avLst/>
          </a:prstGeom>
        </p:spPr>
      </p:pic>
    </p:spTree>
    <p:extLst>
      <p:ext uri="{BB962C8B-B14F-4D97-AF65-F5344CB8AC3E}">
        <p14:creationId xmlns:p14="http://schemas.microsoft.com/office/powerpoint/2010/main" val="308737179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Photo title">
    <p:spTree>
      <p:nvGrpSpPr>
        <p:cNvPr id="1" name=""/>
        <p:cNvGrpSpPr/>
        <p:nvPr/>
      </p:nvGrpSpPr>
      <p:grpSpPr>
        <a:xfrm>
          <a:off x="0" y="0"/>
          <a:ext cx="0" cy="0"/>
          <a:chOff x="0" y="0"/>
          <a:chExt cx="0" cy="0"/>
        </a:xfrm>
      </p:grpSpPr>
      <p:sp>
        <p:nvSpPr>
          <p:cNvPr id="22" name="Subline">
            <a:extLst>
              <a:ext uri="{FF2B5EF4-FFF2-40B4-BE49-F238E27FC236}">
                <a16:creationId xmlns:a16="http://schemas.microsoft.com/office/drawing/2014/main" id="{0E55CFED-05E6-D94C-8263-0255A3D1A409}"/>
              </a:ext>
            </a:extLst>
          </p:cNvPr>
          <p:cNvSpPr>
            <a:spLocks noGrp="1"/>
          </p:cNvSpPr>
          <p:nvPr>
            <p:ph type="body" sz="quarter" idx="10" hasCustomPrompt="1"/>
          </p:nvPr>
        </p:nvSpPr>
        <p:spPr bwMode="gray">
          <a:xfrm>
            <a:off x="1948264" y="1594183"/>
            <a:ext cx="6880943" cy="592470"/>
          </a:xfrm>
        </p:spPr>
        <p:txBody>
          <a:bodyPr wrap="square">
            <a:spAutoFit/>
          </a:bodyPr>
          <a:lstStyle>
            <a:lvl1pPr marL="0" indent="0">
              <a:lnSpc>
                <a:spcPct val="95000"/>
              </a:lnSpc>
              <a:spcBef>
                <a:spcPts val="1200"/>
              </a:spcBef>
              <a:spcAft>
                <a:spcPts val="0"/>
              </a:spcAft>
              <a:buNone/>
              <a:defRPr sz="1500">
                <a:solidFill>
                  <a:schemeClr val="tx1"/>
                </a:solidFill>
              </a:defRPr>
            </a:lvl1pPr>
          </a:lstStyle>
          <a:p>
            <a:pPr lvl="0"/>
            <a:r>
              <a:rPr lang="en-GB" dirty="0"/>
              <a:t>This is the sub-line</a:t>
            </a:r>
          </a:p>
          <a:p>
            <a:pPr lvl="0"/>
            <a:r>
              <a:rPr lang="en-GB" dirty="0"/>
              <a:t>Project name | Date</a:t>
            </a:r>
          </a:p>
        </p:txBody>
      </p:sp>
      <p:sp>
        <p:nvSpPr>
          <p:cNvPr id="21" name="Headline">
            <a:extLst>
              <a:ext uri="{FF2B5EF4-FFF2-40B4-BE49-F238E27FC236}">
                <a16:creationId xmlns:a16="http://schemas.microsoft.com/office/drawing/2014/main" id="{7F8B9A88-98C8-FD45-B0C8-30548266AAEF}"/>
              </a:ext>
            </a:extLst>
          </p:cNvPr>
          <p:cNvSpPr>
            <a:spLocks noGrp="1"/>
          </p:cNvSpPr>
          <p:nvPr>
            <p:ph type="title" hasCustomPrompt="1"/>
          </p:nvPr>
        </p:nvSpPr>
        <p:spPr bwMode="gray">
          <a:xfrm>
            <a:off x="1948264" y="1127796"/>
            <a:ext cx="6880943" cy="360099"/>
          </a:xfrm>
          <a:prstGeom prst="rect">
            <a:avLst/>
          </a:prstGeom>
          <a:noFill/>
        </p:spPr>
        <p:txBody>
          <a:bodyPr wrap="square">
            <a:spAutoFit/>
          </a:bodyPr>
          <a:lstStyle>
            <a:lvl1pPr>
              <a:defRPr sz="2600" b="1">
                <a:solidFill>
                  <a:schemeClr val="tx1"/>
                </a:solidFill>
              </a:defRPr>
            </a:lvl1pPr>
          </a:lstStyle>
          <a:p>
            <a:r>
              <a:rPr lang="en-GB" dirty="0"/>
              <a:t>Title slide/headline</a:t>
            </a:r>
          </a:p>
        </p:txBody>
      </p:sp>
      <p:pic>
        <p:nvPicPr>
          <p:cNvPr id="3" name="Picture 2">
            <a:extLst>
              <a:ext uri="{FF2B5EF4-FFF2-40B4-BE49-F238E27FC236}">
                <a16:creationId xmlns:a16="http://schemas.microsoft.com/office/drawing/2014/main" id="{5B21A899-F1A5-5146-8815-E4D30A6D1F61}"/>
              </a:ext>
            </a:extLst>
          </p:cNvPr>
          <p:cNvPicPr>
            <a:picLocks noChangeAspect="1"/>
          </p:cNvPicPr>
          <p:nvPr userDrawn="1"/>
        </p:nvPicPr>
        <p:blipFill>
          <a:blip r:embed="rId2"/>
          <a:stretch>
            <a:fillRect/>
          </a:stretch>
        </p:blipFill>
        <p:spPr>
          <a:xfrm>
            <a:off x="0" y="0"/>
            <a:ext cx="2039664" cy="5143500"/>
          </a:xfrm>
          <a:prstGeom prst="rect">
            <a:avLst/>
          </a:prstGeom>
        </p:spPr>
      </p:pic>
    </p:spTree>
    <p:extLst>
      <p:ext uri="{BB962C8B-B14F-4D97-AF65-F5344CB8AC3E}">
        <p14:creationId xmlns:p14="http://schemas.microsoft.com/office/powerpoint/2010/main" val="153528170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b/w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CB56DE-A90D-3240-AA35-6A399F9A704A}"/>
              </a:ext>
            </a:extLst>
          </p:cNvPr>
          <p:cNvPicPr>
            <a:picLocks noChangeAspect="1"/>
          </p:cNvPicPr>
          <p:nvPr userDrawn="1"/>
        </p:nvPicPr>
        <p:blipFill>
          <a:blip r:embed="rId2"/>
          <a:stretch>
            <a:fillRect/>
          </a:stretch>
        </p:blipFill>
        <p:spPr>
          <a:xfrm>
            <a:off x="11261" y="0"/>
            <a:ext cx="9121478" cy="5143500"/>
          </a:xfrm>
          <a:prstGeom prst="rect">
            <a:avLst/>
          </a:prstGeom>
        </p:spPr>
      </p:pic>
      <p:pic>
        <p:nvPicPr>
          <p:cNvPr id="4" name="Picture 3">
            <a:extLst>
              <a:ext uri="{FF2B5EF4-FFF2-40B4-BE49-F238E27FC236}">
                <a16:creationId xmlns:a16="http://schemas.microsoft.com/office/drawing/2014/main" id="{7F79BFAC-658C-E148-891B-2BC5DEABDE9A}"/>
              </a:ext>
            </a:extLst>
          </p:cNvPr>
          <p:cNvPicPr>
            <a:picLocks noChangeAspect="1"/>
          </p:cNvPicPr>
          <p:nvPr userDrawn="1"/>
        </p:nvPicPr>
        <p:blipFill>
          <a:blip r:embed="rId3"/>
          <a:stretch>
            <a:fillRect/>
          </a:stretch>
        </p:blipFill>
        <p:spPr>
          <a:xfrm>
            <a:off x="11261" y="0"/>
            <a:ext cx="9121478" cy="5143500"/>
          </a:xfrm>
          <a:prstGeom prst="rect">
            <a:avLst/>
          </a:prstGeom>
        </p:spPr>
      </p:pic>
    </p:spTree>
    <p:extLst>
      <p:ext uri="{BB962C8B-B14F-4D97-AF65-F5344CB8AC3E}">
        <p14:creationId xmlns:p14="http://schemas.microsoft.com/office/powerpoint/2010/main" val="42914669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hoto title">
    <p:spTree>
      <p:nvGrpSpPr>
        <p:cNvPr id="1" name=""/>
        <p:cNvGrpSpPr/>
        <p:nvPr/>
      </p:nvGrpSpPr>
      <p:grpSpPr>
        <a:xfrm>
          <a:off x="0" y="0"/>
          <a:ext cx="0" cy="0"/>
          <a:chOff x="0" y="0"/>
          <a:chExt cx="0" cy="0"/>
        </a:xfrm>
      </p:grpSpPr>
      <p:sp>
        <p:nvSpPr>
          <p:cNvPr id="22" name="Subline">
            <a:extLst>
              <a:ext uri="{FF2B5EF4-FFF2-40B4-BE49-F238E27FC236}">
                <a16:creationId xmlns:a16="http://schemas.microsoft.com/office/drawing/2014/main" id="{0E55CFED-05E6-D94C-8263-0255A3D1A409}"/>
              </a:ext>
            </a:extLst>
          </p:cNvPr>
          <p:cNvSpPr>
            <a:spLocks noGrp="1"/>
          </p:cNvSpPr>
          <p:nvPr>
            <p:ph type="body" sz="quarter" idx="10" hasCustomPrompt="1"/>
          </p:nvPr>
        </p:nvSpPr>
        <p:spPr bwMode="gray">
          <a:xfrm>
            <a:off x="1948264" y="1594183"/>
            <a:ext cx="6880943" cy="592470"/>
          </a:xfrm>
        </p:spPr>
        <p:txBody>
          <a:bodyPr wrap="square">
            <a:spAutoFit/>
          </a:bodyPr>
          <a:lstStyle>
            <a:lvl1pPr marL="0" indent="0">
              <a:lnSpc>
                <a:spcPct val="95000"/>
              </a:lnSpc>
              <a:spcBef>
                <a:spcPts val="1200"/>
              </a:spcBef>
              <a:spcAft>
                <a:spcPts val="0"/>
              </a:spcAft>
              <a:buNone/>
              <a:defRPr sz="1500">
                <a:solidFill>
                  <a:schemeClr val="tx1"/>
                </a:solidFill>
              </a:defRPr>
            </a:lvl1pPr>
          </a:lstStyle>
          <a:p>
            <a:pPr lvl="0"/>
            <a:r>
              <a:rPr lang="en-GB" dirty="0"/>
              <a:t>This is the sub-line</a:t>
            </a:r>
          </a:p>
          <a:p>
            <a:pPr lvl="0"/>
            <a:r>
              <a:rPr lang="en-GB" dirty="0"/>
              <a:t>Project name | Date</a:t>
            </a:r>
          </a:p>
        </p:txBody>
      </p:sp>
      <p:sp>
        <p:nvSpPr>
          <p:cNvPr id="21" name="Headline">
            <a:extLst>
              <a:ext uri="{FF2B5EF4-FFF2-40B4-BE49-F238E27FC236}">
                <a16:creationId xmlns:a16="http://schemas.microsoft.com/office/drawing/2014/main" id="{7F8B9A88-98C8-FD45-B0C8-30548266AAEF}"/>
              </a:ext>
            </a:extLst>
          </p:cNvPr>
          <p:cNvSpPr>
            <a:spLocks noGrp="1"/>
          </p:cNvSpPr>
          <p:nvPr>
            <p:ph type="title" hasCustomPrompt="1"/>
          </p:nvPr>
        </p:nvSpPr>
        <p:spPr bwMode="gray">
          <a:xfrm>
            <a:off x="1948264" y="1127796"/>
            <a:ext cx="6880943" cy="360099"/>
          </a:xfrm>
          <a:prstGeom prst="rect">
            <a:avLst/>
          </a:prstGeom>
          <a:noFill/>
        </p:spPr>
        <p:txBody>
          <a:bodyPr wrap="square">
            <a:spAutoFit/>
          </a:bodyPr>
          <a:lstStyle>
            <a:lvl1pPr>
              <a:defRPr sz="2600" b="1">
                <a:solidFill>
                  <a:schemeClr val="tx1"/>
                </a:solidFill>
              </a:defRPr>
            </a:lvl1pPr>
          </a:lstStyle>
          <a:p>
            <a:r>
              <a:rPr lang="en-GB" dirty="0"/>
              <a:t>Title slide/headline</a:t>
            </a:r>
          </a:p>
        </p:txBody>
      </p:sp>
      <p:pic>
        <p:nvPicPr>
          <p:cNvPr id="3" name="Picture 2">
            <a:extLst>
              <a:ext uri="{FF2B5EF4-FFF2-40B4-BE49-F238E27FC236}">
                <a16:creationId xmlns:a16="http://schemas.microsoft.com/office/drawing/2014/main" id="{5B21A899-F1A5-5146-8815-E4D30A6D1F61}"/>
              </a:ext>
            </a:extLst>
          </p:cNvPr>
          <p:cNvPicPr>
            <a:picLocks noChangeAspect="1"/>
          </p:cNvPicPr>
          <p:nvPr userDrawn="1"/>
        </p:nvPicPr>
        <p:blipFill>
          <a:blip r:embed="rId2"/>
          <a:stretch>
            <a:fillRect/>
          </a:stretch>
        </p:blipFill>
        <p:spPr>
          <a:xfrm>
            <a:off x="0" y="0"/>
            <a:ext cx="2039664" cy="5143500"/>
          </a:xfrm>
          <a:prstGeom prst="rect">
            <a:avLst/>
          </a:prstGeom>
        </p:spPr>
      </p:pic>
    </p:spTree>
    <p:extLst>
      <p:ext uri="{BB962C8B-B14F-4D97-AF65-F5344CB8AC3E}">
        <p14:creationId xmlns:p14="http://schemas.microsoft.com/office/powerpoint/2010/main" val="306587205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Graphic/free-form selec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78F534-1727-064F-9C4F-BA03F9663170}"/>
              </a:ext>
            </a:extLst>
          </p:cNvPr>
          <p:cNvPicPr>
            <a:picLocks noChangeAspect="1"/>
          </p:cNvPicPr>
          <p:nvPr userDrawn="1"/>
        </p:nvPicPr>
        <p:blipFill>
          <a:blip r:embed="rId2"/>
          <a:stretch>
            <a:fillRect/>
          </a:stretch>
        </p:blipFill>
        <p:spPr>
          <a:xfrm>
            <a:off x="0" y="0"/>
            <a:ext cx="2039664" cy="5143500"/>
          </a:xfrm>
          <a:prstGeom prst="rect">
            <a:avLst/>
          </a:prstGeom>
        </p:spPr>
      </p:pic>
    </p:spTree>
    <p:extLst>
      <p:ext uri="{BB962C8B-B14F-4D97-AF65-F5344CB8AC3E}">
        <p14:creationId xmlns:p14="http://schemas.microsoft.com/office/powerpoint/2010/main" val="13635493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folie Standar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5AF0F476-FCB1-4FAD-A333-9C951E2B5D18}"/>
              </a:ext>
            </a:extLst>
          </p:cNvPr>
          <p:cNvSpPr>
            <a:spLocks noGrp="1"/>
          </p:cNvSpPr>
          <p:nvPr>
            <p:ph type="body" sz="quarter" idx="13"/>
          </p:nvPr>
        </p:nvSpPr>
        <p:spPr bwMode="gray">
          <a:xfrm>
            <a:off x="449818" y="1020969"/>
            <a:ext cx="7172684" cy="3495469"/>
          </a:xfrm>
        </p:spPr>
        <p:txBody>
          <a:bodyPr/>
          <a:lstStyle/>
          <a:p>
            <a:pPr lvl="0"/>
            <a:r>
              <a:rPr lang="en-US"/>
              <a:t>Click to edit Master text styles</a:t>
            </a:r>
          </a:p>
          <a:p>
            <a:pPr lvl="1"/>
            <a:r>
              <a:rPr lang="en-US"/>
              <a:t>Second level</a:t>
            </a:r>
          </a:p>
          <a:p>
            <a:pPr lvl="2"/>
            <a:r>
              <a:rPr lang="en-US"/>
              <a:t>Third level</a:t>
            </a:r>
          </a:p>
        </p:txBody>
      </p:sp>
      <p:sp>
        <p:nvSpPr>
          <p:cNvPr id="2" name="Titel 1">
            <a:extLst>
              <a:ext uri="{FF2B5EF4-FFF2-40B4-BE49-F238E27FC236}">
                <a16:creationId xmlns:a16="http://schemas.microsoft.com/office/drawing/2014/main" id="{F3037597-8BB0-4750-8FAD-252867721047}"/>
              </a:ext>
            </a:extLst>
          </p:cNvPr>
          <p:cNvSpPr>
            <a:spLocks noGrp="1"/>
          </p:cNvSpPr>
          <p:nvPr>
            <p:ph type="title"/>
          </p:nvPr>
        </p:nvSpPr>
        <p:spPr bwMode="gray">
          <a:xfrm>
            <a:off x="449816" y="240212"/>
            <a:ext cx="8567183" cy="540544"/>
          </a:xfrm>
        </p:spPr>
        <p:txBody>
          <a:bodyPr/>
          <a:lstStyle>
            <a:lvl1pPr>
              <a:defRPr/>
            </a:lvl1pPr>
          </a:lstStyle>
          <a:p>
            <a:r>
              <a:rPr lang="en-US"/>
              <a:t>Click to edit Master title style</a:t>
            </a:r>
            <a:endParaRPr lang="en-GB" dirty="0"/>
          </a:p>
        </p:txBody>
      </p:sp>
      <p:sp>
        <p:nvSpPr>
          <p:cNvPr id="3" name="Fußzeilenplatzhalter 2">
            <a:extLst>
              <a:ext uri="{FF2B5EF4-FFF2-40B4-BE49-F238E27FC236}">
                <a16:creationId xmlns:a16="http://schemas.microsoft.com/office/drawing/2014/main" id="{5EF497FE-F899-473C-86D1-3A47B30E7D5D}"/>
              </a:ext>
            </a:extLst>
          </p:cNvPr>
          <p:cNvSpPr>
            <a:spLocks noGrp="1"/>
          </p:cNvSpPr>
          <p:nvPr>
            <p:ph type="ftr" sz="quarter" idx="10"/>
          </p:nvPr>
        </p:nvSpPr>
        <p:spPr bwMode="gray"/>
        <p:txBody>
          <a:bodyPr/>
          <a:lstStyle/>
          <a:p>
            <a:r>
              <a:rPr lang="de-DE"/>
              <a:t>Titel der Präsentation</a:t>
            </a:r>
            <a:endParaRPr lang="en-US" dirty="0"/>
          </a:p>
        </p:txBody>
      </p:sp>
      <p:sp>
        <p:nvSpPr>
          <p:cNvPr id="4" name="Datumsplatzhalter 3">
            <a:extLst>
              <a:ext uri="{FF2B5EF4-FFF2-40B4-BE49-F238E27FC236}">
                <a16:creationId xmlns:a16="http://schemas.microsoft.com/office/drawing/2014/main" id="{B2E21C64-2F48-45FF-A940-2E7AC5533CE5}"/>
              </a:ext>
            </a:extLst>
          </p:cNvPr>
          <p:cNvSpPr>
            <a:spLocks noGrp="1"/>
          </p:cNvSpPr>
          <p:nvPr>
            <p:ph type="dt" sz="half" idx="11"/>
          </p:nvPr>
        </p:nvSpPr>
        <p:spPr bwMode="gray"/>
        <p:txBody>
          <a:bodyPr/>
          <a:lstStyle/>
          <a:p>
            <a:r>
              <a:rPr lang="de-DE"/>
              <a:t>22.01.2019</a:t>
            </a:r>
            <a:endParaRPr lang="de-DE" dirty="0"/>
          </a:p>
        </p:txBody>
      </p:sp>
      <p:sp>
        <p:nvSpPr>
          <p:cNvPr id="5" name="Foliennummernplatzhalter 4">
            <a:extLst>
              <a:ext uri="{FF2B5EF4-FFF2-40B4-BE49-F238E27FC236}">
                <a16:creationId xmlns:a16="http://schemas.microsoft.com/office/drawing/2014/main" id="{7970A760-2D10-4D79-B1A9-41D0DCCF1EE1}"/>
              </a:ext>
            </a:extLst>
          </p:cNvPr>
          <p:cNvSpPr>
            <a:spLocks noGrp="1"/>
          </p:cNvSpPr>
          <p:nvPr>
            <p:ph type="sldNum" sz="quarter" idx="12"/>
          </p:nvPr>
        </p:nvSpPr>
        <p:spPr bwMode="gray"/>
        <p:txBody>
          <a:bodyPr/>
          <a:lstStyle/>
          <a:p>
            <a:r>
              <a:rPr lang="de-DE"/>
              <a:t>Seite </a:t>
            </a:r>
            <a:fld id="{3A8B5DB7-81A8-4ED4-916B-6B23CD603687}" type="slidenum">
              <a:rPr smtClean="0"/>
              <a:pPr/>
              <a:t>‹#›</a:t>
            </a:fld>
            <a:endParaRPr dirty="0"/>
          </a:p>
        </p:txBody>
      </p:sp>
    </p:spTree>
    <p:extLst>
      <p:ext uri="{BB962C8B-B14F-4D97-AF65-F5344CB8AC3E}">
        <p14:creationId xmlns:p14="http://schemas.microsoft.com/office/powerpoint/2010/main" val="2836591210"/>
      </p:ext>
    </p:extLst>
  </p:cSld>
  <p:clrMapOvr>
    <a:masterClrMapping/>
  </p:clrMapOvr>
  <p:transition>
    <p:fade/>
  </p:transition>
  <p:extLst>
    <p:ext uri="{DCECCB84-F9BA-43D5-87BE-67443E8EF086}">
      <p15:sldGuideLst xmlns:p15="http://schemas.microsoft.com/office/powerpoint/2012/main">
        <p15:guide id="1" orient="horz" pos="284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6 Imagen" descr="Dibujo.bmp"/>
          <p:cNvPicPr>
            <a:picLocks noChangeAspect="1"/>
          </p:cNvPicPr>
          <p:nvPr/>
        </p:nvPicPr>
        <p:blipFill>
          <a:blip r:embed="rId2" cstate="print"/>
          <a:stretch>
            <a:fillRect/>
          </a:stretch>
        </p:blipFill>
        <p:spPr>
          <a:xfrm>
            <a:off x="0" y="0"/>
            <a:ext cx="9144000" cy="5143500"/>
          </a:xfrm>
          <a:prstGeom prst="rect">
            <a:avLst/>
          </a:prstGeom>
        </p:spPr>
      </p:pic>
      <p:sp>
        <p:nvSpPr>
          <p:cNvPr id="2" name="1 Título"/>
          <p:cNvSpPr>
            <a:spLocks noGrp="1"/>
          </p:cNvSpPr>
          <p:nvPr>
            <p:ph type="ctrTitle"/>
          </p:nvPr>
        </p:nvSpPr>
        <p:spPr>
          <a:xfrm>
            <a:off x="685800" y="1597819"/>
            <a:ext cx="7772400" cy="1102519"/>
          </a:xfrm>
        </p:spPr>
        <p:txBody>
          <a:bodyPr/>
          <a:lstStyle>
            <a:lvl1pPr>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r>
              <a:rPr lang="ru-RU"/>
              <a:t>Образец заголовка</a:t>
            </a:r>
            <a:endParaRPr lang="es-ES" dirty="0"/>
          </a:p>
        </p:txBody>
      </p:sp>
      <p:sp>
        <p:nvSpPr>
          <p:cNvPr id="3" name="2 Subtítulo"/>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endParaRPr lang="es-ES" dirty="0"/>
          </a:p>
        </p:txBody>
      </p:sp>
      <p:sp>
        <p:nvSpPr>
          <p:cNvPr id="4" name="3 Marcador de fecha"/>
          <p:cNvSpPr>
            <a:spLocks noGrp="1"/>
          </p:cNvSpPr>
          <p:nvPr>
            <p:ph type="dt" sz="half" idx="10"/>
          </p:nvPr>
        </p:nvSpPr>
        <p:spPr/>
        <p:txBody>
          <a:bodyPr/>
          <a:lstStyle/>
          <a:p>
            <a:r>
              <a:rPr lang="en-GB"/>
              <a:t>22 Jan. 2021</a:t>
            </a:r>
            <a:endParaRPr lang="en-GB" dirty="0"/>
          </a:p>
        </p:txBody>
      </p:sp>
      <p:sp>
        <p:nvSpPr>
          <p:cNvPr id="5" name="4 Marcador de pie de página"/>
          <p:cNvSpPr>
            <a:spLocks noGrp="1"/>
          </p:cNvSpPr>
          <p:nvPr>
            <p:ph type="ftr" sz="quarter" idx="11"/>
          </p:nvPr>
        </p:nvSpPr>
        <p:spPr/>
        <p:txBody>
          <a:bodyPr/>
          <a:lstStyle/>
          <a:p>
            <a:r>
              <a:rPr lang="en-GB"/>
              <a:t>Titel of the presentation</a:t>
            </a:r>
            <a:endParaRPr lang="en-GB" dirty="0"/>
          </a:p>
        </p:txBody>
      </p:sp>
      <p:sp>
        <p:nvSpPr>
          <p:cNvPr id="6" name="5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479549406"/>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1" cap="none" spc="0">
                <a:ln w="18415" cmpd="sng">
                  <a:solidFill>
                    <a:srgbClr val="0066FF"/>
                  </a:solidFill>
                  <a:prstDash val="solid"/>
                </a:ln>
                <a:solidFill>
                  <a:srgbClr val="FFFFFF"/>
                </a:solidFill>
                <a:effectLst>
                  <a:outerShdw blurRad="63500" dir="3600000" algn="tl" rotWithShape="0">
                    <a:srgbClr val="000000">
                      <a:alpha val="70000"/>
                    </a:srgbClr>
                  </a:outerShdw>
                </a:effectLst>
              </a:defRPr>
            </a:lvl1pPr>
          </a:lstStyle>
          <a:p>
            <a:r>
              <a:rPr lang="ru-RU"/>
              <a:t>Образец заголовка</a:t>
            </a:r>
            <a:endParaRPr lang="es-ES" dirty="0"/>
          </a:p>
        </p:txBody>
      </p:sp>
      <p:sp>
        <p:nvSpPr>
          <p:cNvPr id="3" name="2 Marcador de contenido"/>
          <p:cNvSpPr>
            <a:spLocks noGrp="1"/>
          </p:cNvSpPr>
          <p:nvPr>
            <p:ph idx="1"/>
          </p:nvPr>
        </p:nvSpPr>
        <p:spPr/>
        <p:txBody>
          <a:bodyPr/>
          <a:lstStyle>
            <a:lvl1pPr>
              <a:defRPr sz="2100">
                <a:ln>
                  <a:noFill/>
                </a:ln>
                <a:solidFill>
                  <a:srgbClr val="0000CC"/>
                </a:solidFill>
              </a:defRPr>
            </a:lvl1pPr>
            <a:lvl2pPr>
              <a:defRPr>
                <a:ln>
                  <a:noFill/>
                </a:ln>
                <a:solidFill>
                  <a:srgbClr val="0000CC"/>
                </a:solidFill>
              </a:defRPr>
            </a:lvl2pPr>
            <a:lvl3pPr>
              <a:defRPr>
                <a:ln>
                  <a:noFill/>
                </a:ln>
                <a:solidFill>
                  <a:srgbClr val="0000CC"/>
                </a:solidFill>
              </a:defRPr>
            </a:lvl3pPr>
            <a:lvl4pPr>
              <a:defRPr>
                <a:ln>
                  <a:noFill/>
                </a:ln>
                <a:solidFill>
                  <a:srgbClr val="0000CC"/>
                </a:solidFill>
              </a:defRPr>
            </a:lvl4pPr>
            <a:lvl5pPr>
              <a:defRPr>
                <a:ln>
                  <a:noFill/>
                </a:ln>
                <a:solidFill>
                  <a:srgbClr val="0000CC"/>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dirty="0"/>
          </a:p>
        </p:txBody>
      </p:sp>
      <p:sp>
        <p:nvSpPr>
          <p:cNvPr id="4" name="3 Marcador de fecha"/>
          <p:cNvSpPr>
            <a:spLocks noGrp="1"/>
          </p:cNvSpPr>
          <p:nvPr>
            <p:ph type="dt" sz="half" idx="10"/>
          </p:nvPr>
        </p:nvSpPr>
        <p:spPr/>
        <p:txBody>
          <a:bodyPr/>
          <a:lstStyle/>
          <a:p>
            <a:r>
              <a:rPr lang="en-GB"/>
              <a:t>22 Jan. 2021</a:t>
            </a:r>
            <a:endParaRPr lang="en-GB" dirty="0"/>
          </a:p>
        </p:txBody>
      </p:sp>
      <p:sp>
        <p:nvSpPr>
          <p:cNvPr id="5" name="4 Marcador de pie de página"/>
          <p:cNvSpPr>
            <a:spLocks noGrp="1"/>
          </p:cNvSpPr>
          <p:nvPr>
            <p:ph type="ftr" sz="quarter" idx="11"/>
          </p:nvPr>
        </p:nvSpPr>
        <p:spPr/>
        <p:txBody>
          <a:bodyPr/>
          <a:lstStyle/>
          <a:p>
            <a:r>
              <a:rPr lang="en-GB"/>
              <a:t>Titel of the presentation</a:t>
            </a:r>
            <a:endParaRPr lang="en-GB" dirty="0"/>
          </a:p>
        </p:txBody>
      </p:sp>
      <p:sp>
        <p:nvSpPr>
          <p:cNvPr id="6" name="5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175720795"/>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6"/>
            <a:ext cx="7772400" cy="1021556"/>
          </a:xfrm>
        </p:spPr>
        <p:txBody>
          <a:bodyPr anchor="t"/>
          <a:lstStyle>
            <a:lvl1pPr algn="l">
              <a:defRPr sz="3000" b="1" cap="all"/>
            </a:lvl1pPr>
          </a:lstStyle>
          <a:p>
            <a:r>
              <a:rPr lang="ru-RU"/>
              <a:t>Образец заголовка</a:t>
            </a:r>
            <a:endParaRPr lang="es-ES"/>
          </a:p>
        </p:txBody>
      </p:sp>
      <p:sp>
        <p:nvSpPr>
          <p:cNvPr id="3" name="2 Marcador de texto"/>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3 Marcador de fecha"/>
          <p:cNvSpPr>
            <a:spLocks noGrp="1"/>
          </p:cNvSpPr>
          <p:nvPr>
            <p:ph type="dt" sz="half" idx="10"/>
          </p:nvPr>
        </p:nvSpPr>
        <p:spPr/>
        <p:txBody>
          <a:bodyPr/>
          <a:lstStyle/>
          <a:p>
            <a:r>
              <a:rPr lang="en-GB"/>
              <a:t>22 Jan. 2021</a:t>
            </a:r>
            <a:endParaRPr lang="en-GB" dirty="0"/>
          </a:p>
        </p:txBody>
      </p:sp>
      <p:sp>
        <p:nvSpPr>
          <p:cNvPr id="5" name="4 Marcador de pie de página"/>
          <p:cNvSpPr>
            <a:spLocks noGrp="1"/>
          </p:cNvSpPr>
          <p:nvPr>
            <p:ph type="ftr" sz="quarter" idx="11"/>
          </p:nvPr>
        </p:nvSpPr>
        <p:spPr/>
        <p:txBody>
          <a:bodyPr/>
          <a:lstStyle/>
          <a:p>
            <a:r>
              <a:rPr lang="en-GB"/>
              <a:t>Titel of the presentation</a:t>
            </a:r>
            <a:endParaRPr lang="en-GB" dirty="0"/>
          </a:p>
        </p:txBody>
      </p:sp>
      <p:sp>
        <p:nvSpPr>
          <p:cNvPr id="6" name="5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485127629"/>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a:t>Образец заголовка</a:t>
            </a:r>
            <a:endParaRPr lang="es-ES"/>
          </a:p>
        </p:txBody>
      </p:sp>
      <p:sp>
        <p:nvSpPr>
          <p:cNvPr id="3" name="2 Marcador de contenido"/>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4" name="3 Marcador de contenido"/>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s-ES"/>
          </a:p>
        </p:txBody>
      </p:sp>
      <p:sp>
        <p:nvSpPr>
          <p:cNvPr id="5" name="4 Marcador de fecha"/>
          <p:cNvSpPr>
            <a:spLocks noGrp="1"/>
          </p:cNvSpPr>
          <p:nvPr>
            <p:ph type="dt" sz="half" idx="10"/>
          </p:nvPr>
        </p:nvSpPr>
        <p:spPr/>
        <p:txBody>
          <a:bodyPr/>
          <a:lstStyle/>
          <a:p>
            <a:r>
              <a:rPr lang="en-GB"/>
              <a:t>22 Jan. 2021</a:t>
            </a:r>
            <a:endParaRPr lang="en-GB" dirty="0"/>
          </a:p>
        </p:txBody>
      </p:sp>
      <p:sp>
        <p:nvSpPr>
          <p:cNvPr id="6" name="5 Marcador de pie de página"/>
          <p:cNvSpPr>
            <a:spLocks noGrp="1"/>
          </p:cNvSpPr>
          <p:nvPr>
            <p:ph type="ftr" sz="quarter" idx="11"/>
          </p:nvPr>
        </p:nvSpPr>
        <p:spPr/>
        <p:txBody>
          <a:bodyPr/>
          <a:lstStyle/>
          <a:p>
            <a:r>
              <a:rPr lang="en-GB"/>
              <a:t>Titel of the presentation</a:t>
            </a:r>
            <a:endParaRPr lang="en-GB" dirty="0"/>
          </a:p>
        </p:txBody>
      </p:sp>
      <p:sp>
        <p:nvSpPr>
          <p:cNvPr id="7" name="6 Marcador de número de diapositiva"/>
          <p:cNvSpPr>
            <a:spLocks noGrp="1"/>
          </p:cNvSpPr>
          <p:nvPr>
            <p:ph type="sldNum" sz="quarter" idx="12"/>
          </p:nvPr>
        </p:nvSpPr>
        <p:spPr/>
        <p:txBody>
          <a:bodyPr/>
          <a:lstStyle/>
          <a:p>
            <a:r>
              <a:rPr lang="en-GB"/>
              <a:t>Page </a:t>
            </a:r>
            <a:fld id="{3A8B5DB7-81A8-4ED4-916B-6B23CD603687}" type="slidenum">
              <a:rPr lang="en-GB" smtClean="0"/>
              <a:pPr/>
              <a:t>‹#›</a:t>
            </a:fld>
            <a:endParaRPr lang="en-GB" dirty="0"/>
          </a:p>
        </p:txBody>
      </p:sp>
    </p:spTree>
    <p:extLst>
      <p:ext uri="{BB962C8B-B14F-4D97-AF65-F5344CB8AC3E}">
        <p14:creationId xmlns:p14="http://schemas.microsoft.com/office/powerpoint/2010/main" val="3089324992"/>
      </p:ext>
    </p:extLst>
  </p:cSld>
  <p:clrMapOvr>
    <a:masterClrMapping/>
  </p:clrMapOvr>
  <p:hf hdr="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image" Target="../media/image6.png"/><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Fußzeile">
            <a:extLst>
              <a:ext uri="{FF2B5EF4-FFF2-40B4-BE49-F238E27FC236}">
                <a16:creationId xmlns:a16="http://schemas.microsoft.com/office/drawing/2014/main" id="{19B70EF4-7BC8-4A19-AF2F-96476732805A}"/>
              </a:ext>
            </a:extLst>
          </p:cNvPr>
          <p:cNvSpPr>
            <a:spLocks noGrp="1"/>
          </p:cNvSpPr>
          <p:nvPr>
            <p:ph type="ftr" sz="quarter" idx="3"/>
          </p:nvPr>
        </p:nvSpPr>
        <p:spPr bwMode="gray">
          <a:xfrm>
            <a:off x="1545898" y="4725966"/>
            <a:ext cx="5775978" cy="92333"/>
          </a:xfrm>
          <a:prstGeom prst="rect">
            <a:avLst/>
          </a:prstGeom>
        </p:spPr>
        <p:txBody>
          <a:bodyPr vert="horz" wrap="square" lIns="0" tIns="0" rIns="0" bIns="0" rtlCol="0" anchor="ctr">
            <a:spAutoFit/>
          </a:bodyPr>
          <a:lstStyle>
            <a:lvl1pPr algn="l">
              <a:defRPr sz="600" spc="38" baseline="0">
                <a:solidFill>
                  <a:schemeClr val="tx1">
                    <a:lumMod val="50000"/>
                    <a:lumOff val="50000"/>
                  </a:schemeClr>
                </a:solidFill>
                <a:latin typeface="Arial" panose="020B0604020202020204" pitchFamily="34" charset="0"/>
                <a:cs typeface="Arial" panose="020B0604020202020204" pitchFamily="34" charset="0"/>
              </a:defRPr>
            </a:lvl1pPr>
          </a:lstStyle>
          <a:p>
            <a:r>
              <a:rPr lang="en-GB" dirty="0"/>
              <a:t>Titel of the presentation</a:t>
            </a:r>
          </a:p>
        </p:txBody>
      </p:sp>
      <p:sp>
        <p:nvSpPr>
          <p:cNvPr id="10" name="Datum">
            <a:extLst>
              <a:ext uri="{FF2B5EF4-FFF2-40B4-BE49-F238E27FC236}">
                <a16:creationId xmlns:a16="http://schemas.microsoft.com/office/drawing/2014/main" id="{6ED51528-C082-4A1A-9A13-B0D2B18590A6}"/>
              </a:ext>
            </a:extLst>
          </p:cNvPr>
          <p:cNvSpPr>
            <a:spLocks noGrp="1"/>
          </p:cNvSpPr>
          <p:nvPr>
            <p:ph type="dt" sz="half" idx="2"/>
          </p:nvPr>
        </p:nvSpPr>
        <p:spPr bwMode="gray">
          <a:xfrm>
            <a:off x="1545898" y="4893505"/>
            <a:ext cx="533639" cy="92333"/>
          </a:xfrm>
          <a:prstGeom prst="rect">
            <a:avLst/>
          </a:prstGeom>
        </p:spPr>
        <p:txBody>
          <a:bodyPr vert="horz" wrap="square" lIns="0" tIns="0" rIns="0" bIns="0" rtlCol="0" anchor="ctr">
            <a:spAutoFit/>
          </a:bodyPr>
          <a:lstStyle>
            <a:lvl1pPr>
              <a:defRPr lang="de-DE" sz="600" spc="38" baseline="0" smtClean="0">
                <a:solidFill>
                  <a:schemeClr val="tx1">
                    <a:lumMod val="50000"/>
                    <a:lumOff val="50000"/>
                  </a:schemeClr>
                </a:solidFill>
                <a:latin typeface="Arial" panose="020B0604020202020204" pitchFamily="34" charset="0"/>
                <a:cs typeface="Arial" panose="020B0604020202020204" pitchFamily="34" charset="0"/>
              </a:defRPr>
            </a:lvl1pPr>
          </a:lstStyle>
          <a:p>
            <a:r>
              <a:rPr lang="en-GB" dirty="0"/>
              <a:t>22 Jan. 2021</a:t>
            </a:r>
          </a:p>
        </p:txBody>
      </p:sp>
      <p:sp>
        <p:nvSpPr>
          <p:cNvPr id="5" name="Foliennummernplatzhalter">
            <a:extLst>
              <a:ext uri="{FF2B5EF4-FFF2-40B4-BE49-F238E27FC236}">
                <a16:creationId xmlns:a16="http://schemas.microsoft.com/office/drawing/2014/main" id="{4CDA9225-2A86-4401-A66D-D1B6B89C6007}"/>
              </a:ext>
            </a:extLst>
          </p:cNvPr>
          <p:cNvSpPr>
            <a:spLocks noGrp="1"/>
          </p:cNvSpPr>
          <p:nvPr>
            <p:ph type="sldNum" sz="quarter" idx="4"/>
          </p:nvPr>
        </p:nvSpPr>
        <p:spPr bwMode="gray">
          <a:xfrm>
            <a:off x="7782088" y="4725966"/>
            <a:ext cx="450850" cy="92333"/>
          </a:xfrm>
          <a:prstGeom prst="rect">
            <a:avLst/>
          </a:prstGeom>
        </p:spPr>
        <p:txBody>
          <a:bodyPr vert="horz" wrap="square" lIns="0" tIns="0" rIns="0" bIns="0" rtlCol="0" anchor="ctr">
            <a:spAutoFit/>
          </a:bodyPr>
          <a:lstStyle>
            <a:lvl1pPr algn="l">
              <a:defRPr lang="de-DE" sz="600" spc="38" baseline="0" smtClean="0">
                <a:solidFill>
                  <a:schemeClr val="tx2"/>
                </a:solidFill>
                <a:latin typeface="Arial" panose="020B0604020202020204" pitchFamily="34" charset="0"/>
                <a:cs typeface="Arial" panose="020B0604020202020204" pitchFamily="34" charset="0"/>
              </a:defRPr>
            </a:lvl1pPr>
          </a:lstStyle>
          <a:p>
            <a:r>
              <a:rPr lang="en-GB" dirty="0"/>
              <a:t>Page </a:t>
            </a:r>
            <a:fld id="{3A8B5DB7-81A8-4ED4-916B-6B23CD603687}" type="slidenum">
              <a:rPr lang="en-GB" smtClean="0"/>
              <a:pPr/>
              <a:t>‹#›</a:t>
            </a:fld>
            <a:endParaRPr lang="en-GB" dirty="0"/>
          </a:p>
        </p:txBody>
      </p:sp>
      <p:sp>
        <p:nvSpPr>
          <p:cNvPr id="3" name="Text"/>
          <p:cNvSpPr>
            <a:spLocks noGrp="1"/>
          </p:cNvSpPr>
          <p:nvPr>
            <p:ph type="body" idx="1"/>
          </p:nvPr>
        </p:nvSpPr>
        <p:spPr bwMode="gray">
          <a:xfrm>
            <a:off x="2705622" y="1020969"/>
            <a:ext cx="5527316" cy="2701945"/>
          </a:xfrm>
          <a:prstGeom prst="rect">
            <a:avLst/>
          </a:prstGeom>
        </p:spPr>
        <p:txBody>
          <a:bodyPr vert="horz" lIns="0" tIns="0" rIns="72000" bIns="0" rtlCol="0">
            <a:noAutofit/>
          </a:bodyPr>
          <a:lstStyle/>
          <a:p>
            <a:pPr lvl="0"/>
            <a:r>
              <a:rPr lang="en-GB" noProof="0" dirty="0"/>
              <a:t>Click to add text</a:t>
            </a:r>
          </a:p>
          <a:p>
            <a:pPr lvl="1">
              <a:buClr>
                <a:schemeClr val="accent1"/>
              </a:buClr>
            </a:pPr>
            <a:r>
              <a:rPr lang="en-GB" noProof="0" dirty="0"/>
              <a:t>Second level</a:t>
            </a:r>
          </a:p>
          <a:p>
            <a:pPr lvl="2">
              <a:buClr>
                <a:schemeClr val="accent1"/>
              </a:buClr>
            </a:pPr>
            <a:r>
              <a:rPr lang="en-GB" noProof="0" dirty="0"/>
              <a:t>Third level</a:t>
            </a:r>
          </a:p>
        </p:txBody>
      </p:sp>
      <p:sp>
        <p:nvSpPr>
          <p:cNvPr id="22" name="Headline">
            <a:extLst>
              <a:ext uri="{FF2B5EF4-FFF2-40B4-BE49-F238E27FC236}">
                <a16:creationId xmlns:a16="http://schemas.microsoft.com/office/drawing/2014/main" id="{288DB87F-225C-44F9-8B2F-85DB9A3E0803}"/>
              </a:ext>
            </a:extLst>
          </p:cNvPr>
          <p:cNvSpPr>
            <a:spLocks noGrp="1"/>
          </p:cNvSpPr>
          <p:nvPr>
            <p:ph type="title"/>
          </p:nvPr>
        </p:nvSpPr>
        <p:spPr bwMode="gray">
          <a:xfrm>
            <a:off x="1545897" y="240212"/>
            <a:ext cx="6687040" cy="540544"/>
          </a:xfrm>
          <a:prstGeom prst="rect">
            <a:avLst/>
          </a:prstGeom>
        </p:spPr>
        <p:txBody>
          <a:bodyPr vert="horz" lIns="0" tIns="0" rIns="72000" bIns="0" rtlCol="0" anchor="b">
            <a:noAutofit/>
          </a:bodyPr>
          <a:lstStyle/>
          <a:p>
            <a:r>
              <a:rPr lang="en-GB" dirty="0"/>
              <a:t>Click to edit headline</a:t>
            </a:r>
          </a:p>
        </p:txBody>
      </p:sp>
    </p:spTree>
    <p:extLst>
      <p:ext uri="{BB962C8B-B14F-4D97-AF65-F5344CB8AC3E}">
        <p14:creationId xmlns:p14="http://schemas.microsoft.com/office/powerpoint/2010/main" val="4039776046"/>
      </p:ext>
    </p:extLst>
  </p:cSld>
  <p:clrMap bg1="lt1" tx1="dk1" bg2="lt2" tx2="dk2" accent1="accent1" accent2="accent2" accent3="accent3" accent4="accent4" accent5="accent5" accent6="accent6" hlink="hlink" folHlink="folHlink"/>
  <p:sldLayoutIdLst>
    <p:sldLayoutId id="2147483674" r:id="rId1"/>
    <p:sldLayoutId id="2147483814" r:id="rId2"/>
    <p:sldLayoutId id="2147483815" r:id="rId3"/>
    <p:sldLayoutId id="2147483818" r:id="rId4"/>
    <p:sldLayoutId id="2147483860" r:id="rId5"/>
  </p:sldLayoutIdLst>
  <p:transition>
    <p:fade/>
  </p:transition>
  <p:hf hdr="0"/>
  <p:txStyles>
    <p:titleStyle>
      <a:lvl1pPr algn="l" defTabSz="685800" rtl="0" eaLnBrk="1" latinLnBrk="0" hangingPunct="1">
        <a:lnSpc>
          <a:spcPct val="90000"/>
        </a:lnSpc>
        <a:spcBef>
          <a:spcPct val="0"/>
        </a:spcBef>
        <a:buNone/>
        <a:defRPr sz="1800" b="1" kern="1200" cap="none" baseline="0">
          <a:solidFill>
            <a:schemeClr val="tx1"/>
          </a:solidFill>
          <a:latin typeface="+mj-lt"/>
          <a:ea typeface="+mj-ea"/>
          <a:cs typeface="+mj-cs"/>
        </a:defRPr>
      </a:lvl1pPr>
    </p:titleStyle>
    <p:bodyStyle>
      <a:lvl1pPr marL="0" indent="0" algn="l" defTabSz="685800" rtl="0" eaLnBrk="1" latinLnBrk="0" hangingPunct="1">
        <a:lnSpc>
          <a:spcPct val="90000"/>
        </a:lnSpc>
        <a:spcBef>
          <a:spcPts val="600"/>
        </a:spcBef>
        <a:buFont typeface="Arial" panose="020B0604020202020204" pitchFamily="34" charset="0"/>
        <a:buNone/>
        <a:defRPr lang="de-DE" sz="1200" kern="1200" dirty="0" smtClean="0">
          <a:solidFill>
            <a:schemeClr val="tx1"/>
          </a:solidFill>
          <a:latin typeface="+mn-lt"/>
          <a:ea typeface="+mn-ea"/>
          <a:cs typeface="+mn-cs"/>
        </a:defRPr>
      </a:lvl1pPr>
      <a:lvl2pPr marL="180975" indent="-180975" algn="l" defTabSz="685800" rtl="0" eaLnBrk="1" latinLnBrk="0" hangingPunct="1">
        <a:lnSpc>
          <a:spcPct val="90000"/>
        </a:lnSpc>
        <a:spcBef>
          <a:spcPts val="600"/>
        </a:spcBef>
        <a:buClr>
          <a:schemeClr val="accent1"/>
        </a:buClr>
        <a:buFont typeface="Wingdings" panose="05000000000000000000" pitchFamily="2" charset="2"/>
        <a:buChar char="§"/>
        <a:defRPr lang="de-DE" sz="1200" kern="1200" dirty="0" smtClean="0">
          <a:solidFill>
            <a:schemeClr val="tx1"/>
          </a:solidFill>
          <a:latin typeface="+mn-lt"/>
          <a:ea typeface="+mn-ea"/>
          <a:cs typeface="+mn-cs"/>
        </a:defRPr>
      </a:lvl2pPr>
      <a:lvl3pPr marL="357188" indent="-176213" algn="l" defTabSz="685800" rtl="0" eaLnBrk="1" latinLnBrk="0" hangingPunct="1">
        <a:lnSpc>
          <a:spcPct val="90000"/>
        </a:lnSpc>
        <a:spcBef>
          <a:spcPts val="600"/>
        </a:spcBef>
        <a:buClr>
          <a:schemeClr val="accent1"/>
        </a:buClr>
        <a:buFont typeface="Symbol" panose="05050102010706020507" pitchFamily="18" charset="2"/>
        <a:buChar char="-"/>
        <a:defRPr lang="de-DE" sz="1100" kern="1200" dirty="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78" userDrawn="1">
          <p15:clr>
            <a:srgbClr val="F26B43"/>
          </p15:clr>
        </p15:guide>
        <p15:guide id="5" orient="horz" pos="3162" userDrawn="1">
          <p15:clr>
            <a:srgbClr val="F26B43"/>
          </p15:clr>
        </p15:guide>
        <p15:guide id="7" pos="5680" userDrawn="1">
          <p15:clr>
            <a:srgbClr val="F26B43"/>
          </p15:clr>
        </p15:guide>
        <p15:guide id="8" pos="7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GB"/>
              <a:t>22 Jan. 2021</a:t>
            </a:r>
            <a:endParaRPr lang="en-GB" dirty="0"/>
          </a:p>
        </p:txBody>
      </p:sp>
      <p:sp>
        <p:nvSpPr>
          <p:cNvPr id="5" name="4 Marcador de pie de página"/>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GB"/>
              <a:t>Titel of the presentation</a:t>
            </a:r>
            <a:endParaRPr lang="en-GB" dirty="0"/>
          </a:p>
        </p:txBody>
      </p:sp>
      <p:sp>
        <p:nvSpPr>
          <p:cNvPr id="6" name="5 Marcador de número de diapositiva"/>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r>
              <a:rPr lang="en-GB"/>
              <a:t>Page </a:t>
            </a:r>
            <a:fld id="{3A8B5DB7-81A8-4ED4-916B-6B23CD603687}" type="slidenum">
              <a:rPr lang="en-GB" smtClean="0"/>
              <a:pPr/>
              <a:t>‹#›</a:t>
            </a:fld>
            <a:endParaRPr lang="en-GB" dirty="0"/>
          </a:p>
        </p:txBody>
      </p:sp>
      <p:pic>
        <p:nvPicPr>
          <p:cNvPr id="7" name="6 Imagen" descr="Dibujo.bmp"/>
          <p:cNvPicPr>
            <a:picLocks noChangeAspect="1"/>
          </p:cNvPicPr>
          <p:nvPr/>
        </p:nvPicPr>
        <p:blipFill>
          <a:blip r:embed="rId15" cstate="print"/>
          <a:stretch>
            <a:fillRect/>
          </a:stretch>
        </p:blipFill>
        <p:spPr>
          <a:xfrm>
            <a:off x="0" y="0"/>
            <a:ext cx="9144000" cy="5143500"/>
          </a:xfrm>
          <a:prstGeom prst="rect">
            <a:avLst/>
          </a:prstGeom>
        </p:spPr>
      </p:pic>
      <p:sp>
        <p:nvSpPr>
          <p:cNvPr id="9" name="Rectangle 10"/>
          <p:cNvSpPr>
            <a:spLocks noChangeArrowheads="1"/>
          </p:cNvSpPr>
          <p:nvPr/>
        </p:nvSpPr>
        <p:spPr bwMode="auto">
          <a:xfrm>
            <a:off x="0" y="0"/>
            <a:ext cx="9144000" cy="5257800"/>
          </a:xfrm>
          <a:prstGeom prst="rect">
            <a:avLst/>
          </a:prstGeom>
          <a:gradFill flip="none" rotWithShape="1">
            <a:gsLst>
              <a:gs pos="100000">
                <a:srgbClr val="03D4A8">
                  <a:alpha val="18000"/>
                </a:srgbClr>
              </a:gs>
              <a:gs pos="25000">
                <a:srgbClr val="21D6E0">
                  <a:alpha val="23000"/>
                </a:srgbClr>
              </a:gs>
              <a:gs pos="75000">
                <a:srgbClr val="0087E6">
                  <a:alpha val="25000"/>
                </a:srgbClr>
              </a:gs>
              <a:gs pos="100000">
                <a:srgbClr val="005CBF">
                  <a:alpha val="25999"/>
                </a:srgbClr>
              </a:gs>
            </a:gsLst>
            <a:lin ang="2700000" scaled="1"/>
            <a:tileRect/>
          </a:gradFill>
          <a:ln w="9525">
            <a:noFill/>
            <a:miter lim="800000"/>
            <a:headEnd/>
            <a:tailEnd/>
          </a:ln>
          <a:effectLst/>
        </p:spPr>
        <p:txBody>
          <a:bodyPr wrap="none" anchor="ctr"/>
          <a:lstStyle/>
          <a:p>
            <a:pPr>
              <a:defRPr/>
            </a:pPr>
            <a:endParaRPr lang="es-ES" sz="1013"/>
          </a:p>
        </p:txBody>
      </p:sp>
    </p:spTree>
    <p:extLst>
      <p:ext uri="{BB962C8B-B14F-4D97-AF65-F5344CB8AC3E}">
        <p14:creationId xmlns:p14="http://schemas.microsoft.com/office/powerpoint/2010/main" val="2173460571"/>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4" r:id="rId12"/>
    <p:sldLayoutId id="2147483876" r:id="rId13"/>
  </p:sldLayoutIdLst>
  <p:transition>
    <p:fade/>
  </p:transition>
  <p:hf hdr="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8" userDrawn="1">
          <p15:clr>
            <a:srgbClr val="F26B43"/>
          </p15:clr>
        </p15:guide>
        <p15:guide id="2" orient="horz" pos="3162" userDrawn="1">
          <p15:clr>
            <a:srgbClr val="F26B43"/>
          </p15:clr>
        </p15:guide>
        <p15:guide id="3" pos="5680" userDrawn="1">
          <p15:clr>
            <a:srgbClr val="F26B43"/>
          </p15:clr>
        </p15:guide>
        <p15:guide id="4" pos="7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chart" Target="../charts/chart29.xml"/></Relationships>
</file>

<file path=ppt/slides/_rels/slide28.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50;p1">
            <a:extLst>
              <a:ext uri="{FF2B5EF4-FFF2-40B4-BE49-F238E27FC236}">
                <a16:creationId xmlns:a16="http://schemas.microsoft.com/office/drawing/2014/main" id="{58127A0C-0A0E-F8F1-9F39-06F6C2E65C9E}"/>
              </a:ext>
            </a:extLst>
          </p:cNvPr>
          <p:cNvSpPr txBox="1"/>
          <p:nvPr/>
        </p:nvSpPr>
        <p:spPr>
          <a:xfrm>
            <a:off x="2206018" y="3832539"/>
            <a:ext cx="4866000" cy="923289"/>
          </a:xfrm>
          <a:prstGeom prst="rect">
            <a:avLst/>
          </a:prstGeom>
          <a:solidFill>
            <a:srgbClr val="651D32"/>
          </a:solidFill>
          <a:ln>
            <a:noFill/>
          </a:ln>
        </p:spPr>
        <p:txBody>
          <a:bodyPr spcFirstLastPara="1" wrap="square" lIns="90000"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err="1">
                <a:solidFill>
                  <a:schemeClr val="lt1"/>
                </a:solidFill>
                <a:latin typeface="+mj-lt"/>
                <a:ea typeface="Arial"/>
                <a:cs typeface="Arial"/>
                <a:sym typeface="Arial"/>
              </a:rPr>
              <a:t>Performanța</a:t>
            </a:r>
            <a:r>
              <a:rPr lang="en-US" sz="1800" b="1" i="0" u="none" strike="noStrike" cap="none" dirty="0">
                <a:solidFill>
                  <a:schemeClr val="lt1"/>
                </a:solidFill>
                <a:latin typeface="+mj-lt"/>
                <a:ea typeface="Arial"/>
                <a:cs typeface="Arial"/>
                <a:sym typeface="Arial"/>
              </a:rPr>
              <a:t> </a:t>
            </a:r>
            <a:r>
              <a:rPr lang="en-US" sz="1800" b="1" i="0" u="none" strike="noStrike" cap="none" dirty="0" err="1">
                <a:solidFill>
                  <a:schemeClr val="lt1"/>
                </a:solidFill>
                <a:latin typeface="+mj-lt"/>
                <a:ea typeface="Arial"/>
                <a:cs typeface="Arial"/>
                <a:sym typeface="Arial"/>
              </a:rPr>
              <a:t>Judecătoriei</a:t>
            </a:r>
            <a:r>
              <a:rPr lang="en-US" sz="1800" b="1" i="0" u="none" strike="noStrike" cap="none" dirty="0">
                <a:solidFill>
                  <a:schemeClr val="lt1"/>
                </a:solidFill>
                <a:latin typeface="+mj-lt"/>
                <a:ea typeface="Arial"/>
                <a:cs typeface="Arial"/>
                <a:sym typeface="Arial"/>
              </a:rPr>
              <a:t> </a:t>
            </a:r>
            <a:r>
              <a:rPr lang="en-US" sz="1800" b="1" i="0" u="none" strike="noStrike" cap="none" dirty="0" err="1">
                <a:solidFill>
                  <a:schemeClr val="lt1"/>
                </a:solidFill>
                <a:latin typeface="+mj-lt"/>
                <a:ea typeface="Arial"/>
                <a:cs typeface="Arial"/>
                <a:sym typeface="Arial"/>
              </a:rPr>
              <a:t>Bălți</a:t>
            </a:r>
            <a:r>
              <a:rPr lang="en-US" sz="1800" b="1" i="0" u="none" strike="noStrike" cap="none" dirty="0">
                <a:solidFill>
                  <a:schemeClr val="lt1"/>
                </a:solidFill>
                <a:latin typeface="+mj-lt"/>
                <a:ea typeface="Arial"/>
                <a:cs typeface="Arial"/>
                <a:sym typeface="Arial"/>
              </a:rPr>
              <a:t> </a:t>
            </a:r>
            <a:endParaRPr sz="1800" b="1" i="0" u="none" strike="noStrike" cap="none" dirty="0">
              <a:solidFill>
                <a:schemeClr val="lt1"/>
              </a:solidFill>
              <a:latin typeface="+mj-lt"/>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1" i="0" u="none" strike="noStrike" cap="none" dirty="0">
              <a:solidFill>
                <a:schemeClr val="lt1"/>
              </a:solidFill>
              <a:latin typeface="+mj-lt"/>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o-RO" sz="1800" b="1" i="0" u="none" strike="noStrike" cap="none" dirty="0">
                <a:solidFill>
                  <a:schemeClr val="lt1"/>
                </a:solidFill>
                <a:latin typeface="+mj-lt"/>
                <a:ea typeface="Arial"/>
                <a:cs typeface="Arial"/>
                <a:sym typeface="Arial"/>
              </a:rPr>
              <a:t>01 ianuarie 2026 </a:t>
            </a:r>
            <a:r>
              <a:rPr lang="en-US" sz="1800" b="1" i="0" u="none" strike="noStrike" cap="none" dirty="0">
                <a:solidFill>
                  <a:schemeClr val="lt1"/>
                </a:solidFill>
                <a:latin typeface="+mj-lt"/>
                <a:ea typeface="Arial"/>
                <a:cs typeface="Arial"/>
                <a:sym typeface="Arial"/>
              </a:rPr>
              <a:t>– </a:t>
            </a:r>
            <a:r>
              <a:rPr lang="ro-RO" sz="1800" b="1" i="0" u="none" strike="noStrike" cap="none" dirty="0">
                <a:solidFill>
                  <a:schemeClr val="lt1"/>
                </a:solidFill>
                <a:latin typeface="+mj-lt"/>
                <a:ea typeface="Arial"/>
                <a:cs typeface="Arial"/>
                <a:sym typeface="Arial"/>
              </a:rPr>
              <a:t>30 iunie </a:t>
            </a:r>
            <a:r>
              <a:rPr lang="en-US" sz="1800" b="1" i="0" u="none" strike="noStrike" cap="none" dirty="0">
                <a:solidFill>
                  <a:schemeClr val="lt1"/>
                </a:solidFill>
                <a:latin typeface="+mj-lt"/>
                <a:ea typeface="Arial"/>
                <a:cs typeface="Arial"/>
                <a:sym typeface="Arial"/>
              </a:rPr>
              <a:t>202</a:t>
            </a:r>
            <a:r>
              <a:rPr lang="ro-MD" sz="1800" b="1" i="0" u="none" strike="noStrike" cap="none" dirty="0">
                <a:solidFill>
                  <a:schemeClr val="lt1"/>
                </a:solidFill>
                <a:latin typeface="+mj-lt"/>
                <a:ea typeface="Arial"/>
                <a:cs typeface="Arial"/>
                <a:sym typeface="Arial"/>
              </a:rPr>
              <a:t>6</a:t>
            </a:r>
            <a:endParaRPr sz="1800" b="1" i="0" u="none" strike="noStrike" cap="none" dirty="0">
              <a:solidFill>
                <a:schemeClr val="lt1"/>
              </a:solidFill>
              <a:latin typeface="+mj-lt"/>
              <a:ea typeface="Arial"/>
              <a:cs typeface="Arial"/>
              <a:sym typeface="Arial"/>
            </a:endParaRPr>
          </a:p>
        </p:txBody>
      </p:sp>
    </p:spTree>
    <p:extLst>
      <p:ext uri="{BB962C8B-B14F-4D97-AF65-F5344CB8AC3E}">
        <p14:creationId xmlns:p14="http://schemas.microsoft.com/office/powerpoint/2010/main" val="367303556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1E5912F6-87A8-B434-BB1A-F2D70FBD257D}"/>
              </a:ext>
            </a:extLst>
          </p:cNvPr>
          <p:cNvSpPr>
            <a:spLocks noGrp="1"/>
          </p:cNvSpPr>
          <p:nvPr>
            <p:ph type="title"/>
          </p:nvPr>
        </p:nvSpPr>
        <p:spPr>
          <a:xfrm>
            <a:off x="1536893" y="640002"/>
            <a:ext cx="6864927" cy="415498"/>
          </a:xfrm>
        </p:spPr>
        <p:txBody>
          <a:bodyPr/>
          <a:lstStyle/>
          <a:p>
            <a:pPr algn="ctr"/>
            <a:r>
              <a:rPr lang="en-US" sz="3000" b="1" i="0" u="none" strike="noStrike" cap="none" dirty="0" err="1">
                <a:solidFill>
                  <a:schemeClr val="tx1"/>
                </a:solidFill>
                <a:latin typeface="Calibri"/>
                <a:ea typeface="Calibri"/>
                <a:cs typeface="Calibri"/>
                <a:sym typeface="Calibri"/>
              </a:rPr>
              <a:t>Dosare</a:t>
            </a:r>
            <a:r>
              <a:rPr lang="en-US" sz="3000" b="1" i="0" u="none" strike="noStrike" cap="none" dirty="0">
                <a:solidFill>
                  <a:schemeClr val="tx1"/>
                </a:solidFill>
                <a:latin typeface="Calibri"/>
                <a:ea typeface="Calibri"/>
                <a:cs typeface="Calibri"/>
                <a:sym typeface="Calibri"/>
              </a:rPr>
              <a:t> </a:t>
            </a:r>
            <a:r>
              <a:rPr lang="ro-MD" sz="3000" b="1" dirty="0">
                <a:solidFill>
                  <a:schemeClr val="tx1"/>
                </a:solidFill>
              </a:rPr>
              <a:t>soluționate</a:t>
            </a:r>
            <a:r>
              <a:rPr lang="en-US" sz="3000" b="1" i="0" u="none" strike="noStrike" cap="none" dirty="0">
                <a:solidFill>
                  <a:schemeClr val="tx1"/>
                </a:solidFill>
                <a:latin typeface="Calibri"/>
                <a:ea typeface="Calibri"/>
                <a:cs typeface="Calibri"/>
                <a:sym typeface="Calibri"/>
              </a:rPr>
              <a:t> </a:t>
            </a:r>
            <a:endParaRPr lang="ro-MD" sz="3000" dirty="0"/>
          </a:p>
        </p:txBody>
      </p:sp>
      <p:graphicFrame>
        <p:nvGraphicFramePr>
          <p:cNvPr id="5" name="Диаграмма 4">
            <a:extLst>
              <a:ext uri="{FF2B5EF4-FFF2-40B4-BE49-F238E27FC236}">
                <a16:creationId xmlns:a16="http://schemas.microsoft.com/office/drawing/2014/main" id="{12A39C78-A4B9-F91C-FB89-05341DD08B05}"/>
              </a:ext>
            </a:extLst>
          </p:cNvPr>
          <p:cNvGraphicFramePr/>
          <p:nvPr>
            <p:extLst>
              <p:ext uri="{D42A27DB-BD31-4B8C-83A1-F6EECF244321}">
                <p14:modId xmlns:p14="http://schemas.microsoft.com/office/powerpoint/2010/main" val="3829725913"/>
              </p:ext>
            </p:extLst>
          </p:nvPr>
        </p:nvGraphicFramePr>
        <p:xfrm>
          <a:off x="1251915" y="1055500"/>
          <a:ext cx="7646920" cy="38991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1731418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583512F9-3BFF-A625-7EAF-A1E80D3E5AB4}"/>
              </a:ext>
            </a:extLst>
          </p:cNvPr>
          <p:cNvSpPr>
            <a:spLocks noGrp="1"/>
          </p:cNvSpPr>
          <p:nvPr>
            <p:ph type="title"/>
          </p:nvPr>
        </p:nvSpPr>
        <p:spPr>
          <a:xfrm>
            <a:off x="1550699" y="265222"/>
            <a:ext cx="6880943" cy="892552"/>
          </a:xfrm>
        </p:spPr>
        <p:txBody>
          <a:bodyPr/>
          <a:lstStyle/>
          <a:p>
            <a:r>
              <a:rPr lang="ro-RO" dirty="0"/>
              <a:t>Dosare soluționate</a:t>
            </a:r>
            <a:br>
              <a:rPr lang="ro-RO" dirty="0"/>
            </a:br>
            <a:endParaRPr lang="ro-MD" dirty="0"/>
          </a:p>
        </p:txBody>
      </p:sp>
      <p:graphicFrame>
        <p:nvGraphicFramePr>
          <p:cNvPr id="6" name="Диаграмма 5">
            <a:extLst>
              <a:ext uri="{FF2B5EF4-FFF2-40B4-BE49-F238E27FC236}">
                <a16:creationId xmlns:a16="http://schemas.microsoft.com/office/drawing/2014/main" id="{B2B805B5-69E5-C7E3-1D12-F7AC38A014E7}"/>
              </a:ext>
            </a:extLst>
          </p:cNvPr>
          <p:cNvGraphicFramePr/>
          <p:nvPr>
            <p:extLst>
              <p:ext uri="{D42A27DB-BD31-4B8C-83A1-F6EECF244321}">
                <p14:modId xmlns:p14="http://schemas.microsoft.com/office/powerpoint/2010/main" val="2653741019"/>
              </p:ext>
            </p:extLst>
          </p:nvPr>
        </p:nvGraphicFramePr>
        <p:xfrm>
          <a:off x="1524000" y="841512"/>
          <a:ext cx="6907642" cy="37622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1898186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u 1">
            <a:extLst>
              <a:ext uri="{FF2B5EF4-FFF2-40B4-BE49-F238E27FC236}">
                <a16:creationId xmlns:a16="http://schemas.microsoft.com/office/drawing/2014/main" id="{83BDAE41-18ED-2622-8CAF-B94D937359E5}"/>
              </a:ext>
            </a:extLst>
          </p:cNvPr>
          <p:cNvSpPr>
            <a:spLocks noGrp="1"/>
          </p:cNvSpPr>
          <p:nvPr>
            <p:ph type="title"/>
          </p:nvPr>
        </p:nvSpPr>
        <p:spPr>
          <a:xfrm>
            <a:off x="1741991" y="503016"/>
            <a:ext cx="6944809" cy="498341"/>
          </a:xfrm>
        </p:spPr>
        <p:txBody>
          <a:bodyPr>
            <a:normAutofit fontScale="90000"/>
          </a:bodyPr>
          <a:lstStyle/>
          <a:p>
            <a:pPr algn="ctr"/>
            <a:r>
              <a:rPr lang="ro-MD" sz="2500" b="1" dirty="0">
                <a:latin typeface="+mn-lt"/>
                <a:cs typeface="Times New Roman" panose="02020603050405020304" pitchFamily="18" charset="0"/>
              </a:rPr>
              <a:t>Volumul de muncă potrivit statului de personal, </a:t>
            </a:r>
            <a:br>
              <a:rPr lang="ro-MD" sz="2500" b="1" dirty="0">
                <a:latin typeface="+mn-lt"/>
                <a:cs typeface="Times New Roman" panose="02020603050405020304" pitchFamily="18" charset="0"/>
              </a:rPr>
            </a:br>
            <a:r>
              <a:rPr lang="ro-MD" sz="2500" b="1" dirty="0">
                <a:latin typeface="+mn-lt"/>
                <a:cs typeface="Times New Roman" panose="02020603050405020304" pitchFamily="18" charset="0"/>
              </a:rPr>
              <a:t>34 de judecători</a:t>
            </a:r>
          </a:p>
        </p:txBody>
      </p:sp>
      <p:graphicFrame>
        <p:nvGraphicFramePr>
          <p:cNvPr id="5" name="Diagramă 9">
            <a:extLst>
              <a:ext uri="{FF2B5EF4-FFF2-40B4-BE49-F238E27FC236}">
                <a16:creationId xmlns:a16="http://schemas.microsoft.com/office/drawing/2014/main" id="{1792DB8C-C9EE-65BC-C362-18FF5C5B57A1}"/>
              </a:ext>
            </a:extLst>
          </p:cNvPr>
          <p:cNvGraphicFramePr/>
          <p:nvPr>
            <p:extLst>
              <p:ext uri="{D42A27DB-BD31-4B8C-83A1-F6EECF244321}">
                <p14:modId xmlns:p14="http://schemas.microsoft.com/office/powerpoint/2010/main" val="406091027"/>
              </p:ext>
            </p:extLst>
          </p:nvPr>
        </p:nvGraphicFramePr>
        <p:xfrm>
          <a:off x="1572395" y="1276234"/>
          <a:ext cx="7425831" cy="36785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1679891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1">
            <a:extLst>
              <a:ext uri="{FF2B5EF4-FFF2-40B4-BE49-F238E27FC236}">
                <a16:creationId xmlns:a16="http://schemas.microsoft.com/office/drawing/2014/main" id="{20F587E5-422B-BD54-C612-2CAFCBB3CC1B}"/>
              </a:ext>
            </a:extLst>
          </p:cNvPr>
          <p:cNvSpPr>
            <a:spLocks noGrp="1"/>
          </p:cNvSpPr>
          <p:nvPr>
            <p:ph type="title"/>
          </p:nvPr>
        </p:nvSpPr>
        <p:spPr>
          <a:xfrm>
            <a:off x="2620413" y="511408"/>
            <a:ext cx="5265966" cy="706000"/>
          </a:xfrm>
        </p:spPr>
        <p:txBody>
          <a:bodyPr>
            <a:noAutofit/>
          </a:bodyPr>
          <a:lstStyle/>
          <a:p>
            <a:pPr algn="ctr"/>
            <a:r>
              <a:rPr lang="ro-MD" sz="2000" b="1" dirty="0"/>
              <a:t>Volumul de muncă potrivit numărului de judecători efectiv lucrați</a:t>
            </a:r>
          </a:p>
        </p:txBody>
      </p:sp>
      <p:graphicFrame>
        <p:nvGraphicFramePr>
          <p:cNvPr id="5" name="Диаграмма 4">
            <a:extLst>
              <a:ext uri="{FF2B5EF4-FFF2-40B4-BE49-F238E27FC236}">
                <a16:creationId xmlns:a16="http://schemas.microsoft.com/office/drawing/2014/main" id="{5D24EF32-FA17-7422-94F8-E77B9F55C453}"/>
              </a:ext>
            </a:extLst>
          </p:cNvPr>
          <p:cNvGraphicFramePr/>
          <p:nvPr>
            <p:extLst>
              <p:ext uri="{D42A27DB-BD31-4B8C-83A1-F6EECF244321}">
                <p14:modId xmlns:p14="http://schemas.microsoft.com/office/powerpoint/2010/main" val="419279681"/>
              </p:ext>
            </p:extLst>
          </p:nvPr>
        </p:nvGraphicFramePr>
        <p:xfrm>
          <a:off x="1564040" y="1585733"/>
          <a:ext cx="7507073" cy="32061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418351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2781B24B-00A8-347F-4344-D29BB90DC2F4}"/>
              </a:ext>
            </a:extLst>
          </p:cNvPr>
          <p:cNvSpPr>
            <a:spLocks noGrp="1"/>
          </p:cNvSpPr>
          <p:nvPr>
            <p:ph type="title"/>
          </p:nvPr>
        </p:nvSpPr>
        <p:spPr>
          <a:xfrm>
            <a:off x="2177523" y="400130"/>
            <a:ext cx="6044191" cy="745763"/>
          </a:xfrm>
        </p:spPr>
        <p:txBody>
          <a:bodyPr>
            <a:normAutofit fontScale="90000"/>
          </a:bodyPr>
          <a:lstStyle/>
          <a:p>
            <a:pPr algn="ctr"/>
            <a:r>
              <a:rPr lang="en-US" sz="3300" b="1" i="0" u="none" strike="noStrike" cap="none" dirty="0">
                <a:solidFill>
                  <a:schemeClr val="dk1"/>
                </a:solidFill>
                <a:latin typeface="Arial" panose="020B0604020202020204" pitchFamily="34" charset="0"/>
                <a:cs typeface="Arial" panose="020B0604020202020204" pitchFamily="34" charset="0"/>
                <a:sym typeface="Calibri"/>
              </a:rPr>
              <a:t>Rata de </a:t>
            </a:r>
            <a:r>
              <a:rPr lang="en-US" sz="3300" b="1" i="0" u="none" strike="noStrike" cap="none"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soluționare</a:t>
            </a:r>
            <a:r>
              <a:rPr lang="en-US" sz="3300" b="1" i="0" u="none" strike="noStrike" cap="none" dirty="0">
                <a:solidFill>
                  <a:schemeClr val="dk1"/>
                </a:solidFill>
                <a:latin typeface="Arial" panose="020B0604020202020204" pitchFamily="34" charset="0"/>
                <a:cs typeface="Arial" panose="020B0604020202020204" pitchFamily="34" charset="0"/>
                <a:sym typeface="Calibri"/>
              </a:rPr>
              <a:t> a </a:t>
            </a:r>
            <a:r>
              <a:rPr lang="en-US" sz="3300" b="1" i="0" u="none" strike="noStrike" cap="none" dirty="0" err="1">
                <a:solidFill>
                  <a:schemeClr val="dk1"/>
                </a:solidFill>
                <a:latin typeface="Arial" panose="020B0604020202020204" pitchFamily="34" charset="0"/>
                <a:cs typeface="Arial" panose="020B0604020202020204" pitchFamily="34" charset="0"/>
                <a:sym typeface="Calibri"/>
              </a:rPr>
              <a:t>dosarelor</a:t>
            </a:r>
            <a:endParaRPr lang="ro-MD" dirty="0"/>
          </a:p>
        </p:txBody>
      </p:sp>
      <p:graphicFrame>
        <p:nvGraphicFramePr>
          <p:cNvPr id="5" name="Диаграмма 4">
            <a:extLst>
              <a:ext uri="{FF2B5EF4-FFF2-40B4-BE49-F238E27FC236}">
                <a16:creationId xmlns:a16="http://schemas.microsoft.com/office/drawing/2014/main" id="{917FBC06-C8F5-F493-D8C4-E4D3F99C6D42}"/>
              </a:ext>
            </a:extLst>
          </p:cNvPr>
          <p:cNvGraphicFramePr/>
          <p:nvPr>
            <p:extLst>
              <p:ext uri="{D42A27DB-BD31-4B8C-83A1-F6EECF244321}">
                <p14:modId xmlns:p14="http://schemas.microsoft.com/office/powerpoint/2010/main" val="33873333"/>
              </p:ext>
            </p:extLst>
          </p:nvPr>
        </p:nvGraphicFramePr>
        <p:xfrm>
          <a:off x="1490870" y="1066380"/>
          <a:ext cx="7497010" cy="39363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291767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a:extLst>
              <a:ext uri="{FF2B5EF4-FFF2-40B4-BE49-F238E27FC236}">
                <a16:creationId xmlns:a16="http://schemas.microsoft.com/office/drawing/2014/main" id="{0C3473D1-58C5-EE03-1DD9-3D7B9BF94C1F}"/>
              </a:ext>
            </a:extLst>
          </p:cNvPr>
          <p:cNvGraphicFramePr/>
          <p:nvPr>
            <p:extLst>
              <p:ext uri="{D42A27DB-BD31-4B8C-83A1-F6EECF244321}">
                <p14:modId xmlns:p14="http://schemas.microsoft.com/office/powerpoint/2010/main" val="3970754461"/>
              </p:ext>
            </p:extLst>
          </p:nvPr>
        </p:nvGraphicFramePr>
        <p:xfrm>
          <a:off x="702365" y="1106557"/>
          <a:ext cx="7739270" cy="373098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
            <a:extLst>
              <a:ext uri="{FF2B5EF4-FFF2-40B4-BE49-F238E27FC236}">
                <a16:creationId xmlns:a16="http://schemas.microsoft.com/office/drawing/2014/main" id="{FAFD377B-C2FC-C90F-FB5E-B3B375EE4ACA}"/>
              </a:ext>
            </a:extLst>
          </p:cNvPr>
          <p:cNvSpPr txBox="1"/>
          <p:nvPr/>
        </p:nvSpPr>
        <p:spPr>
          <a:xfrm>
            <a:off x="1146313" y="305955"/>
            <a:ext cx="7527235" cy="523220"/>
          </a:xfrm>
          <a:prstGeom prst="rect">
            <a:avLst/>
          </a:prstGeom>
          <a:noFill/>
        </p:spPr>
        <p:txBody>
          <a:bodyPr wrap="square">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800" b="1" dirty="0">
                <a:solidFill>
                  <a:schemeClr val="dk1"/>
                </a:solidFill>
                <a:latin typeface="Cambria" panose="02040503050406030204" pitchFamily="18" charset="0"/>
                <a:ea typeface="Cambria" panose="02040503050406030204" pitchFamily="18" charset="0"/>
                <a:cs typeface="Arial" panose="020B0604020202020204" pitchFamily="34" charset="0"/>
                <a:sym typeface="Calibri" panose="020F0502020204030204"/>
              </a:rPr>
              <a:t>Rata de </a:t>
            </a:r>
            <a:r>
              <a:rPr lang="en-US" sz="2800" b="1" dirty="0" err="1">
                <a:solidFill>
                  <a:schemeClr val="dk1"/>
                </a:solidFill>
                <a:latin typeface="Cambria" panose="02040503050406030204" pitchFamily="18" charset="0"/>
                <a:ea typeface="Cambria" panose="02040503050406030204" pitchFamily="18" charset="0"/>
                <a:cs typeface="Calibri" panose="020F0502020204030204" pitchFamily="34" charset="0"/>
                <a:sym typeface="Calibri" panose="020F0502020204030204"/>
              </a:rPr>
              <a:t>soluționare</a:t>
            </a:r>
            <a:r>
              <a:rPr lang="en-US" sz="2800" b="1" dirty="0">
                <a:solidFill>
                  <a:schemeClr val="dk1"/>
                </a:solidFill>
                <a:latin typeface="Cambria" panose="02040503050406030204" pitchFamily="18" charset="0"/>
                <a:ea typeface="Cambria" panose="02040503050406030204" pitchFamily="18" charset="0"/>
                <a:cs typeface="Arial" panose="020B0604020202020204" pitchFamily="34" charset="0"/>
                <a:sym typeface="Calibri" panose="020F0502020204030204"/>
              </a:rPr>
              <a:t> a </a:t>
            </a:r>
            <a:r>
              <a:rPr lang="en-US" sz="2800" b="1" dirty="0" err="1">
                <a:solidFill>
                  <a:schemeClr val="dk1"/>
                </a:solidFill>
                <a:latin typeface="Cambria" panose="02040503050406030204" pitchFamily="18" charset="0"/>
                <a:ea typeface="Cambria" panose="02040503050406030204" pitchFamily="18" charset="0"/>
                <a:cs typeface="Arial" panose="020B0604020202020204" pitchFamily="34" charset="0"/>
                <a:sym typeface="Calibri" panose="020F0502020204030204"/>
              </a:rPr>
              <a:t>dosarelor</a:t>
            </a:r>
            <a:r>
              <a:rPr lang="en-US" sz="2800" b="1" dirty="0">
                <a:solidFill>
                  <a:schemeClr val="dk1"/>
                </a:solidFill>
                <a:latin typeface="Cambria" panose="02040503050406030204" pitchFamily="18" charset="0"/>
                <a:ea typeface="Cambria" panose="02040503050406030204" pitchFamily="18" charset="0"/>
                <a:cs typeface="Arial" panose="020B0604020202020204" pitchFamily="34" charset="0"/>
                <a:sym typeface="Calibri" panose="020F0502020204030204"/>
              </a:rPr>
              <a:t> (+</a:t>
            </a:r>
            <a:r>
              <a:rPr lang="en-US" sz="2800" b="1" dirty="0" err="1">
                <a:solidFill>
                  <a:schemeClr val="dk1"/>
                </a:solidFill>
                <a:latin typeface="Cambria" panose="02040503050406030204" pitchFamily="18" charset="0"/>
                <a:ea typeface="Cambria" panose="02040503050406030204" pitchFamily="18" charset="0"/>
                <a:cs typeface="Arial" panose="020B0604020202020204" pitchFamily="34" charset="0"/>
                <a:sym typeface="Calibri" panose="020F0502020204030204"/>
              </a:rPr>
              <a:t>restanța</a:t>
            </a:r>
            <a:r>
              <a:rPr lang="en-US" sz="2800" b="1" dirty="0">
                <a:solidFill>
                  <a:schemeClr val="dk1"/>
                </a:solidFill>
                <a:latin typeface="Cambria" panose="02040503050406030204" pitchFamily="18" charset="0"/>
                <a:ea typeface="Cambria" panose="02040503050406030204" pitchFamily="18" charset="0"/>
                <a:cs typeface="Arial" panose="020B0604020202020204" pitchFamily="34" charset="0"/>
                <a:sym typeface="Calibri" panose="020F0502020204030204"/>
              </a:rPr>
              <a:t>)</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61680856"/>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a:extLst>
              <a:ext uri="{FF2B5EF4-FFF2-40B4-BE49-F238E27FC236}">
                <a16:creationId xmlns:a16="http://schemas.microsoft.com/office/drawing/2014/main" id="{44E84C33-67D9-70A0-14A7-ABF3E34DA8B8}"/>
              </a:ext>
            </a:extLst>
          </p:cNvPr>
          <p:cNvGraphicFramePr/>
          <p:nvPr>
            <p:extLst>
              <p:ext uri="{D42A27DB-BD31-4B8C-83A1-F6EECF244321}">
                <p14:modId xmlns:p14="http://schemas.microsoft.com/office/powerpoint/2010/main" val="4089070122"/>
              </p:ext>
            </p:extLst>
          </p:nvPr>
        </p:nvGraphicFramePr>
        <p:xfrm>
          <a:off x="1638783" y="793750"/>
          <a:ext cx="7505217" cy="41206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11268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61E153E0-B6D1-DFAE-097B-F62E0C860142}"/>
              </a:ext>
            </a:extLst>
          </p:cNvPr>
          <p:cNvSpPr>
            <a:spLocks noGrp="1"/>
          </p:cNvSpPr>
          <p:nvPr>
            <p:ph type="title"/>
          </p:nvPr>
        </p:nvSpPr>
        <p:spPr>
          <a:xfrm>
            <a:off x="1683768" y="114636"/>
            <a:ext cx="6880943" cy="707886"/>
          </a:xfrm>
        </p:spPr>
        <p:txBody>
          <a:bodyPr/>
          <a:lstStyle/>
          <a:p>
            <a:r>
              <a:rPr lang="ro-MD" sz="2000" dirty="0">
                <a:cs typeface="Times New Roman" panose="02020603050405020304" pitchFamily="18" charset="0"/>
              </a:rPr>
              <a:t>Examinarea în termen a dosarelor</a:t>
            </a:r>
            <a:br>
              <a:rPr lang="ro-MD" sz="2000" dirty="0">
                <a:cs typeface="Times New Roman" panose="02020603050405020304" pitchFamily="18" charset="0"/>
              </a:rPr>
            </a:br>
            <a:r>
              <a:rPr lang="ro-MD" sz="2000" dirty="0">
                <a:cs typeface="Times New Roman" panose="02020603050405020304" pitchFamily="18" charset="0"/>
              </a:rPr>
              <a:t>Termeni generali de examinare a dosarelor</a:t>
            </a:r>
            <a:endParaRPr lang="ro-MD" sz="2000" dirty="0"/>
          </a:p>
        </p:txBody>
      </p:sp>
      <p:graphicFrame>
        <p:nvGraphicFramePr>
          <p:cNvPr id="7" name="Диаграмма 6">
            <a:extLst>
              <a:ext uri="{FF2B5EF4-FFF2-40B4-BE49-F238E27FC236}">
                <a16:creationId xmlns:a16="http://schemas.microsoft.com/office/drawing/2014/main" id="{213AEE6F-CE22-E804-EE57-601F2A713723}"/>
              </a:ext>
            </a:extLst>
          </p:cNvPr>
          <p:cNvGraphicFramePr/>
          <p:nvPr>
            <p:extLst>
              <p:ext uri="{D42A27DB-BD31-4B8C-83A1-F6EECF244321}">
                <p14:modId xmlns:p14="http://schemas.microsoft.com/office/powerpoint/2010/main" val="3564670924"/>
              </p:ext>
            </p:extLst>
          </p:nvPr>
        </p:nvGraphicFramePr>
        <p:xfrm>
          <a:off x="1060175" y="854765"/>
          <a:ext cx="7560366" cy="41346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1772737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E3B989D-DB80-D9FB-673F-E937287369C9}"/>
              </a:ext>
            </a:extLst>
          </p:cNvPr>
          <p:cNvSpPr txBox="1"/>
          <p:nvPr/>
        </p:nvSpPr>
        <p:spPr>
          <a:xfrm>
            <a:off x="1526571" y="409721"/>
            <a:ext cx="7130005" cy="707886"/>
          </a:xfrm>
          <a:prstGeom prst="rect">
            <a:avLst/>
          </a:prstGeom>
          <a:noFill/>
        </p:spPr>
        <p:txBody>
          <a:bodyPr wrap="square">
            <a:spAutoFit/>
          </a:bodyPr>
          <a:lstStyle/>
          <a:p>
            <a:pPr algn="ctr"/>
            <a:r>
              <a:rPr lang="ro-MD" sz="2000" b="1" dirty="0">
                <a:latin typeface="+mj-lt"/>
                <a:cs typeface="Times New Roman" panose="02020603050405020304" pitchFamily="18" charset="0"/>
              </a:rPr>
              <a:t>Examinarea în termen a dosarelor</a:t>
            </a:r>
            <a:br>
              <a:rPr lang="ro-MD" sz="2000" b="1" dirty="0">
                <a:latin typeface="+mj-lt"/>
                <a:cs typeface="Times New Roman" panose="02020603050405020304" pitchFamily="18" charset="0"/>
              </a:rPr>
            </a:br>
            <a:r>
              <a:rPr lang="ro-MD" sz="2000" b="1" dirty="0">
                <a:latin typeface="+mj-lt"/>
                <a:cs typeface="Times New Roman" panose="02020603050405020304" pitchFamily="18" charset="0"/>
              </a:rPr>
              <a:t>Durata examinării dosarelor</a:t>
            </a:r>
            <a:endParaRPr lang="ro-MD" sz="2000" dirty="0">
              <a:latin typeface="+mj-lt"/>
            </a:endParaRPr>
          </a:p>
        </p:txBody>
      </p:sp>
      <p:graphicFrame>
        <p:nvGraphicFramePr>
          <p:cNvPr id="8" name="Diagramă 6">
            <a:extLst>
              <a:ext uri="{FF2B5EF4-FFF2-40B4-BE49-F238E27FC236}">
                <a16:creationId xmlns:a16="http://schemas.microsoft.com/office/drawing/2014/main" id="{1566520B-F0D6-1C7E-F3C1-75495BA016BD}"/>
              </a:ext>
            </a:extLst>
          </p:cNvPr>
          <p:cNvGraphicFramePr/>
          <p:nvPr>
            <p:extLst>
              <p:ext uri="{D42A27DB-BD31-4B8C-83A1-F6EECF244321}">
                <p14:modId xmlns:p14="http://schemas.microsoft.com/office/powerpoint/2010/main" val="1666857288"/>
              </p:ext>
            </p:extLst>
          </p:nvPr>
        </p:nvGraphicFramePr>
        <p:xfrm>
          <a:off x="1691999" y="1082274"/>
          <a:ext cx="7226713" cy="388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6905123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1BE39798-A5C8-7665-0812-66C0930CF759}"/>
              </a:ext>
            </a:extLst>
          </p:cNvPr>
          <p:cNvSpPr>
            <a:spLocks noGrp="1"/>
          </p:cNvSpPr>
          <p:nvPr>
            <p:ph type="title"/>
          </p:nvPr>
        </p:nvSpPr>
        <p:spPr>
          <a:xfrm>
            <a:off x="1119809" y="232927"/>
            <a:ext cx="7623259" cy="830997"/>
          </a:xfrm>
        </p:spPr>
        <p:txBody>
          <a:bodyPr/>
          <a:lstStyle/>
          <a:p>
            <a:r>
              <a:rPr lang="ro-MD" sz="2400" dirty="0">
                <a:latin typeface="Times New Roman" panose="02020603050405020304" pitchFamily="18" charset="0"/>
                <a:cs typeface="Times New Roman" panose="02020603050405020304" pitchFamily="18" charset="0"/>
              </a:rPr>
              <a:t>Examinarea în termen a dosarelor</a:t>
            </a:r>
            <a:br>
              <a:rPr lang="ro-MD" sz="2400" dirty="0">
                <a:latin typeface="Times New Roman" panose="02020603050405020304" pitchFamily="18" charset="0"/>
                <a:cs typeface="Times New Roman" panose="02020603050405020304" pitchFamily="18" charset="0"/>
              </a:rPr>
            </a:br>
            <a:r>
              <a:rPr lang="ro-MD" sz="2400" dirty="0">
                <a:latin typeface="Times New Roman" panose="02020603050405020304" pitchFamily="18" charset="0"/>
                <a:cs typeface="Times New Roman" panose="02020603050405020304" pitchFamily="18" charset="0"/>
              </a:rPr>
              <a:t>Durata examinării dosarelor</a:t>
            </a:r>
            <a:endParaRPr lang="ro-MD" sz="2400" dirty="0"/>
          </a:p>
        </p:txBody>
      </p:sp>
      <p:graphicFrame>
        <p:nvGraphicFramePr>
          <p:cNvPr id="2" name="Диаграмма 1">
            <a:extLst>
              <a:ext uri="{FF2B5EF4-FFF2-40B4-BE49-F238E27FC236}">
                <a16:creationId xmlns:a16="http://schemas.microsoft.com/office/drawing/2014/main" id="{8B66ADCD-B43D-0EAF-0881-7947C57AD3EB}"/>
              </a:ext>
            </a:extLst>
          </p:cNvPr>
          <p:cNvGraphicFramePr/>
          <p:nvPr>
            <p:extLst>
              <p:ext uri="{D42A27DB-BD31-4B8C-83A1-F6EECF244321}">
                <p14:modId xmlns:p14="http://schemas.microsoft.com/office/powerpoint/2010/main" val="331148648"/>
              </p:ext>
            </p:extLst>
          </p:nvPr>
        </p:nvGraphicFramePr>
        <p:xfrm>
          <a:off x="952500" y="1257299"/>
          <a:ext cx="7020588" cy="38249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7764889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a:extLst>
              <a:ext uri="{FF2B5EF4-FFF2-40B4-BE49-F238E27FC236}">
                <a16:creationId xmlns:a16="http://schemas.microsoft.com/office/drawing/2014/main" id="{9CCF8E89-8242-C68F-D215-D6A2C07FAE3E}"/>
              </a:ext>
            </a:extLst>
          </p:cNvPr>
          <p:cNvGraphicFramePr/>
          <p:nvPr>
            <p:extLst>
              <p:ext uri="{D42A27DB-BD31-4B8C-83A1-F6EECF244321}">
                <p14:modId xmlns:p14="http://schemas.microsoft.com/office/powerpoint/2010/main" val="283015390"/>
              </p:ext>
            </p:extLst>
          </p:nvPr>
        </p:nvGraphicFramePr>
        <p:xfrm>
          <a:off x="1305340" y="377687"/>
          <a:ext cx="7573618" cy="45699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23584085"/>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07;p8">
            <a:extLst>
              <a:ext uri="{FF2B5EF4-FFF2-40B4-BE49-F238E27FC236}">
                <a16:creationId xmlns:a16="http://schemas.microsoft.com/office/drawing/2014/main" id="{B136D79D-9377-2FF7-F6BC-045462C1C850}"/>
              </a:ext>
            </a:extLst>
          </p:cNvPr>
          <p:cNvSpPr txBox="1">
            <a:spLocks noGrp="1"/>
          </p:cNvSpPr>
          <p:nvPr>
            <p:ph type="title"/>
          </p:nvPr>
        </p:nvSpPr>
        <p:spPr>
          <a:xfrm>
            <a:off x="1212574" y="530086"/>
            <a:ext cx="7639878" cy="27776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ct val="100000"/>
              <a:buFont typeface="Calibri"/>
              <a:buNone/>
            </a:pPr>
            <a:r>
              <a:rPr lang="en-US" sz="3000" b="1" i="0" u="none" strike="noStrike" cap="none"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Lichidarea</a:t>
            </a:r>
            <a:r>
              <a:rPr lang="en-US" sz="30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3000" b="1" i="0" u="none" strike="noStrike" cap="none"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stocului</a:t>
            </a:r>
            <a:r>
              <a:rPr lang="en-US" sz="30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de </a:t>
            </a:r>
            <a:r>
              <a:rPr lang="en-US" sz="3000" b="1" i="0" u="none" strike="noStrike" cap="none"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cauze</a:t>
            </a:r>
            <a:r>
              <a:rPr lang="en-US" sz="30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3000" b="1" i="0" u="none" strike="noStrike" cap="none"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pendinte</a:t>
            </a:r>
            <a:br>
              <a:rPr lang="ro-MD" sz="36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br>
            <a:r>
              <a:rPr lang="ro-MD" sz="1800" b="1" i="1"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Durata lichidării stocului de cauze pendinte (zile)</a:t>
            </a:r>
            <a:endParaRPr sz="1800" b="1" i="1"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aphicFrame>
        <p:nvGraphicFramePr>
          <p:cNvPr id="5" name="Диаграмма 4">
            <a:extLst>
              <a:ext uri="{FF2B5EF4-FFF2-40B4-BE49-F238E27FC236}">
                <a16:creationId xmlns:a16="http://schemas.microsoft.com/office/drawing/2014/main" id="{A8939148-4794-02FD-6F7F-77DA8F8F4035}"/>
              </a:ext>
            </a:extLst>
          </p:cNvPr>
          <p:cNvGraphicFramePr/>
          <p:nvPr>
            <p:extLst>
              <p:ext uri="{D42A27DB-BD31-4B8C-83A1-F6EECF244321}">
                <p14:modId xmlns:p14="http://schemas.microsoft.com/office/powerpoint/2010/main" val="1301239603"/>
              </p:ext>
            </p:extLst>
          </p:nvPr>
        </p:nvGraphicFramePr>
        <p:xfrm>
          <a:off x="1436216" y="912812"/>
          <a:ext cx="7250583"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895701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31CE5FC5-A9FB-E8EA-A2BB-3810661D0920}"/>
              </a:ext>
            </a:extLst>
          </p:cNvPr>
          <p:cNvSpPr>
            <a:spLocks noGrp="1"/>
          </p:cNvSpPr>
          <p:nvPr>
            <p:ph type="title"/>
          </p:nvPr>
        </p:nvSpPr>
        <p:spPr>
          <a:xfrm>
            <a:off x="2054506" y="358816"/>
            <a:ext cx="6429737" cy="469876"/>
          </a:xfrm>
        </p:spPr>
        <p:txBody>
          <a:bodyPr>
            <a:normAutofit fontScale="90000"/>
          </a:bodyPr>
          <a:lstStyle/>
          <a:p>
            <a:pPr algn="ctr"/>
            <a:r>
              <a:rPr lang="ro-MD" sz="3000" b="1" dirty="0">
                <a:latin typeface="Calibri" panose="020F0502020204030204" pitchFamily="34" charset="0"/>
                <a:ea typeface="Calibri" panose="020F0502020204030204" pitchFamily="34" charset="0"/>
                <a:cs typeface="Calibri" panose="020F0502020204030204" pitchFamily="34" charset="0"/>
              </a:rPr>
              <a:t>Soluții după prima ședință</a:t>
            </a:r>
          </a:p>
        </p:txBody>
      </p:sp>
      <p:graphicFrame>
        <p:nvGraphicFramePr>
          <p:cNvPr id="5" name="Диаграмма 4">
            <a:extLst>
              <a:ext uri="{FF2B5EF4-FFF2-40B4-BE49-F238E27FC236}">
                <a16:creationId xmlns:a16="http://schemas.microsoft.com/office/drawing/2014/main" id="{AE3C872B-8F1A-2655-2C9A-69F3554A4DEA}"/>
              </a:ext>
            </a:extLst>
          </p:cNvPr>
          <p:cNvGraphicFramePr/>
          <p:nvPr>
            <p:extLst>
              <p:ext uri="{D42A27DB-BD31-4B8C-83A1-F6EECF244321}">
                <p14:modId xmlns:p14="http://schemas.microsoft.com/office/powerpoint/2010/main" val="3567230892"/>
              </p:ext>
            </p:extLst>
          </p:nvPr>
        </p:nvGraphicFramePr>
        <p:xfrm>
          <a:off x="947530" y="1041517"/>
          <a:ext cx="7918677" cy="38545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01000468"/>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514BCCF0-363F-BC40-B214-9C3F7CDEA900}"/>
              </a:ext>
            </a:extLst>
          </p:cNvPr>
          <p:cNvSpPr>
            <a:spLocks noGrp="1"/>
          </p:cNvSpPr>
          <p:nvPr>
            <p:ph type="title"/>
          </p:nvPr>
        </p:nvSpPr>
        <p:spPr>
          <a:xfrm>
            <a:off x="1547058" y="175316"/>
            <a:ext cx="6880943" cy="1046440"/>
          </a:xfrm>
        </p:spPr>
        <p:txBody>
          <a:bodyPr/>
          <a:lstStyle/>
          <a:p>
            <a:r>
              <a:rPr lang="ro-MD" dirty="0">
                <a:latin typeface="Cambria" panose="02040503050406030204" pitchFamily="18" charset="0"/>
                <a:ea typeface="Cambria" panose="02040503050406030204" pitchFamily="18" charset="0"/>
              </a:rPr>
              <a:t>Dosare încheiate prin 0 sau 1 ședință</a:t>
            </a:r>
            <a:br>
              <a:rPr lang="ro-MD" dirty="0"/>
            </a:br>
            <a:r>
              <a:rPr lang="en-US" sz="1200" b="0" dirty="0" err="1"/>
              <a:t>Indicatorul</a:t>
            </a:r>
            <a:r>
              <a:rPr lang="en-US" sz="1200" b="0" dirty="0"/>
              <a:t> </a:t>
            </a:r>
            <a:r>
              <a:rPr lang="en-US" sz="1200" b="0" dirty="0" err="1"/>
              <a:t>măsoară</a:t>
            </a:r>
            <a:r>
              <a:rPr lang="en-US" sz="1200" b="0" dirty="0"/>
              <a:t> </a:t>
            </a:r>
            <a:r>
              <a:rPr lang="en-US" sz="1200" b="0" dirty="0" err="1"/>
              <a:t>procentul</a:t>
            </a:r>
            <a:r>
              <a:rPr lang="en-US" sz="1200" b="0" dirty="0"/>
              <a:t> </a:t>
            </a:r>
            <a:r>
              <a:rPr lang="en-US" sz="1200" b="0" dirty="0" err="1"/>
              <a:t>dosarelor</a:t>
            </a:r>
            <a:r>
              <a:rPr lang="en-US" sz="1200" b="0" dirty="0"/>
              <a:t> </a:t>
            </a:r>
            <a:r>
              <a:rPr lang="en-US" sz="1200" b="0" dirty="0" err="1"/>
              <a:t>încheiate</a:t>
            </a:r>
            <a:r>
              <a:rPr lang="en-US" sz="1200" b="0" dirty="0"/>
              <a:t> </a:t>
            </a:r>
            <a:r>
              <a:rPr lang="en-US" sz="1200" b="0" dirty="0" err="1"/>
              <a:t>printr</a:t>
            </a:r>
            <a:r>
              <a:rPr lang="en-US" sz="1200" b="0" dirty="0"/>
              <a:t>-o </a:t>
            </a:r>
            <a:r>
              <a:rPr lang="en-US" sz="1200" b="0" dirty="0" err="1"/>
              <a:t>singură</a:t>
            </a:r>
            <a:r>
              <a:rPr lang="en-US" sz="1200" b="0" dirty="0"/>
              <a:t> </a:t>
            </a:r>
            <a:r>
              <a:rPr lang="en-US" sz="1200" b="0" dirty="0" err="1"/>
              <a:t>ședință</a:t>
            </a:r>
            <a:r>
              <a:rPr lang="en-US" sz="1200" b="0" dirty="0"/>
              <a:t> de </a:t>
            </a:r>
            <a:r>
              <a:rPr lang="en-US" sz="1200" b="0" dirty="0" err="1"/>
              <a:t>judecată</a:t>
            </a:r>
            <a:r>
              <a:rPr lang="en-US" sz="1200" b="0" dirty="0"/>
              <a:t> </a:t>
            </a:r>
            <a:r>
              <a:rPr lang="en-US" sz="1200" b="0" dirty="0" err="1"/>
              <a:t>într</a:t>
            </a:r>
            <a:r>
              <a:rPr lang="en-US" sz="1200" b="0" dirty="0"/>
              <a:t>-o </a:t>
            </a:r>
            <a:r>
              <a:rPr lang="en-US" sz="1200" b="0" dirty="0" err="1"/>
              <a:t>anumită</a:t>
            </a:r>
            <a:r>
              <a:rPr lang="en-US" sz="1200" b="0" dirty="0"/>
              <a:t> </a:t>
            </a:r>
            <a:r>
              <a:rPr lang="en-US" sz="1200" b="0" dirty="0" err="1"/>
              <a:t>perioadă</a:t>
            </a:r>
            <a:r>
              <a:rPr lang="en-US" sz="1200" b="0" dirty="0"/>
              <a:t> de </a:t>
            </a:r>
            <a:r>
              <a:rPr lang="en-US" sz="1200" b="0" dirty="0" err="1"/>
              <a:t>timp</a:t>
            </a:r>
            <a:r>
              <a:rPr lang="en-US" sz="1200" b="0" dirty="0"/>
              <a:t> (Nu se </a:t>
            </a:r>
            <a:r>
              <a:rPr lang="en-US" sz="1200" b="0" dirty="0" err="1"/>
              <a:t>vor</a:t>
            </a:r>
            <a:r>
              <a:rPr lang="en-US" sz="1200" b="0" dirty="0"/>
              <a:t> </a:t>
            </a:r>
            <a:r>
              <a:rPr lang="en-US" sz="1200" b="0" dirty="0" err="1"/>
              <a:t>lua</a:t>
            </a:r>
            <a:r>
              <a:rPr lang="en-US" sz="1200" b="0" dirty="0"/>
              <a:t> </a:t>
            </a:r>
            <a:r>
              <a:rPr lang="en-US" sz="1200" b="0" dirty="0" err="1"/>
              <a:t>în</a:t>
            </a:r>
            <a:r>
              <a:rPr lang="en-US" sz="1200" b="0" dirty="0"/>
              <a:t> </a:t>
            </a:r>
            <a:r>
              <a:rPr lang="en-US" sz="1200" b="0" dirty="0" err="1"/>
              <a:t>calcul</a:t>
            </a:r>
            <a:r>
              <a:rPr lang="en-US" sz="1200" b="0" dirty="0"/>
              <a:t> </a:t>
            </a:r>
            <a:r>
              <a:rPr lang="en-US" sz="1200" b="0" dirty="0" err="1"/>
              <a:t>ședințele</a:t>
            </a:r>
            <a:r>
              <a:rPr lang="en-US" sz="1200" b="0" dirty="0"/>
              <a:t> de </a:t>
            </a:r>
            <a:r>
              <a:rPr lang="en-US" sz="1200" b="0" dirty="0" err="1"/>
              <a:t>pregătire</a:t>
            </a:r>
            <a:r>
              <a:rPr lang="en-US" sz="1200" b="0" dirty="0"/>
              <a:t> </a:t>
            </a:r>
            <a:r>
              <a:rPr lang="en-US" sz="1200" b="0" dirty="0" err="1"/>
              <a:t>pentru</a:t>
            </a:r>
            <a:r>
              <a:rPr lang="en-US" sz="1200" b="0" dirty="0"/>
              <a:t> </a:t>
            </a:r>
            <a:r>
              <a:rPr lang="en-US" sz="1200" b="0" dirty="0" err="1"/>
              <a:t>dezbateri</a:t>
            </a:r>
            <a:r>
              <a:rPr lang="en-US" sz="1200" b="0" dirty="0"/>
              <a:t> </a:t>
            </a:r>
            <a:r>
              <a:rPr lang="en-US" sz="1200" b="0" dirty="0" err="1"/>
              <a:t>judiciare</a:t>
            </a:r>
            <a:r>
              <a:rPr lang="en-US" sz="1200" b="0" dirty="0"/>
              <a:t>).</a:t>
            </a:r>
            <a:br>
              <a:rPr lang="en-US" sz="1200" dirty="0"/>
            </a:br>
            <a:endParaRPr lang="ro-MD" sz="1200" dirty="0"/>
          </a:p>
        </p:txBody>
      </p:sp>
      <p:graphicFrame>
        <p:nvGraphicFramePr>
          <p:cNvPr id="6" name="Диаграмма 5">
            <a:extLst>
              <a:ext uri="{FF2B5EF4-FFF2-40B4-BE49-F238E27FC236}">
                <a16:creationId xmlns:a16="http://schemas.microsoft.com/office/drawing/2014/main" id="{BFFA2233-903C-C839-8D79-33C557E48203}"/>
              </a:ext>
            </a:extLst>
          </p:cNvPr>
          <p:cNvGraphicFramePr/>
          <p:nvPr>
            <p:extLst>
              <p:ext uri="{D42A27DB-BD31-4B8C-83A1-F6EECF244321}">
                <p14:modId xmlns:p14="http://schemas.microsoft.com/office/powerpoint/2010/main" val="3387186042"/>
              </p:ext>
            </p:extLst>
          </p:nvPr>
        </p:nvGraphicFramePr>
        <p:xfrm>
          <a:off x="4991947" y="1635130"/>
          <a:ext cx="4152053" cy="32078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Диаграмма 1">
            <a:extLst>
              <a:ext uri="{FF2B5EF4-FFF2-40B4-BE49-F238E27FC236}">
                <a16:creationId xmlns:a16="http://schemas.microsoft.com/office/drawing/2014/main" id="{5904F4C4-5C28-8276-F657-A46FD1B782FC}"/>
              </a:ext>
            </a:extLst>
          </p:cNvPr>
          <p:cNvGraphicFramePr/>
          <p:nvPr>
            <p:extLst>
              <p:ext uri="{D42A27DB-BD31-4B8C-83A1-F6EECF244321}">
                <p14:modId xmlns:p14="http://schemas.microsoft.com/office/powerpoint/2010/main" val="2451364875"/>
              </p:ext>
            </p:extLst>
          </p:nvPr>
        </p:nvGraphicFramePr>
        <p:xfrm>
          <a:off x="866987" y="1652452"/>
          <a:ext cx="4347743" cy="31904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0038024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D13EEAE-85A0-70DF-7CE9-327E7A09C4EB}"/>
              </a:ext>
            </a:extLst>
          </p:cNvPr>
          <p:cNvSpPr>
            <a:spLocks noGrp="1"/>
          </p:cNvSpPr>
          <p:nvPr>
            <p:ph type="title"/>
          </p:nvPr>
        </p:nvSpPr>
        <p:spPr>
          <a:xfrm>
            <a:off x="1440872" y="536397"/>
            <a:ext cx="7322127" cy="415498"/>
          </a:xfrm>
        </p:spPr>
        <p:txBody>
          <a:bodyPr/>
          <a:lstStyle/>
          <a:p>
            <a:pPr algn="ctr"/>
            <a:r>
              <a:rPr lang="ro-MD" sz="3000" b="1" dirty="0">
                <a:solidFill>
                  <a:schemeClr val="tx1"/>
                </a:solidFill>
                <a:latin typeface="Calibri" panose="020F0502020204030204" pitchFamily="34" charset="0"/>
                <a:ea typeface="Calibri" panose="020F0502020204030204" pitchFamily="34" charset="0"/>
                <a:cs typeface="Calibri" panose="020F0502020204030204" pitchFamily="34" charset="0"/>
              </a:rPr>
              <a:t>Rata amânărilor</a:t>
            </a:r>
          </a:p>
        </p:txBody>
      </p:sp>
      <p:graphicFrame>
        <p:nvGraphicFramePr>
          <p:cNvPr id="5" name="Диаграмма 4">
            <a:extLst>
              <a:ext uri="{FF2B5EF4-FFF2-40B4-BE49-F238E27FC236}">
                <a16:creationId xmlns:a16="http://schemas.microsoft.com/office/drawing/2014/main" id="{A00C0E6E-352F-724F-5D50-8B2230C3C1F3}"/>
              </a:ext>
            </a:extLst>
          </p:cNvPr>
          <p:cNvGraphicFramePr/>
          <p:nvPr>
            <p:extLst>
              <p:ext uri="{D42A27DB-BD31-4B8C-83A1-F6EECF244321}">
                <p14:modId xmlns:p14="http://schemas.microsoft.com/office/powerpoint/2010/main" val="3010676907"/>
              </p:ext>
            </p:extLst>
          </p:nvPr>
        </p:nvGraphicFramePr>
        <p:xfrm>
          <a:off x="1356782" y="837810"/>
          <a:ext cx="7588435" cy="41768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2501223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57E87A2E-E75D-213F-70C5-5E4458FC138E}"/>
              </a:ext>
            </a:extLst>
          </p:cNvPr>
          <p:cNvSpPr>
            <a:spLocks noGrp="1"/>
          </p:cNvSpPr>
          <p:nvPr>
            <p:ph type="title"/>
          </p:nvPr>
        </p:nvSpPr>
        <p:spPr>
          <a:xfrm>
            <a:off x="1689846" y="227364"/>
            <a:ext cx="6880943" cy="492443"/>
          </a:xfrm>
        </p:spPr>
        <p:txBody>
          <a:bodyPr/>
          <a:lstStyle/>
          <a:p>
            <a:r>
              <a:rPr lang="ro-MD" dirty="0">
                <a:latin typeface="Cambria" panose="02040503050406030204" pitchFamily="18" charset="0"/>
                <a:ea typeface="Cambria" panose="02040503050406030204" pitchFamily="18" charset="0"/>
              </a:rPr>
              <a:t>Rata apelurilor/recursurilor</a:t>
            </a:r>
          </a:p>
        </p:txBody>
      </p:sp>
      <p:graphicFrame>
        <p:nvGraphicFramePr>
          <p:cNvPr id="5" name="Диаграмма 4">
            <a:extLst>
              <a:ext uri="{FF2B5EF4-FFF2-40B4-BE49-F238E27FC236}">
                <a16:creationId xmlns:a16="http://schemas.microsoft.com/office/drawing/2014/main" id="{35F0DB18-C30C-A335-62AB-902F046EB877}"/>
              </a:ext>
            </a:extLst>
          </p:cNvPr>
          <p:cNvGraphicFramePr/>
          <p:nvPr>
            <p:extLst>
              <p:ext uri="{D42A27DB-BD31-4B8C-83A1-F6EECF244321}">
                <p14:modId xmlns:p14="http://schemas.microsoft.com/office/powerpoint/2010/main" val="190152916"/>
              </p:ext>
            </p:extLst>
          </p:nvPr>
        </p:nvGraphicFramePr>
        <p:xfrm>
          <a:off x="1258957" y="719808"/>
          <a:ext cx="3571461" cy="4239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E767DEDF-48DD-ECBA-D0B8-004DA7F7350F}"/>
              </a:ext>
            </a:extLst>
          </p:cNvPr>
          <p:cNvGraphicFramePr/>
          <p:nvPr>
            <p:extLst>
              <p:ext uri="{D42A27DB-BD31-4B8C-83A1-F6EECF244321}">
                <p14:modId xmlns:p14="http://schemas.microsoft.com/office/powerpoint/2010/main" val="3030136074"/>
              </p:ext>
            </p:extLst>
          </p:nvPr>
        </p:nvGraphicFramePr>
        <p:xfrm>
          <a:off x="5229832" y="719807"/>
          <a:ext cx="3642498" cy="42391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2282820"/>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Диаграмма 6">
            <a:extLst>
              <a:ext uri="{FF2B5EF4-FFF2-40B4-BE49-F238E27FC236}">
                <a16:creationId xmlns:a16="http://schemas.microsoft.com/office/drawing/2014/main" id="{EB83D607-88D6-8F0C-2FF5-7B22F5D33C8F}"/>
              </a:ext>
            </a:extLst>
          </p:cNvPr>
          <p:cNvGraphicFramePr/>
          <p:nvPr>
            <p:extLst>
              <p:ext uri="{D42A27DB-BD31-4B8C-83A1-F6EECF244321}">
                <p14:modId xmlns:p14="http://schemas.microsoft.com/office/powerpoint/2010/main" val="3609773179"/>
              </p:ext>
            </p:extLst>
          </p:nvPr>
        </p:nvGraphicFramePr>
        <p:xfrm>
          <a:off x="1484243" y="1093304"/>
          <a:ext cx="7262192" cy="3761704"/>
        </p:xfrm>
        <a:graphic>
          <a:graphicData uri="http://schemas.openxmlformats.org/drawingml/2006/chart">
            <c:chart xmlns:c="http://schemas.openxmlformats.org/drawingml/2006/chart" xmlns:r="http://schemas.openxmlformats.org/officeDocument/2006/relationships" r:id="rId2"/>
          </a:graphicData>
        </a:graphic>
      </p:graphicFrame>
      <p:sp>
        <p:nvSpPr>
          <p:cNvPr id="9" name="Заголовок 1">
            <a:extLst>
              <a:ext uri="{FF2B5EF4-FFF2-40B4-BE49-F238E27FC236}">
                <a16:creationId xmlns:a16="http://schemas.microsoft.com/office/drawing/2014/main" id="{DC562AB4-204F-E86B-4930-8B56A0844591}"/>
              </a:ext>
            </a:extLst>
          </p:cNvPr>
          <p:cNvSpPr>
            <a:spLocks noGrp="1"/>
          </p:cNvSpPr>
          <p:nvPr>
            <p:ph type="title"/>
          </p:nvPr>
        </p:nvSpPr>
        <p:spPr>
          <a:xfrm>
            <a:off x="1859959" y="438161"/>
            <a:ext cx="6510759" cy="435152"/>
          </a:xfrm>
        </p:spPr>
        <p:txBody>
          <a:bodyPr>
            <a:normAutofit fontScale="90000"/>
          </a:bodyPr>
          <a:lstStyle/>
          <a:p>
            <a:pPr algn="ctr"/>
            <a:r>
              <a:rPr lang="ro-MD" sz="3000" b="1" dirty="0">
                <a:latin typeface="Calibri" panose="020F0502020204030204" pitchFamily="34" charset="0"/>
                <a:ea typeface="Calibri" panose="020F0502020204030204" pitchFamily="34" charset="0"/>
                <a:cs typeface="Calibri" panose="020F0502020204030204" pitchFamily="34" charset="0"/>
              </a:rPr>
              <a:t>Rata apelurilor/recursurilor</a:t>
            </a:r>
          </a:p>
        </p:txBody>
      </p:sp>
    </p:spTree>
    <p:extLst>
      <p:ext uri="{BB962C8B-B14F-4D97-AF65-F5344CB8AC3E}">
        <p14:creationId xmlns:p14="http://schemas.microsoft.com/office/powerpoint/2010/main" val="3558595828"/>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E8E473BD-5DDB-E602-0629-4C9848A64565}"/>
              </a:ext>
            </a:extLst>
          </p:cNvPr>
          <p:cNvSpPr>
            <a:spLocks noGrp="1"/>
          </p:cNvSpPr>
          <p:nvPr>
            <p:ph type="title"/>
          </p:nvPr>
        </p:nvSpPr>
        <p:spPr>
          <a:xfrm>
            <a:off x="2006761" y="357602"/>
            <a:ext cx="6558692" cy="411618"/>
          </a:xfrm>
        </p:spPr>
        <p:txBody>
          <a:bodyPr>
            <a:normAutofit fontScale="90000"/>
          </a:bodyPr>
          <a:lstStyle/>
          <a:p>
            <a:pPr algn="ctr"/>
            <a:r>
              <a:rPr lang="ro-MD" sz="3000" b="1" dirty="0">
                <a:latin typeface="Calibri" panose="020F0502020204030204" pitchFamily="34" charset="0"/>
                <a:ea typeface="Calibri" panose="020F0502020204030204" pitchFamily="34" charset="0"/>
                <a:cs typeface="Calibri" panose="020F0502020204030204" pitchFamily="34" charset="0"/>
              </a:rPr>
              <a:t>Rata hotărârilor casate</a:t>
            </a:r>
          </a:p>
        </p:txBody>
      </p:sp>
      <p:graphicFrame>
        <p:nvGraphicFramePr>
          <p:cNvPr id="6" name="Диаграмма 5">
            <a:extLst>
              <a:ext uri="{FF2B5EF4-FFF2-40B4-BE49-F238E27FC236}">
                <a16:creationId xmlns:a16="http://schemas.microsoft.com/office/drawing/2014/main" id="{4352D145-8918-105D-7083-C9FA817F82DD}"/>
              </a:ext>
            </a:extLst>
          </p:cNvPr>
          <p:cNvGraphicFramePr/>
          <p:nvPr>
            <p:extLst>
              <p:ext uri="{D42A27DB-BD31-4B8C-83A1-F6EECF244321}">
                <p14:modId xmlns:p14="http://schemas.microsoft.com/office/powerpoint/2010/main" val="2228781701"/>
              </p:ext>
            </p:extLst>
          </p:nvPr>
        </p:nvGraphicFramePr>
        <p:xfrm>
          <a:off x="1666754" y="967367"/>
          <a:ext cx="7238707" cy="40497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71678408"/>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4B488C9D-2C18-A4E9-A8E5-FAB5CFA2FF0E}"/>
              </a:ext>
            </a:extLst>
          </p:cNvPr>
          <p:cNvSpPr>
            <a:spLocks noGrp="1"/>
          </p:cNvSpPr>
          <p:nvPr>
            <p:ph type="title"/>
          </p:nvPr>
        </p:nvSpPr>
        <p:spPr>
          <a:xfrm>
            <a:off x="1672841" y="262302"/>
            <a:ext cx="6880943" cy="459111"/>
          </a:xfrm>
        </p:spPr>
        <p:txBody>
          <a:bodyPr/>
          <a:lstStyle/>
          <a:p>
            <a:r>
              <a:rPr lang="en-US" sz="2400" dirty="0">
                <a:latin typeface="Cambria" panose="02040503050406030204" pitchFamily="18" charset="0"/>
                <a:ea typeface="Cambria" panose="02040503050406030204" pitchFamily="18" charset="0"/>
                <a:cs typeface="Calibri" panose="020F0502020204030204" pitchFamily="34" charset="0"/>
              </a:rPr>
              <a:t>Rata </a:t>
            </a:r>
            <a:r>
              <a:rPr lang="en-US" sz="2400" dirty="0" err="1">
                <a:latin typeface="Cambria" panose="02040503050406030204" pitchFamily="18" charset="0"/>
                <a:ea typeface="Cambria" panose="02040503050406030204" pitchFamily="18" charset="0"/>
                <a:cs typeface="Calibri" panose="020F0502020204030204" pitchFamily="34" charset="0"/>
              </a:rPr>
              <a:t>hotărârilor</a:t>
            </a:r>
            <a:r>
              <a:rPr lang="en-US" sz="2400" dirty="0">
                <a:latin typeface="Cambria" panose="02040503050406030204" pitchFamily="18" charset="0"/>
                <a:ea typeface="Cambria" panose="02040503050406030204" pitchFamily="18" charset="0"/>
                <a:cs typeface="Calibri" panose="020F0502020204030204" pitchFamily="34" charset="0"/>
              </a:rPr>
              <a:t> </a:t>
            </a:r>
            <a:r>
              <a:rPr lang="en-US" sz="2400" dirty="0" err="1">
                <a:latin typeface="Cambria" panose="02040503050406030204" pitchFamily="18" charset="0"/>
                <a:ea typeface="Cambria" panose="02040503050406030204" pitchFamily="18" charset="0"/>
                <a:cs typeface="Calibri" panose="020F0502020204030204" pitchFamily="34" charset="0"/>
              </a:rPr>
              <a:t>casate</a:t>
            </a:r>
            <a:endParaRPr lang="ro-MD" dirty="0"/>
          </a:p>
        </p:txBody>
      </p:sp>
      <p:graphicFrame>
        <p:nvGraphicFramePr>
          <p:cNvPr id="4" name="Диаграмма 3">
            <a:extLst>
              <a:ext uri="{FF2B5EF4-FFF2-40B4-BE49-F238E27FC236}">
                <a16:creationId xmlns:a16="http://schemas.microsoft.com/office/drawing/2014/main" id="{06CC89FA-67EE-FE42-274B-B369A59C2B0D}"/>
              </a:ext>
            </a:extLst>
          </p:cNvPr>
          <p:cNvGraphicFramePr/>
          <p:nvPr>
            <p:extLst>
              <p:ext uri="{D42A27DB-BD31-4B8C-83A1-F6EECF244321}">
                <p14:modId xmlns:p14="http://schemas.microsoft.com/office/powerpoint/2010/main" val="3996649140"/>
              </p:ext>
            </p:extLst>
          </p:nvPr>
        </p:nvGraphicFramePr>
        <p:xfrm>
          <a:off x="5341665" y="721413"/>
          <a:ext cx="3792915" cy="41597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Диаграмма 4">
            <a:extLst>
              <a:ext uri="{FF2B5EF4-FFF2-40B4-BE49-F238E27FC236}">
                <a16:creationId xmlns:a16="http://schemas.microsoft.com/office/drawing/2014/main" id="{46FDD8A6-BC1B-DF8E-E287-85EE7D5B767B}"/>
              </a:ext>
            </a:extLst>
          </p:cNvPr>
          <p:cNvGraphicFramePr/>
          <p:nvPr>
            <p:extLst>
              <p:ext uri="{D42A27DB-BD31-4B8C-83A1-F6EECF244321}">
                <p14:modId xmlns:p14="http://schemas.microsoft.com/office/powerpoint/2010/main" val="2024105345"/>
              </p:ext>
            </p:extLst>
          </p:nvPr>
        </p:nvGraphicFramePr>
        <p:xfrm>
          <a:off x="1252329" y="721413"/>
          <a:ext cx="4012616" cy="41597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86719003"/>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E06CBFC8-E2BC-5BA2-8B3A-6A9F112C937A}"/>
              </a:ext>
            </a:extLst>
          </p:cNvPr>
          <p:cNvSpPr>
            <a:spLocks noGrp="1"/>
          </p:cNvSpPr>
          <p:nvPr>
            <p:ph type="title"/>
          </p:nvPr>
        </p:nvSpPr>
        <p:spPr>
          <a:xfrm>
            <a:off x="1769360" y="424069"/>
            <a:ext cx="3253213" cy="1153487"/>
          </a:xfrm>
        </p:spPr>
        <p:txBody>
          <a:bodyPr/>
          <a:lstStyle/>
          <a:p>
            <a:r>
              <a:rPr lang="ro-MD" dirty="0">
                <a:latin typeface="Cambria" panose="02040503050406030204" pitchFamily="18" charset="0"/>
                <a:ea typeface="Cambria" panose="02040503050406030204" pitchFamily="18" charset="0"/>
              </a:rPr>
              <a:t>Structura cauzelor aflate pe rol</a:t>
            </a:r>
          </a:p>
        </p:txBody>
      </p:sp>
      <p:graphicFrame>
        <p:nvGraphicFramePr>
          <p:cNvPr id="4" name="Диаграмма 3">
            <a:extLst>
              <a:ext uri="{FF2B5EF4-FFF2-40B4-BE49-F238E27FC236}">
                <a16:creationId xmlns:a16="http://schemas.microsoft.com/office/drawing/2014/main" id="{B4679F7E-2108-2508-FC7C-85930C25F68F}"/>
              </a:ext>
            </a:extLst>
          </p:cNvPr>
          <p:cNvGraphicFramePr/>
          <p:nvPr>
            <p:extLst>
              <p:ext uri="{D42A27DB-BD31-4B8C-83A1-F6EECF244321}">
                <p14:modId xmlns:p14="http://schemas.microsoft.com/office/powerpoint/2010/main" val="3737604991"/>
              </p:ext>
            </p:extLst>
          </p:nvPr>
        </p:nvGraphicFramePr>
        <p:xfrm>
          <a:off x="5532782" y="1503808"/>
          <a:ext cx="3200400" cy="31372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Диаграмма 4">
            <a:extLst>
              <a:ext uri="{FF2B5EF4-FFF2-40B4-BE49-F238E27FC236}">
                <a16:creationId xmlns:a16="http://schemas.microsoft.com/office/drawing/2014/main" id="{09E1BE2F-F0B6-6837-113C-F78E48558A1F}"/>
              </a:ext>
            </a:extLst>
          </p:cNvPr>
          <p:cNvGraphicFramePr/>
          <p:nvPr>
            <p:extLst>
              <p:ext uri="{D42A27DB-BD31-4B8C-83A1-F6EECF244321}">
                <p14:modId xmlns:p14="http://schemas.microsoft.com/office/powerpoint/2010/main" val="4134002108"/>
              </p:ext>
            </p:extLst>
          </p:nvPr>
        </p:nvGraphicFramePr>
        <p:xfrm>
          <a:off x="1639957" y="1474554"/>
          <a:ext cx="3558209" cy="313720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FACDF8A8-6ED5-7516-6B9A-AC2B5BB93C6C}"/>
              </a:ext>
            </a:extLst>
          </p:cNvPr>
          <p:cNvSpPr txBox="1"/>
          <p:nvPr/>
        </p:nvSpPr>
        <p:spPr>
          <a:xfrm>
            <a:off x="5532782" y="582002"/>
            <a:ext cx="3041374" cy="892552"/>
          </a:xfrm>
          <a:prstGeom prst="rect">
            <a:avLst/>
          </a:prstGeom>
          <a:noFill/>
        </p:spPr>
        <p:txBody>
          <a:bodyPr wrap="square">
            <a:spAutoFit/>
          </a:bodyPr>
          <a:lstStyle/>
          <a:p>
            <a:pPr algn="ctr"/>
            <a:r>
              <a:rPr lang="ro-MD" sz="2600" b="1" dirty="0">
                <a:latin typeface="Cambria" panose="02040503050406030204" pitchFamily="18" charset="0"/>
                <a:ea typeface="Cambria" panose="02040503050406030204" pitchFamily="18" charset="0"/>
              </a:rPr>
              <a:t>Structura cauzelor aflate pe rol</a:t>
            </a:r>
          </a:p>
        </p:txBody>
      </p:sp>
    </p:spTree>
    <p:extLst>
      <p:ext uri="{BB962C8B-B14F-4D97-AF65-F5344CB8AC3E}">
        <p14:creationId xmlns:p14="http://schemas.microsoft.com/office/powerpoint/2010/main" val="384940032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2B57EC35-C40C-C098-AA8C-4979C80CA86B}"/>
              </a:ext>
            </a:extLst>
          </p:cNvPr>
          <p:cNvSpPr>
            <a:spLocks noGrp="1"/>
          </p:cNvSpPr>
          <p:nvPr>
            <p:ph type="title"/>
          </p:nvPr>
        </p:nvSpPr>
        <p:spPr>
          <a:xfrm>
            <a:off x="1623586" y="94215"/>
            <a:ext cx="6880943" cy="492443"/>
          </a:xfrm>
        </p:spPr>
        <p:txBody>
          <a:bodyPr/>
          <a:lstStyle/>
          <a:p>
            <a:r>
              <a:rPr lang="ro-MD" dirty="0"/>
              <a:t>Cauzele înregistrate prin intermediul e-dosar</a:t>
            </a:r>
          </a:p>
        </p:txBody>
      </p:sp>
      <p:graphicFrame>
        <p:nvGraphicFramePr>
          <p:cNvPr id="10" name="Диаграмма 9">
            <a:extLst>
              <a:ext uri="{FF2B5EF4-FFF2-40B4-BE49-F238E27FC236}">
                <a16:creationId xmlns:a16="http://schemas.microsoft.com/office/drawing/2014/main" id="{2F4B0BA0-E38E-0A77-E9C0-4AE0C1D450CA}"/>
              </a:ext>
            </a:extLst>
          </p:cNvPr>
          <p:cNvGraphicFramePr/>
          <p:nvPr>
            <p:extLst>
              <p:ext uri="{D42A27DB-BD31-4B8C-83A1-F6EECF244321}">
                <p14:modId xmlns:p14="http://schemas.microsoft.com/office/powerpoint/2010/main" val="3006220228"/>
              </p:ext>
            </p:extLst>
          </p:nvPr>
        </p:nvGraphicFramePr>
        <p:xfrm>
          <a:off x="533400" y="586658"/>
          <a:ext cx="8077200"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948989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a:extLst>
              <a:ext uri="{FF2B5EF4-FFF2-40B4-BE49-F238E27FC236}">
                <a16:creationId xmlns:a16="http://schemas.microsoft.com/office/drawing/2014/main" id="{885DEBD8-75EC-6848-8B6D-BFEA1899EFFB}"/>
              </a:ext>
            </a:extLst>
          </p:cNvPr>
          <p:cNvGraphicFramePr/>
          <p:nvPr>
            <p:extLst>
              <p:ext uri="{D42A27DB-BD31-4B8C-83A1-F6EECF244321}">
                <p14:modId xmlns:p14="http://schemas.microsoft.com/office/powerpoint/2010/main" val="3690029987"/>
              </p:ext>
            </p:extLst>
          </p:nvPr>
        </p:nvGraphicFramePr>
        <p:xfrm>
          <a:off x="1412766" y="391646"/>
          <a:ext cx="7558956" cy="45993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1558400"/>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B00DE6E6-EF12-6321-567A-2E14349E3A2B}"/>
              </a:ext>
            </a:extLst>
          </p:cNvPr>
          <p:cNvSpPr>
            <a:spLocks noGrp="1"/>
          </p:cNvSpPr>
          <p:nvPr>
            <p:ph type="body" sz="quarter" idx="10"/>
          </p:nvPr>
        </p:nvSpPr>
        <p:spPr>
          <a:xfrm>
            <a:off x="1232747" y="511846"/>
            <a:ext cx="7829972" cy="4527513"/>
          </a:xfrm>
        </p:spPr>
        <p:txBody>
          <a:bodyPr/>
          <a:lstStyle/>
          <a:p>
            <a:pPr algn="just">
              <a:spcBef>
                <a:spcPts val="0"/>
              </a:spcBef>
            </a:pPr>
            <a:r>
              <a:rPr lang="ro-MD" sz="1300" b="1" dirty="0">
                <a:latin typeface="Cambria" panose="02040503050406030204" pitchFamily="18" charset="0"/>
                <a:ea typeface="Cambria" panose="02040503050406030204" pitchFamily="18" charset="0"/>
              </a:rPr>
              <a:t>        </a:t>
            </a:r>
            <a:r>
              <a:rPr lang="ro-MD" sz="1300" b="1" dirty="0">
                <a:latin typeface="Times New Roman" panose="02020603050405020304" pitchFamily="18" charset="0"/>
                <a:ea typeface="Cambria" panose="02040503050406030204" pitchFamily="18" charset="0"/>
                <a:cs typeface="Times New Roman" panose="02020603050405020304" pitchFamily="18" charset="0"/>
              </a:rPr>
              <a:t>În perioada 01.01.2026 – 30.06.2026, volumul total de dosare înregistrate în instanță a scăzut semnificativ, cu 16,8% față de aceeași perioadă din anul precedent  diminuându-se cu 2.024 de dosare. Această scădere se datorează dosarelor Civile: scăderea de 14,2% (798 dosare), Contravenționale: scădere de 52,3% (1568 dosare). În schimb, dosarele penale au înregistrat o creștere de 10,0%, respectiv cu 342 de dosare, acestea fiind înregistrate exclusiv la sediul Central și sediul Fălești. </a:t>
            </a:r>
            <a:r>
              <a:rPr lang="ro-MD" sz="1300" b="1" i="1" dirty="0">
                <a:latin typeface="Times New Roman" panose="02020603050405020304" pitchFamily="18" charset="0"/>
                <a:ea typeface="Cambria" panose="02040503050406030204" pitchFamily="18" charset="0"/>
                <a:cs typeface="Times New Roman" panose="02020603050405020304" pitchFamily="18" charset="0"/>
              </a:rPr>
              <a:t>În perioada de raportare, din 3768 dosare penale, 2842 sunt materiale de instrucție și din 3426 dosare, 2602 sunt materiale de instrucție în anul 2025.</a:t>
            </a:r>
          </a:p>
          <a:p>
            <a:pPr algn="just">
              <a:spcBef>
                <a:spcPts val="0"/>
              </a:spcBef>
            </a:pPr>
            <a:r>
              <a:rPr lang="ro-MD" sz="1300" b="1" dirty="0">
                <a:latin typeface="Times New Roman" panose="02020603050405020304" pitchFamily="18" charset="0"/>
                <a:ea typeface="Cambria" panose="02040503050406030204" pitchFamily="18" charset="0"/>
                <a:cs typeface="Times New Roman" panose="02020603050405020304" pitchFamily="18" charset="0"/>
              </a:rPr>
              <a:t>        Comparativ cu aceeași perioadă a anului precedent, numărul dosarelor soluționate a scăzut cu 260 de dosare, o diminuare de 2,3%. Scăderea este determinată de reducerea numărului de dosare civile (cu 424 de dosare, respectiv 7,3%) și contravenționale (cu 288 de dosare, respectiv 14,8%). În schimb, la categoria dosarelor penale se remarcă o creștere de 452 de dosare, respectiv 13,3%, comparativ cu aceeași perioadă a anului precedent.</a:t>
            </a:r>
          </a:p>
          <a:p>
            <a:pPr algn="just">
              <a:spcBef>
                <a:spcPts val="0"/>
              </a:spcBef>
            </a:pPr>
            <a:r>
              <a:rPr lang="ro-MD" sz="1300" b="1" dirty="0">
                <a:latin typeface="Times New Roman" panose="02020603050405020304" pitchFamily="18" charset="0"/>
                <a:ea typeface="Cambria" panose="02040503050406030204" pitchFamily="18" charset="0"/>
                <a:cs typeface="Times New Roman" panose="02020603050405020304" pitchFamily="18" charset="0"/>
              </a:rPr>
              <a:t>        Totodată, în perioada de raportare au fost soluționate 10.862 de dosare, cu 832 mai multe decât numărul dosarelor nou înregistrate (10.030). Acest rezultat reflectă un ritm al examinării dosarelor superior fluxului de intrare, contribuind la diminuarea stocului de dosare aflate pe rol și la îmbunătățirea eficienței activității instanței.</a:t>
            </a:r>
          </a:p>
          <a:p>
            <a:pPr algn="just">
              <a:spcBef>
                <a:spcPts val="0"/>
              </a:spcBef>
            </a:pPr>
            <a:r>
              <a:rPr lang="ro-MD" sz="1300" b="1" dirty="0">
                <a:latin typeface="Times New Roman" panose="02020603050405020304" pitchFamily="18" charset="0"/>
                <a:ea typeface="Cambria" panose="02040503050406030204" pitchFamily="18" charset="0"/>
                <a:cs typeface="Times New Roman" panose="02020603050405020304" pitchFamily="18" charset="0"/>
              </a:rPr>
              <a:t>        Volumul de muncă per judecător, potrivit statului de personal (34 de judecători), a înregistrat o scădere de 42 de dosare per judecător, de la 486 de dosare în perioada de raportare a anului 2025 la 444 de dosare în anul 2026, ceea ce reprezintă o diminuare de 8,6%. La nivelul sediilor instanței, se constată o reducere a volumului de muncă per judecător la sediul Central, cu 38 de dosare (de la 533 la 495), la sediul Fălești, cu 95 de dosare (de la 495 la 400), și la sediul Sîngerei, cu 66 de dosare (de la 348 la 282). Singura excepție o constituie sediul Glodeni, unde volumul de muncă per judecător a crescut cu 43 de dosare, de la 460 la 503 dosare per judecător, ceea ce reprezintă o majorare de 9,3%.</a:t>
            </a:r>
          </a:p>
        </p:txBody>
      </p:sp>
      <p:sp>
        <p:nvSpPr>
          <p:cNvPr id="3" name="Заголовок 2">
            <a:extLst>
              <a:ext uri="{FF2B5EF4-FFF2-40B4-BE49-F238E27FC236}">
                <a16:creationId xmlns:a16="http://schemas.microsoft.com/office/drawing/2014/main" id="{9D48ABE8-5EFE-8DC9-AF72-CC32EBFAEA95}"/>
              </a:ext>
            </a:extLst>
          </p:cNvPr>
          <p:cNvSpPr>
            <a:spLocks noGrp="1"/>
          </p:cNvSpPr>
          <p:nvPr>
            <p:ph type="title"/>
          </p:nvPr>
        </p:nvSpPr>
        <p:spPr>
          <a:xfrm>
            <a:off x="1404926" y="136108"/>
            <a:ext cx="6880943" cy="461665"/>
          </a:xfrm>
        </p:spPr>
        <p:txBody>
          <a:bodyPr/>
          <a:lstStyle/>
          <a:p>
            <a:r>
              <a:rPr lang="ro-MD" sz="2400" b="1" i="0" u="none" strike="noStrike" cap="none" dirty="0">
                <a:solidFill>
                  <a:srgbClr val="C00000"/>
                </a:solidFill>
                <a:latin typeface="Times New Roman" panose="02020603050405020304" pitchFamily="18" charset="0"/>
                <a:ea typeface="Arial"/>
                <a:cs typeface="Times New Roman" panose="02020603050405020304" pitchFamily="18" charset="0"/>
                <a:sym typeface="Arial"/>
              </a:rPr>
              <a:t>Constatări</a:t>
            </a:r>
            <a:endParaRPr lang="ro-MD"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684995"/>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CCA7F167-8937-C469-C859-1089F2510D47}"/>
              </a:ext>
            </a:extLst>
          </p:cNvPr>
          <p:cNvSpPr>
            <a:spLocks noGrp="1"/>
          </p:cNvSpPr>
          <p:nvPr>
            <p:ph type="title"/>
          </p:nvPr>
        </p:nvSpPr>
        <p:spPr>
          <a:xfrm>
            <a:off x="1603709" y="321639"/>
            <a:ext cx="6880943" cy="461665"/>
          </a:xfrm>
        </p:spPr>
        <p:txBody>
          <a:bodyPr/>
          <a:lstStyle/>
          <a:p>
            <a:r>
              <a:rPr lang="ro-MD" sz="2400" b="1" i="0" u="none" strike="noStrike" cap="none" dirty="0">
                <a:solidFill>
                  <a:srgbClr val="C00000"/>
                </a:solidFill>
                <a:latin typeface="Times New Roman" panose="02020603050405020304" pitchFamily="18" charset="0"/>
                <a:ea typeface="Arial"/>
                <a:cs typeface="Times New Roman" panose="02020603050405020304" pitchFamily="18" charset="0"/>
                <a:sym typeface="Arial"/>
              </a:rPr>
              <a:t>Constatări</a:t>
            </a:r>
            <a:endParaRPr lang="ro-MD" dirty="0">
              <a:latin typeface="Times New Roman" panose="02020603050405020304" pitchFamily="18" charset="0"/>
              <a:cs typeface="Times New Roman" panose="02020603050405020304" pitchFamily="18" charset="0"/>
            </a:endParaRPr>
          </a:p>
        </p:txBody>
      </p:sp>
      <p:sp>
        <p:nvSpPr>
          <p:cNvPr id="5" name="Текст 4">
            <a:extLst>
              <a:ext uri="{FF2B5EF4-FFF2-40B4-BE49-F238E27FC236}">
                <a16:creationId xmlns:a16="http://schemas.microsoft.com/office/drawing/2014/main" id="{ECC34DBC-7C70-BBFB-AB23-4358B9CF8E04}"/>
              </a:ext>
            </a:extLst>
          </p:cNvPr>
          <p:cNvSpPr>
            <a:spLocks noGrp="1"/>
          </p:cNvSpPr>
          <p:nvPr>
            <p:ph type="body" sz="quarter" idx="10"/>
          </p:nvPr>
        </p:nvSpPr>
        <p:spPr>
          <a:xfrm>
            <a:off x="1347894" y="783304"/>
            <a:ext cx="7636638" cy="4012216"/>
          </a:xfrm>
        </p:spPr>
        <p:txBody>
          <a:bodyPr/>
          <a:lstStyle/>
          <a:p>
            <a:pPr algn="just">
              <a:spcBef>
                <a:spcPts val="0"/>
              </a:spcBef>
            </a:pPr>
            <a:r>
              <a:rPr lang="ro-MD" sz="1400" b="1" dirty="0"/>
              <a:t>         </a:t>
            </a:r>
            <a:r>
              <a:rPr lang="ro-MD" sz="1350" b="1" dirty="0">
                <a:latin typeface="Times New Roman" panose="02020603050405020304" pitchFamily="18" charset="0"/>
                <a:ea typeface="Cambria" panose="02040503050406030204" pitchFamily="18" charset="0"/>
                <a:cs typeface="Times New Roman" panose="02020603050405020304" pitchFamily="18" charset="0"/>
              </a:rPr>
              <a:t>Volumul de muncă raportat la numărul efectiv de judecători lucrați (26 judecători): S-a înregistrat o scădere semnificativă de dosare înregistrate per judecător, cu 138 dosare mai puțin comparativ cu aceeași perioadă a anului precedent, de la 719 la 581 dosare. Pe sedii: Sediul Central: -217 dosare (de la 844 la 627), sediul Fălești: -119 dosare (de la 618 la 499), sediul Sîngerei: -99 dosare (de la 522 la 423), doar la sediul Glodeni volumul de muncă per judecător a crescut cu 63 dosare, (de la 607 la 670) dosare.</a:t>
            </a:r>
          </a:p>
          <a:p>
            <a:pPr algn="just">
              <a:spcBef>
                <a:spcPts val="0"/>
              </a:spcBef>
            </a:pPr>
            <a:r>
              <a:rPr lang="ro-MD" sz="1350" b="1" dirty="0">
                <a:latin typeface="Times New Roman" panose="02020603050405020304" pitchFamily="18" charset="0"/>
                <a:ea typeface="Cambria" panose="02040503050406030204" pitchFamily="18" charset="0"/>
                <a:cs typeface="Times New Roman" panose="02020603050405020304" pitchFamily="18" charset="0"/>
              </a:rPr>
              <a:t>        Raportat la numărul efectiv de judecători care au activat în perioada de referință (26 de judecători), volumul de muncă a înregistrat o scădere semnificativă, numărul mediu de dosare noi înregistrate per judecător diminuându-se cu 138 de dosare, de la 719 la 581, ceea ce reprezintă o reducere de 19,2%.</a:t>
            </a:r>
          </a:p>
          <a:p>
            <a:pPr algn="just">
              <a:spcBef>
                <a:spcPts val="0"/>
              </a:spcBef>
            </a:pPr>
            <a:r>
              <a:rPr lang="ro-MD" sz="1350" b="1" dirty="0">
                <a:latin typeface="Times New Roman" panose="02020603050405020304" pitchFamily="18" charset="0"/>
                <a:ea typeface="Cambria" panose="02040503050406030204" pitchFamily="18" charset="0"/>
                <a:cs typeface="Times New Roman" panose="02020603050405020304" pitchFamily="18" charset="0"/>
              </a:rPr>
              <a:t>        La nivelul sediilor instanței, volumul de muncă per judecător s-a redus la sediul Central, cu 217 dosare (de la 844 la 627 dosare), la sediul Fălești, cu 119 dosare (de la 618 la 499 dosare), și la sediul Sîngerei, cu 99 de dosare (de la 522 la 423 dosare). Singura excepție este sediul Glodeni, unde volumul de muncă per judecător a crescut cu 63 de dosare, de la 607 la 670 de dosare per judecător, ceea ce reprezintă o majorare de 10,4%.</a:t>
            </a:r>
          </a:p>
          <a:p>
            <a:pPr algn="just">
              <a:spcBef>
                <a:spcPts val="0"/>
              </a:spcBef>
            </a:pPr>
            <a:r>
              <a:rPr lang="ro-MD" sz="1350" b="1" dirty="0">
                <a:latin typeface="Times New Roman" panose="02020603050405020304" pitchFamily="18" charset="0"/>
                <a:ea typeface="Cambria" panose="02040503050406030204" pitchFamily="18" charset="0"/>
                <a:cs typeface="Times New Roman" panose="02020603050405020304" pitchFamily="18" charset="0"/>
              </a:rPr>
              <a:t>        Rata de soluționare a dosarelor examinate cuprinde și dosarele din restanță, dosarele soluționate în raport cu cele înregistrate a crescut de la 92% la 108%. Creșterea accentuată a fost în cazul dosarelor contravenționale: de la 65% la 116%, a dosarelor civile de la 103% la 111% și la dosarele penale de la 99% la 102%.</a:t>
            </a:r>
          </a:p>
        </p:txBody>
      </p:sp>
    </p:spTree>
    <p:extLst>
      <p:ext uri="{BB962C8B-B14F-4D97-AF65-F5344CB8AC3E}">
        <p14:creationId xmlns:p14="http://schemas.microsoft.com/office/powerpoint/2010/main" val="1693253930"/>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2BF44214-7619-5EF3-3FAA-89E17C5CD7D7}"/>
              </a:ext>
            </a:extLst>
          </p:cNvPr>
          <p:cNvSpPr>
            <a:spLocks noGrp="1"/>
          </p:cNvSpPr>
          <p:nvPr>
            <p:ph type="title"/>
          </p:nvPr>
        </p:nvSpPr>
        <p:spPr>
          <a:xfrm>
            <a:off x="1476671" y="363124"/>
            <a:ext cx="6880943" cy="492443"/>
          </a:xfrm>
        </p:spPr>
        <p:txBody>
          <a:bodyPr/>
          <a:lstStyle/>
          <a:p>
            <a:r>
              <a:rPr lang="ro-MD" dirty="0">
                <a:solidFill>
                  <a:srgbClr val="C00000"/>
                </a:solidFill>
                <a:latin typeface="Times New Roman" panose="02020603050405020304" pitchFamily="18" charset="0"/>
                <a:cs typeface="Times New Roman" panose="02020603050405020304" pitchFamily="18" charset="0"/>
              </a:rPr>
              <a:t>Constatări</a:t>
            </a:r>
          </a:p>
        </p:txBody>
      </p:sp>
      <p:sp>
        <p:nvSpPr>
          <p:cNvPr id="7" name="TextBox 6">
            <a:extLst>
              <a:ext uri="{FF2B5EF4-FFF2-40B4-BE49-F238E27FC236}">
                <a16:creationId xmlns:a16="http://schemas.microsoft.com/office/drawing/2014/main" id="{D3522E74-93FA-51B9-6B23-77769C97A8CF}"/>
              </a:ext>
            </a:extLst>
          </p:cNvPr>
          <p:cNvSpPr txBox="1"/>
          <p:nvPr/>
        </p:nvSpPr>
        <p:spPr>
          <a:xfrm>
            <a:off x="1814532" y="1160367"/>
            <a:ext cx="6205220" cy="3170099"/>
          </a:xfrm>
          <a:prstGeom prst="rect">
            <a:avLst/>
          </a:prstGeom>
          <a:noFill/>
        </p:spPr>
        <p:txBody>
          <a:bodyPr wrap="square">
            <a:spAutoFit/>
          </a:bodyPr>
          <a:lstStyle/>
          <a:p>
            <a:pPr indent="450215" algn="just"/>
            <a:r>
              <a:rPr lang="ro-MD" sz="1400" b="1" dirty="0">
                <a:latin typeface="Times New Roman" panose="02020603050405020304" pitchFamily="18" charset="0"/>
                <a:ea typeface="Cambria" panose="02040503050406030204" pitchFamily="18" charset="0"/>
                <a:cs typeface="Times New Roman" panose="02020603050405020304" pitchFamily="18" charset="0"/>
              </a:rPr>
              <a:t>Rata de soluționare a dosarelor care include și restanța per instanță la fel a crescut comparativ cu aceeași perioadă de raportare a anului precedent, de la 67,30% la 71,91% . La dosarele penale cu 3,83% și la dosarele contravenționale cu 15,23%, doar la dosarele civile se evidențiază o scădere nesemnificativă cu 1,1%, ținta propusă pentru 2026 fiind de 95%.</a:t>
            </a:r>
            <a:endParaRPr lang="ro-MD" sz="1400" b="1" dirty="0">
              <a:effectLst/>
              <a:latin typeface="Times New Roman" panose="02020603050405020304" pitchFamily="18" charset="0"/>
              <a:ea typeface="Cambria" panose="02040503050406030204" pitchFamily="18" charset="0"/>
              <a:cs typeface="Times New Roman" panose="02020603050405020304" pitchFamily="18" charset="0"/>
            </a:endParaRPr>
          </a:p>
          <a:p>
            <a:pPr indent="450215" algn="just">
              <a:buNone/>
            </a:pPr>
            <a:r>
              <a:rPr lang="ro-MD" sz="1400" b="1" dirty="0">
                <a:effectLst/>
                <a:latin typeface="Times New Roman" panose="02020603050405020304" pitchFamily="18" charset="0"/>
                <a:ea typeface="Cambria" panose="02040503050406030204" pitchFamily="18" charset="0"/>
                <a:cs typeface="Times New Roman" panose="02020603050405020304" pitchFamily="18" charset="0"/>
              </a:rPr>
              <a:t>Comparativ cu aceeași perioadă a anului precedent, se constată o diminuare a numărului dosarelor examinate cu o vechime de până la 6 luni (-708 dosare). În același timp, numărul dosarelor cu o vechime de 6 luni a crescut cu 110 dosare, iar al celor cu o vechime de 1 an cu 300 dosare. Numărul dosarelor examinate cu vechimea de 2 ani s-a redus cu 16 dosare. Dosarele examinate cu vechimea de 3 ani și de 7 ani au rămas la același nivel, în timp ce dosarele examinate cu o vechime de 5 ani au crescut cu 3 dosare, iar cele aflate pe rolul instanței de mai mult de 7 ani au crescut cu 6 dosare.</a:t>
            </a:r>
            <a:endParaRPr lang="ro-MD" sz="1400" b="1" dirty="0">
              <a:latin typeface="Times New Roman" panose="02020603050405020304" pitchFamily="18" charset="0"/>
              <a:ea typeface="Cambria" panose="02040503050406030204" pitchFamily="18" charset="0"/>
              <a:cs typeface="Times New Roman" panose="02020603050405020304" pitchFamily="18" charset="0"/>
            </a:endParaRPr>
          </a:p>
          <a:p>
            <a:pPr indent="450215" algn="just">
              <a:spcAft>
                <a:spcPts val="800"/>
              </a:spcAft>
              <a:buNone/>
            </a:pPr>
            <a:endParaRPr lang="ro-MD" sz="1800"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94270168"/>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9155D43B-3188-B8FA-37BF-6B982704DFE9}"/>
              </a:ext>
            </a:extLst>
          </p:cNvPr>
          <p:cNvSpPr>
            <a:spLocks noGrp="1"/>
          </p:cNvSpPr>
          <p:nvPr>
            <p:ph type="title"/>
          </p:nvPr>
        </p:nvSpPr>
        <p:spPr>
          <a:xfrm>
            <a:off x="1623487" y="190738"/>
            <a:ext cx="6880943" cy="461665"/>
          </a:xfrm>
        </p:spPr>
        <p:txBody>
          <a:bodyPr/>
          <a:lstStyle/>
          <a:p>
            <a:r>
              <a:rPr lang="ro-MD" sz="2400" b="1" i="0" u="none" strike="noStrike" cap="none" dirty="0">
                <a:solidFill>
                  <a:srgbClr val="C00000"/>
                </a:solidFill>
                <a:latin typeface="Times New Roman" panose="02020603050405020304" pitchFamily="18" charset="0"/>
                <a:ea typeface="Arial"/>
                <a:cs typeface="Times New Roman" panose="02020603050405020304" pitchFamily="18" charset="0"/>
                <a:sym typeface="Arial"/>
              </a:rPr>
              <a:t>Constatări</a:t>
            </a:r>
            <a:endParaRPr lang="ro-MD" sz="2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981F25F-FB50-134F-5D9B-DA862DB7F2FD}"/>
              </a:ext>
            </a:extLst>
          </p:cNvPr>
          <p:cNvSpPr txBox="1"/>
          <p:nvPr/>
        </p:nvSpPr>
        <p:spPr>
          <a:xfrm>
            <a:off x="1247185" y="652403"/>
            <a:ext cx="7633545" cy="4455066"/>
          </a:xfrm>
          <a:prstGeom prst="rect">
            <a:avLst/>
          </a:prstGeom>
          <a:noFill/>
        </p:spPr>
        <p:txBody>
          <a:bodyPr wrap="square">
            <a:spAutoFit/>
          </a:bodyPr>
          <a:lstStyle/>
          <a:p>
            <a:pPr lvl="0" indent="450215" algn="just">
              <a:defRPr/>
            </a:pPr>
            <a:r>
              <a:rPr lang="ro-MD" sz="13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Durata lichidării stocului de cauze pendinte a înregistrat o scădere pozitivă, de la 88 de zile la 69 de zile, ținta stabilită pentru anul 2026, de 65 de zile. Analizând pe tipuri de cauze:</a:t>
            </a:r>
          </a:p>
          <a:p>
            <a:pPr lvl="0" indent="450215" algn="just">
              <a:defRPr/>
            </a:pPr>
            <a:r>
              <a:rPr lang="ro-MD" sz="13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Cauze civile: durata lichidării a scăzut de la 77 la 76 de zile, cu o țintă de 65 de zile pentru 2026.</a:t>
            </a:r>
          </a:p>
          <a:p>
            <a:pPr lvl="0" indent="450215" algn="just">
              <a:defRPr/>
            </a:pPr>
            <a:r>
              <a:rPr lang="ro-MD" sz="13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Cauze penale: durata a scăzut de la 60 la 50 de zile, cu o țintă de 64 de zile.</a:t>
            </a:r>
          </a:p>
          <a:p>
            <a:pPr lvl="0" indent="450215" algn="just">
              <a:defRPr/>
            </a:pPr>
            <a:r>
              <a:rPr lang="ro-MD" sz="13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Cauze contravenționale: s-a înregistrat o scădere semnificativă, de la 171 la 91 de zile, cu 80 de zile mai puțin, fiind la limita țintei. </a:t>
            </a:r>
            <a:endParaRPr lang="ro-MD" sz="1300" b="1" dirty="0">
              <a:effectLst/>
              <a:latin typeface="Times New Roman" panose="02020603050405020304" pitchFamily="18" charset="0"/>
              <a:ea typeface="Cambria" panose="02040503050406030204" pitchFamily="18" charset="0"/>
              <a:cs typeface="Times New Roman" panose="02020603050405020304" pitchFamily="18" charset="0"/>
            </a:endParaRPr>
          </a:p>
          <a:p>
            <a:pPr indent="450215" algn="just">
              <a:buNone/>
            </a:pPr>
            <a:r>
              <a:rPr lang="ro-MD" sz="1300" b="1" dirty="0">
                <a:effectLst/>
                <a:latin typeface="Times New Roman" panose="02020603050405020304" pitchFamily="18" charset="0"/>
                <a:ea typeface="Cambria" panose="02040503050406030204" pitchFamily="18" charset="0"/>
                <a:cs typeface="Times New Roman" panose="02020603050405020304" pitchFamily="18" charset="0"/>
              </a:rPr>
              <a:t>Rata soluțiilor pronunțate după prima ședință de judecată a crescut doar cu 1%  (ținta: 80%). Pe tipuri de </a:t>
            </a:r>
            <a:r>
              <a:rPr lang="ro-MD" sz="1300" b="1" dirty="0" err="1">
                <a:effectLst/>
                <a:latin typeface="Times New Roman" panose="02020603050405020304" pitchFamily="18" charset="0"/>
                <a:ea typeface="Cambria" panose="02040503050406030204" pitchFamily="18" charset="0"/>
                <a:cs typeface="Times New Roman" panose="02020603050405020304" pitchFamily="18" charset="0"/>
              </a:rPr>
              <a:t>cauze:Civile</a:t>
            </a:r>
            <a:r>
              <a:rPr lang="ro-MD" sz="1300" b="1" dirty="0">
                <a:effectLst/>
                <a:latin typeface="Times New Roman" panose="02020603050405020304" pitchFamily="18" charset="0"/>
                <a:ea typeface="Cambria" panose="02040503050406030204" pitchFamily="18" charset="0"/>
                <a:cs typeface="Times New Roman" panose="02020603050405020304" pitchFamily="18" charset="0"/>
              </a:rPr>
              <a:t> – a scăzut de la 86% la 83% (ținta: 80%),  Penale – a crescut de la 76% la 77%, (ținta: 70%), Contravenționale – a crescut de la 36% la 44% (ținta: 60%).</a:t>
            </a:r>
          </a:p>
          <a:p>
            <a:pPr indent="450215" algn="just">
              <a:buNone/>
            </a:pPr>
            <a:r>
              <a:rPr lang="ro-MD" sz="1300" b="1" dirty="0">
                <a:effectLst/>
                <a:latin typeface="Times New Roman" panose="02020603050405020304" pitchFamily="18" charset="0"/>
                <a:ea typeface="Cambria" panose="02040503050406030204" pitchFamily="18" charset="0"/>
                <a:cs typeface="Times New Roman" panose="02020603050405020304" pitchFamily="18" charset="0"/>
              </a:rPr>
              <a:t>    Rata amânărilor a scăzut la toate tipurile de cauze, per instanță de la 23% la 15%, atingând ținta de 15%. Scăderea este cauzată la toate tipurile de dosare, dar în special de dosarele penale de la ( de la 21% la 12%) și contravenționale (de la 15% la 24%) și dosarele civile (de la 23% la 20%).  </a:t>
            </a:r>
          </a:p>
          <a:p>
            <a:pPr indent="450215" algn="just">
              <a:buNone/>
            </a:pPr>
            <a:r>
              <a:rPr lang="ro-MD" sz="1300" b="1" dirty="0">
                <a:effectLst/>
                <a:latin typeface="Times New Roman" panose="02020603050405020304" pitchFamily="18" charset="0"/>
                <a:ea typeface="Cambria" panose="02040503050406030204" pitchFamily="18" charset="0"/>
                <a:cs typeface="Times New Roman" panose="02020603050405020304" pitchFamily="18" charset="0"/>
              </a:rPr>
              <a:t>   Rata apelurilor și recursurilor a înregistrat o creștere, de la 14,68% la 15,80%. Această majorare se datorează, în principal, dosarelor penale cu 10,47% si contravenționale cu 4,47%, doar rata apelurilor și recursurilor dosarelor civile a înregistrat o creștere nesemnificativă de 0,07%. </a:t>
            </a:r>
          </a:p>
          <a:p>
            <a:pPr indent="450215" algn="just">
              <a:buNone/>
            </a:pPr>
            <a:r>
              <a:rPr lang="ro-MD" sz="1300" b="1" dirty="0">
                <a:effectLst/>
                <a:latin typeface="Times New Roman" panose="02020603050405020304" pitchFamily="18" charset="0"/>
                <a:ea typeface="Cambria" panose="02040503050406030204" pitchFamily="18" charset="0"/>
                <a:cs typeface="Times New Roman" panose="02020603050405020304" pitchFamily="18" charset="0"/>
              </a:rPr>
              <a:t>   Rata hotărârilor casate a crescut 2,5%,  ținta fiind stabilită de 2%.</a:t>
            </a:r>
          </a:p>
          <a:p>
            <a:pPr indent="450215" algn="just">
              <a:buNone/>
            </a:pPr>
            <a:r>
              <a:rPr lang="ro-MD" sz="1300" b="1" dirty="0">
                <a:effectLst/>
                <a:latin typeface="Times New Roman" panose="02020603050405020304" pitchFamily="18" charset="0"/>
                <a:ea typeface="Cambria" panose="02040503050406030204" pitchFamily="18" charset="0"/>
                <a:cs typeface="Times New Roman" panose="02020603050405020304" pitchFamily="18" charset="0"/>
              </a:rPr>
              <a:t>Această creștere s-a reflectat în toate categoriile de dosare:</a:t>
            </a:r>
          </a:p>
          <a:p>
            <a:pPr indent="450215" algn="just">
              <a:buNone/>
            </a:pPr>
            <a:r>
              <a:rPr lang="ro-MD" sz="1300" b="1" dirty="0">
                <a:effectLst/>
                <a:latin typeface="Times New Roman" panose="02020603050405020304" pitchFamily="18" charset="0"/>
                <a:ea typeface="Cambria" panose="02040503050406030204" pitchFamily="18" charset="0"/>
                <a:cs typeface="Times New Roman" panose="02020603050405020304" pitchFamily="18" charset="0"/>
              </a:rPr>
              <a:t>În materie civilă, rata a crescut cu 0,44%;</a:t>
            </a:r>
          </a:p>
          <a:p>
            <a:pPr indent="450215" algn="just">
              <a:buNone/>
            </a:pPr>
            <a:r>
              <a:rPr lang="ro-MD" sz="1300" b="1" dirty="0">
                <a:effectLst/>
                <a:latin typeface="Times New Roman" panose="02020603050405020304" pitchFamily="18" charset="0"/>
                <a:ea typeface="Cambria" panose="02040503050406030204" pitchFamily="18" charset="0"/>
                <a:cs typeface="Times New Roman" panose="02020603050405020304" pitchFamily="18" charset="0"/>
              </a:rPr>
              <a:t>În materie penală, cu 1,24%;</a:t>
            </a:r>
          </a:p>
          <a:p>
            <a:pPr indent="450215" algn="just">
              <a:buNone/>
            </a:pPr>
            <a:r>
              <a:rPr lang="ro-MD" sz="1300" b="1" dirty="0">
                <a:effectLst/>
                <a:latin typeface="Times New Roman" panose="02020603050405020304" pitchFamily="18" charset="0"/>
                <a:ea typeface="Cambria" panose="02040503050406030204" pitchFamily="18" charset="0"/>
                <a:cs typeface="Times New Roman" panose="02020603050405020304" pitchFamily="18" charset="0"/>
              </a:rPr>
              <a:t>În cazul dosarelor contravenționale, s-a înregistrat o creștere majoră de la 4,11% la 16,51%. Depășind cu mult tendința propusă de 3%.</a:t>
            </a:r>
          </a:p>
        </p:txBody>
      </p:sp>
    </p:spTree>
    <p:extLst>
      <p:ext uri="{BB962C8B-B14F-4D97-AF65-F5344CB8AC3E}">
        <p14:creationId xmlns:p14="http://schemas.microsoft.com/office/powerpoint/2010/main" val="244147715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a:extLst>
              <a:ext uri="{FF2B5EF4-FFF2-40B4-BE49-F238E27FC236}">
                <a16:creationId xmlns:a16="http://schemas.microsoft.com/office/drawing/2014/main" id="{75C51854-1996-BFAF-6321-ABF8A9B577F4}"/>
              </a:ext>
            </a:extLst>
          </p:cNvPr>
          <p:cNvGraphicFramePr/>
          <p:nvPr>
            <p:extLst>
              <p:ext uri="{D42A27DB-BD31-4B8C-83A1-F6EECF244321}">
                <p14:modId xmlns:p14="http://schemas.microsoft.com/office/powerpoint/2010/main" val="1715852134"/>
              </p:ext>
            </p:extLst>
          </p:nvPr>
        </p:nvGraphicFramePr>
        <p:xfrm>
          <a:off x="1530625" y="344557"/>
          <a:ext cx="7328453" cy="46448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9830559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a:extLst>
              <a:ext uri="{FF2B5EF4-FFF2-40B4-BE49-F238E27FC236}">
                <a16:creationId xmlns:a16="http://schemas.microsoft.com/office/drawing/2014/main" id="{59D834C3-7397-26B7-12D4-91FD9D1E4533}"/>
              </a:ext>
            </a:extLst>
          </p:cNvPr>
          <p:cNvGraphicFramePr/>
          <p:nvPr>
            <p:extLst>
              <p:ext uri="{D42A27DB-BD31-4B8C-83A1-F6EECF244321}">
                <p14:modId xmlns:p14="http://schemas.microsoft.com/office/powerpoint/2010/main" val="2645785268"/>
              </p:ext>
            </p:extLst>
          </p:nvPr>
        </p:nvGraphicFramePr>
        <p:xfrm>
          <a:off x="1623391" y="284922"/>
          <a:ext cx="7262191" cy="46178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326806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a:extLst>
              <a:ext uri="{FF2B5EF4-FFF2-40B4-BE49-F238E27FC236}">
                <a16:creationId xmlns:a16="http://schemas.microsoft.com/office/drawing/2014/main" id="{514236B9-8B7F-CA49-C561-3DA7B546C1B6}"/>
              </a:ext>
            </a:extLst>
          </p:cNvPr>
          <p:cNvGraphicFramePr/>
          <p:nvPr>
            <p:extLst>
              <p:ext uri="{D42A27DB-BD31-4B8C-83A1-F6EECF244321}">
                <p14:modId xmlns:p14="http://schemas.microsoft.com/office/powerpoint/2010/main" val="68084413"/>
              </p:ext>
            </p:extLst>
          </p:nvPr>
        </p:nvGraphicFramePr>
        <p:xfrm>
          <a:off x="1623391" y="284922"/>
          <a:ext cx="7262191" cy="46178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149188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898BC078-DA0E-C4CC-198C-BBDE55CC9D75}"/>
              </a:ext>
            </a:extLst>
          </p:cNvPr>
          <p:cNvSpPr>
            <a:spLocks noGrp="1"/>
          </p:cNvSpPr>
          <p:nvPr>
            <p:ph type="body" sz="quarter" idx="10"/>
          </p:nvPr>
        </p:nvSpPr>
        <p:spPr/>
        <p:txBody>
          <a:bodyPr/>
          <a:lstStyle/>
          <a:p>
            <a:endParaRPr lang="ro-MD" dirty="0"/>
          </a:p>
          <a:p>
            <a:endParaRPr lang="ro-MD" dirty="0"/>
          </a:p>
        </p:txBody>
      </p:sp>
      <p:sp>
        <p:nvSpPr>
          <p:cNvPr id="4" name="Заголовок 1">
            <a:extLst>
              <a:ext uri="{FF2B5EF4-FFF2-40B4-BE49-F238E27FC236}">
                <a16:creationId xmlns:a16="http://schemas.microsoft.com/office/drawing/2014/main" id="{D5BC8909-350E-D5E7-C3B5-26AF910481C2}"/>
              </a:ext>
            </a:extLst>
          </p:cNvPr>
          <p:cNvSpPr>
            <a:spLocks noGrp="1"/>
          </p:cNvSpPr>
          <p:nvPr>
            <p:ph type="title"/>
          </p:nvPr>
        </p:nvSpPr>
        <p:spPr>
          <a:xfrm>
            <a:off x="1475509" y="474107"/>
            <a:ext cx="7211291" cy="415498"/>
          </a:xfrm>
        </p:spPr>
        <p:txBody>
          <a:bodyPr/>
          <a:lstStyle/>
          <a:p>
            <a:pPr algn="ctr"/>
            <a:r>
              <a:rPr lang="en-US" sz="3000" b="1" i="0" u="none" strike="noStrike" cap="none" dirty="0" err="1">
                <a:solidFill>
                  <a:schemeClr val="tx1"/>
                </a:solidFill>
                <a:latin typeface="Calibri"/>
                <a:ea typeface="Calibri"/>
                <a:cs typeface="Calibri"/>
                <a:sym typeface="Calibri"/>
              </a:rPr>
              <a:t>Dosare</a:t>
            </a:r>
            <a:r>
              <a:rPr lang="en-US" sz="3000" b="1" i="0" u="none" strike="noStrike" cap="none" dirty="0">
                <a:solidFill>
                  <a:schemeClr val="tx1"/>
                </a:solidFill>
                <a:latin typeface="Calibri"/>
                <a:ea typeface="Calibri"/>
                <a:cs typeface="Calibri"/>
                <a:sym typeface="Calibri"/>
              </a:rPr>
              <a:t> </a:t>
            </a:r>
            <a:r>
              <a:rPr lang="ro-MD" sz="3000" b="1" dirty="0">
                <a:solidFill>
                  <a:schemeClr val="tx1"/>
                </a:solidFill>
              </a:rPr>
              <a:t>soluționate</a:t>
            </a:r>
            <a:r>
              <a:rPr lang="en-US" sz="3000" b="1" i="0" u="none" strike="noStrike" cap="none" dirty="0">
                <a:solidFill>
                  <a:schemeClr val="tx1"/>
                </a:solidFill>
                <a:latin typeface="Calibri"/>
                <a:ea typeface="Calibri"/>
                <a:cs typeface="Calibri"/>
                <a:sym typeface="Calibri"/>
              </a:rPr>
              <a:t> </a:t>
            </a:r>
            <a:endParaRPr lang="ro-MD" sz="3000" dirty="0"/>
          </a:p>
        </p:txBody>
      </p:sp>
      <p:graphicFrame>
        <p:nvGraphicFramePr>
          <p:cNvPr id="5" name="Диаграмма 4">
            <a:extLst>
              <a:ext uri="{FF2B5EF4-FFF2-40B4-BE49-F238E27FC236}">
                <a16:creationId xmlns:a16="http://schemas.microsoft.com/office/drawing/2014/main" id="{6FD8E01F-496D-4A08-4639-8CBA7D5794CB}"/>
              </a:ext>
            </a:extLst>
          </p:cNvPr>
          <p:cNvGraphicFramePr/>
          <p:nvPr>
            <p:extLst>
              <p:ext uri="{D42A27DB-BD31-4B8C-83A1-F6EECF244321}">
                <p14:modId xmlns:p14="http://schemas.microsoft.com/office/powerpoint/2010/main" val="2115825533"/>
              </p:ext>
            </p:extLst>
          </p:nvPr>
        </p:nvGraphicFramePr>
        <p:xfrm>
          <a:off x="1251915" y="889605"/>
          <a:ext cx="7640294" cy="42538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9819724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A6076852-9489-1966-9B02-9D1B5ACD6AF7}"/>
              </a:ext>
            </a:extLst>
          </p:cNvPr>
          <p:cNvSpPr>
            <a:spLocks noGrp="1"/>
          </p:cNvSpPr>
          <p:nvPr>
            <p:ph type="title"/>
          </p:nvPr>
        </p:nvSpPr>
        <p:spPr>
          <a:xfrm>
            <a:off x="1642552" y="636154"/>
            <a:ext cx="7557655" cy="415498"/>
          </a:xfrm>
        </p:spPr>
        <p:txBody>
          <a:bodyPr/>
          <a:lstStyle/>
          <a:p>
            <a:pPr algn="ctr"/>
            <a:r>
              <a:rPr lang="en-US" sz="3000" b="1" i="0" u="none" strike="noStrike" cap="none" dirty="0" err="1">
                <a:solidFill>
                  <a:schemeClr val="tx1"/>
                </a:solidFill>
                <a:latin typeface="Calibri"/>
                <a:ea typeface="Calibri"/>
                <a:cs typeface="Calibri"/>
                <a:sym typeface="Calibri"/>
              </a:rPr>
              <a:t>Dosare</a:t>
            </a:r>
            <a:r>
              <a:rPr lang="en-US" sz="3000" b="1" i="0" u="none" strike="noStrike" cap="none" dirty="0">
                <a:solidFill>
                  <a:schemeClr val="tx1"/>
                </a:solidFill>
                <a:latin typeface="Calibri"/>
                <a:ea typeface="Calibri"/>
                <a:cs typeface="Calibri"/>
                <a:sym typeface="Calibri"/>
              </a:rPr>
              <a:t> </a:t>
            </a:r>
            <a:r>
              <a:rPr lang="ro-MD" sz="3000" b="1" dirty="0">
                <a:solidFill>
                  <a:schemeClr val="tx1"/>
                </a:solidFill>
              </a:rPr>
              <a:t>soluționate</a:t>
            </a:r>
            <a:r>
              <a:rPr lang="en-US" sz="3000" b="1" i="0" u="none" strike="noStrike" cap="none" dirty="0">
                <a:solidFill>
                  <a:schemeClr val="tx1"/>
                </a:solidFill>
                <a:latin typeface="Calibri"/>
                <a:ea typeface="Calibri"/>
                <a:cs typeface="Calibri"/>
                <a:sym typeface="Calibri"/>
              </a:rPr>
              <a:t> </a:t>
            </a:r>
            <a:endParaRPr lang="ro-MD" sz="3000" dirty="0"/>
          </a:p>
        </p:txBody>
      </p:sp>
      <p:graphicFrame>
        <p:nvGraphicFramePr>
          <p:cNvPr id="5" name="Диаграмма 4">
            <a:extLst>
              <a:ext uri="{FF2B5EF4-FFF2-40B4-BE49-F238E27FC236}">
                <a16:creationId xmlns:a16="http://schemas.microsoft.com/office/drawing/2014/main" id="{C65A659E-AFBF-3B85-4F10-B85E7F602BE6}"/>
              </a:ext>
            </a:extLst>
          </p:cNvPr>
          <p:cNvGraphicFramePr/>
          <p:nvPr>
            <p:extLst>
              <p:ext uri="{D42A27DB-BD31-4B8C-83A1-F6EECF244321}">
                <p14:modId xmlns:p14="http://schemas.microsoft.com/office/powerpoint/2010/main" val="2245001902"/>
              </p:ext>
            </p:extLst>
          </p:nvPr>
        </p:nvGraphicFramePr>
        <p:xfrm>
          <a:off x="1529407" y="1051652"/>
          <a:ext cx="7434885" cy="39353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413820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0F872994-F87B-0602-FF89-23616CAB4319}"/>
              </a:ext>
            </a:extLst>
          </p:cNvPr>
          <p:cNvSpPr>
            <a:spLocks noGrp="1"/>
          </p:cNvSpPr>
          <p:nvPr>
            <p:ph type="title"/>
          </p:nvPr>
        </p:nvSpPr>
        <p:spPr>
          <a:xfrm>
            <a:off x="1251915" y="194557"/>
            <a:ext cx="7287491" cy="553998"/>
          </a:xfrm>
        </p:spPr>
        <p:txBody>
          <a:bodyPr/>
          <a:lstStyle/>
          <a:p>
            <a:pPr algn="ctr"/>
            <a:r>
              <a:rPr lang="ro-MD" sz="3000" b="1" i="0" u="none" strike="noStrike" cap="none" dirty="0">
                <a:solidFill>
                  <a:schemeClr val="tx1"/>
                </a:solidFill>
                <a:latin typeface="Calibri"/>
                <a:ea typeface="Calibri"/>
                <a:cs typeface="Calibri"/>
                <a:sym typeface="Calibri"/>
              </a:rPr>
              <a:t>          </a:t>
            </a:r>
            <a:r>
              <a:rPr lang="en-US" sz="3000" b="1" i="0" u="none" strike="noStrike" cap="none" dirty="0" err="1">
                <a:solidFill>
                  <a:schemeClr val="tx1"/>
                </a:solidFill>
                <a:latin typeface="Calibri"/>
                <a:ea typeface="Calibri"/>
                <a:cs typeface="Calibri"/>
                <a:sym typeface="Calibri"/>
              </a:rPr>
              <a:t>Dosare</a:t>
            </a:r>
            <a:r>
              <a:rPr lang="en-US" sz="3000" b="1" i="0" u="none" strike="noStrike" cap="none" dirty="0">
                <a:solidFill>
                  <a:schemeClr val="tx1"/>
                </a:solidFill>
                <a:latin typeface="Calibri"/>
                <a:ea typeface="Calibri"/>
                <a:cs typeface="Calibri"/>
                <a:sym typeface="Calibri"/>
              </a:rPr>
              <a:t> </a:t>
            </a:r>
            <a:r>
              <a:rPr lang="ro-MD" sz="3000" b="1" dirty="0">
                <a:solidFill>
                  <a:schemeClr val="tx1"/>
                </a:solidFill>
              </a:rPr>
              <a:t>soluționate</a:t>
            </a:r>
            <a:r>
              <a:rPr lang="en-US" sz="3000" b="1" i="0" u="none" strike="noStrike" cap="none" dirty="0">
                <a:solidFill>
                  <a:schemeClr val="tx1"/>
                </a:solidFill>
                <a:latin typeface="Calibri"/>
                <a:ea typeface="Calibri"/>
                <a:cs typeface="Calibri"/>
                <a:sym typeface="Calibri"/>
              </a:rPr>
              <a:t> </a:t>
            </a:r>
            <a:endParaRPr lang="ro-MD" sz="3000" dirty="0"/>
          </a:p>
        </p:txBody>
      </p:sp>
      <p:graphicFrame>
        <p:nvGraphicFramePr>
          <p:cNvPr id="5" name="Диаграмма 4">
            <a:extLst>
              <a:ext uri="{FF2B5EF4-FFF2-40B4-BE49-F238E27FC236}">
                <a16:creationId xmlns:a16="http://schemas.microsoft.com/office/drawing/2014/main" id="{88D0723E-1D97-E66D-0FB7-2DC338C42B03}"/>
              </a:ext>
            </a:extLst>
          </p:cNvPr>
          <p:cNvGraphicFramePr/>
          <p:nvPr>
            <p:extLst>
              <p:ext uri="{D42A27DB-BD31-4B8C-83A1-F6EECF244321}">
                <p14:modId xmlns:p14="http://schemas.microsoft.com/office/powerpoint/2010/main" val="608680766"/>
              </p:ext>
            </p:extLst>
          </p:nvPr>
        </p:nvGraphicFramePr>
        <p:xfrm>
          <a:off x="1251915" y="496958"/>
          <a:ext cx="7660172" cy="45160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2565749"/>
      </p:ext>
    </p:extLst>
  </p:cSld>
  <p:clrMapOvr>
    <a:masterClrMapping/>
  </p:clrMapOvr>
  <p:transition>
    <p:fade/>
  </p:transition>
</p:sld>
</file>

<file path=ppt/theme/theme1.xml><?xml version="1.0" encoding="utf-8"?>
<a:theme xmlns:a="http://schemas.openxmlformats.org/drawingml/2006/main" name="Master English">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200" dirty="0" smtClean="0"/>
        </a:defPPr>
      </a:lstStyle>
    </a:txDef>
  </a:objectDefaults>
  <a:extraClrSchemeLst/>
  <a:extLst>
    <a:ext uri="{05A4C25C-085E-4340-85A3-A5531E510DB2}">
      <thm15:themeFamily xmlns:thm15="http://schemas.microsoft.com/office/thememl/2012/main" name="giz_Standard_PPT_Mastervorlagen_en_2019-02.pptx" id="{58BAC1C1-9805-4408-A1E8-D1E88CC09B37}" vid="{48A7AC99-3C7E-4DB8-B81E-0A4F3F485329}"/>
    </a:ext>
  </a:extLst>
</a:theme>
</file>

<file path=ppt/theme/theme2.xml><?xml version="1.0" encoding="utf-8"?>
<a:theme xmlns:a="http://schemas.openxmlformats.org/drawingml/2006/main" name="La ment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Master English</Template>
  <TotalTime>18692</TotalTime>
  <Words>1564</Words>
  <Application>Microsoft Office PowerPoint</Application>
  <PresentationFormat>Экран (16:9)</PresentationFormat>
  <Paragraphs>94</Paragraphs>
  <Slides>33</Slides>
  <Notes>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33</vt:i4>
      </vt:variant>
    </vt:vector>
  </HeadingPairs>
  <TitlesOfParts>
    <vt:vector size="41" baseType="lpstr">
      <vt:lpstr>Arial</vt:lpstr>
      <vt:lpstr>Calibri</vt:lpstr>
      <vt:lpstr>Cambria</vt:lpstr>
      <vt:lpstr>Symbol</vt:lpstr>
      <vt:lpstr>Times New Roman</vt:lpstr>
      <vt:lpstr>Wingdings</vt:lpstr>
      <vt:lpstr>Master English</vt:lpstr>
      <vt:lpstr>La mente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Dosare soluționate </vt:lpstr>
      <vt:lpstr>Dosare soluționate </vt:lpstr>
      <vt:lpstr>          Dosare soluționate </vt:lpstr>
      <vt:lpstr>Dosare soluționate </vt:lpstr>
      <vt:lpstr>Dosare soluționate </vt:lpstr>
      <vt:lpstr>Volumul de muncă potrivit statului de personal,  34 de judecători</vt:lpstr>
      <vt:lpstr>Volumul de muncă potrivit numărului de judecători efectiv lucrați</vt:lpstr>
      <vt:lpstr>Rata de soluționare a dosarelor</vt:lpstr>
      <vt:lpstr>Презентация PowerPoint</vt:lpstr>
      <vt:lpstr>Презентация PowerPoint</vt:lpstr>
      <vt:lpstr>Examinarea în termen a dosarelor Termeni generali de examinare a dosarelor</vt:lpstr>
      <vt:lpstr>Презентация PowerPoint</vt:lpstr>
      <vt:lpstr>Examinarea în termen a dosarelor Durata examinării dosarelor</vt:lpstr>
      <vt:lpstr>Lichidarea stocului de cauze pendinte Durata lichidării stocului de cauze pendinte (zile)</vt:lpstr>
      <vt:lpstr>Soluții după prima ședință</vt:lpstr>
      <vt:lpstr>Dosare încheiate prin 0 sau 1 ședință Indicatorul măsoară procentul dosarelor încheiate printr-o singură ședință de judecată într-o anumită perioadă de timp (Nu se vor lua în calcul ședințele de pregătire pentru dezbateri judiciare). </vt:lpstr>
      <vt:lpstr>Rata amânărilor</vt:lpstr>
      <vt:lpstr>Rata apelurilor/recursurilor</vt:lpstr>
      <vt:lpstr>Rata apelurilor/recursurilor</vt:lpstr>
      <vt:lpstr>Rata hotărârilor casate</vt:lpstr>
      <vt:lpstr>Rata hotărârilor casate</vt:lpstr>
      <vt:lpstr>Structura cauzelor aflate pe rol</vt:lpstr>
      <vt:lpstr>Cauzele înregistrate prin intermediul e-dosar</vt:lpstr>
      <vt:lpstr>Constatări</vt:lpstr>
      <vt:lpstr>Constatări</vt:lpstr>
      <vt:lpstr>Constatări</vt:lpstr>
      <vt:lpstr>Constatări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information:</dc:title>
  <dc:creator>Microsoft Office User</dc:creator>
  <cp:lastModifiedBy>checchico checchico</cp:lastModifiedBy>
  <cp:revision>113</cp:revision>
  <cp:lastPrinted>2026-07-22T13:38:07Z</cp:lastPrinted>
  <dcterms:created xsi:type="dcterms:W3CDTF">2021-01-21T13:37:18Z</dcterms:created>
  <dcterms:modified xsi:type="dcterms:W3CDTF">2026-07-31T07:28:47Z</dcterms:modified>
</cp:coreProperties>
</file>