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1" r:id="rId2"/>
  </p:sldMasterIdLst>
  <p:notesMasterIdLst>
    <p:notesMasterId r:id="rId27"/>
  </p:notesMasterIdLst>
  <p:sldIdLst>
    <p:sldId id="507" r:id="rId3"/>
    <p:sldId id="636" r:id="rId4"/>
    <p:sldId id="680" r:id="rId5"/>
    <p:sldId id="679" r:id="rId6"/>
    <p:sldId id="681" r:id="rId7"/>
    <p:sldId id="682" r:id="rId8"/>
    <p:sldId id="687" r:id="rId9"/>
    <p:sldId id="686" r:id="rId10"/>
    <p:sldId id="685" r:id="rId11"/>
    <p:sldId id="684" r:id="rId12"/>
    <p:sldId id="683" r:id="rId13"/>
    <p:sldId id="694" r:id="rId14"/>
    <p:sldId id="693" r:id="rId15"/>
    <p:sldId id="706" r:id="rId16"/>
    <p:sldId id="691" r:id="rId17"/>
    <p:sldId id="690" r:id="rId18"/>
    <p:sldId id="689" r:id="rId19"/>
    <p:sldId id="705" r:id="rId20"/>
    <p:sldId id="695" r:id="rId21"/>
    <p:sldId id="698" r:id="rId22"/>
    <p:sldId id="702" r:id="rId23"/>
    <p:sldId id="703" r:id="rId24"/>
    <p:sldId id="704" r:id="rId25"/>
    <p:sldId id="699" r:id="rId26"/>
  </p:sldIdLst>
  <p:sldSz cx="9144000" cy="5143500" type="screen16x9"/>
  <p:notesSz cx="6950075" cy="923607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D2A"/>
    <a:srgbClr val="007078"/>
    <a:srgbClr val="68BBAF"/>
    <a:srgbClr val="F6B859"/>
    <a:srgbClr val="F8E946"/>
    <a:srgbClr val="E6E6E6"/>
    <a:srgbClr val="C80F0F"/>
    <a:srgbClr val="C00000"/>
    <a:srgbClr val="CC00CC"/>
    <a:srgbClr val="23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7" autoAdjust="0"/>
    <p:restoredTop sz="96405" autoAdjust="0"/>
  </p:normalViewPr>
  <p:slideViewPr>
    <p:cSldViewPr snapToGrid="0">
      <p:cViewPr varScale="1">
        <p:scale>
          <a:sx n="144" d="100"/>
          <a:sy n="144" d="100"/>
        </p:scale>
        <p:origin x="480" y="12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Numărul dosarelor noi – Judecătoria Bălți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6354559030161712"/>
          <c:y val="0.14301934480412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727569062345052E-2"/>
          <c:y val="0.22948031496062993"/>
          <c:w val="0.9051131065734177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21917</c:v>
                </c:pt>
                <c:pt idx="1">
                  <c:v>12184</c:v>
                </c:pt>
                <c:pt idx="2">
                  <c:v>6765</c:v>
                </c:pt>
                <c:pt idx="3">
                  <c:v>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A-4D8F-B6D6-DF9B1C17A9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17778</c:v>
                </c:pt>
                <c:pt idx="1">
                  <c:v>8994</c:v>
                </c:pt>
                <c:pt idx="2">
                  <c:v>6423</c:v>
                </c:pt>
                <c:pt idx="3">
                  <c:v>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A-4D8F-B6D6-DF9B1C17A9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23A-4D8F-B6D6-DF9B1C17A9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530642587789281"/>
          <c:y val="0.93465694565957036"/>
          <c:w val="0.57256989377607148"/>
          <c:h val="5.0528239525614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77616266804758E-2"/>
          <c:y val="9.4669102572959157E-2"/>
          <c:w val="0.93922238373319522"/>
          <c:h val="0.73431814917507365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Foaie1!$A$2:$A$5</c:f>
              <c:strCache>
                <c:ptCount val="4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Foaie1!$B$2:$B$5</c:f>
              <c:numCache>
                <c:formatCode>General</c:formatCode>
                <c:ptCount val="4"/>
                <c:pt idx="0">
                  <c:v>910</c:v>
                </c:pt>
                <c:pt idx="1">
                  <c:v>989</c:v>
                </c:pt>
                <c:pt idx="2">
                  <c:v>942</c:v>
                </c:pt>
                <c:pt idx="3">
                  <c:v>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A8-41C0-9F68-613F26D12251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Foaie1!$A$2:$A$5</c:f>
              <c:strCache>
                <c:ptCount val="4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Foaie1!$C$2:$C$5</c:f>
              <c:numCache>
                <c:formatCode>General</c:formatCode>
                <c:ptCount val="4"/>
                <c:pt idx="0">
                  <c:v>742</c:v>
                </c:pt>
                <c:pt idx="1">
                  <c:v>823</c:v>
                </c:pt>
                <c:pt idx="2">
                  <c:v>741</c:v>
                </c:pt>
                <c:pt idx="3">
                  <c:v>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A8-41C0-9F68-613F26D12251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Foaie1!$A$2:$A$5</c:f>
              <c:strCache>
                <c:ptCount val="4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Foaie1!$D$2:$D$5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A8-41C0-9F68-613F26D122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2093496"/>
        <c:axId val="512099256"/>
      </c:lineChart>
      <c:catAx>
        <c:axId val="51209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9256"/>
        <c:crosses val="autoZero"/>
        <c:auto val="1"/>
        <c:lblAlgn val="ctr"/>
        <c:lblOffset val="100"/>
        <c:noMultiLvlLbl val="0"/>
      </c:catAx>
      <c:valAx>
        <c:axId val="51209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705499619561386"/>
          <c:y val="0.93194163322269941"/>
          <c:w val="0.60538616953424718"/>
          <c:h val="6.0113681102362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28518387340353E-2"/>
          <c:y val="0.22386954408476717"/>
          <c:w val="0.91852379566095932"/>
          <c:h val="0.647453986220472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48271964955197"/>
                  <c:y val="6.12345679012345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19-4402-BC77-9E792B18F867}"/>
                </c:ext>
              </c:extLst>
            </c:dLbl>
            <c:dLbl>
              <c:idx val="1"/>
              <c:layout>
                <c:manualLayout>
                  <c:x val="-2.8660173727262355E-2"/>
                  <c:y val="-4.6500048605035572E-2"/>
                </c:manualLayout>
              </c:layout>
              <c:tx>
                <c:rich>
                  <a:bodyPr/>
                  <a:lstStyle/>
                  <a:p>
                    <a:fld id="{BFA00221-7DB7-47F3-A339-1B61E42C65BE}" type="VALUE"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o-MD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19-4402-BC77-9E792B18F867}"/>
                </c:ext>
              </c:extLst>
            </c:dLbl>
            <c:dLbl>
              <c:idx val="2"/>
              <c:layout>
                <c:manualLayout>
                  <c:x val="-3.1865531244353144E-2"/>
                  <c:y val="-5.7648877223680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23-482B-8AAA-C35D3CE55805}"/>
                </c:ext>
              </c:extLst>
            </c:dLbl>
            <c:dLbl>
              <c:idx val="3"/>
              <c:layout>
                <c:manualLayout>
                  <c:x val="-3.8935856253904243E-2"/>
                  <c:y val="-4.4503548167590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23-482B-8AAA-C35D3CE55805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0.97</c:v>
                </c:pt>
                <c:pt idx="2">
                  <c:v>1.04</c:v>
                </c:pt>
                <c:pt idx="3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19-4402-BC77-9E792B18F8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630574887462907E-2"/>
                  <c:y val="-0.103416517868584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19-4402-BC77-9E792B18F867}"/>
                </c:ext>
              </c:extLst>
            </c:dLbl>
            <c:dLbl>
              <c:idx val="1"/>
              <c:layout>
                <c:manualLayout>
                  <c:x val="-3.6232329094346261E-2"/>
                  <c:y val="-8.0875085058812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19-4402-BC77-9E792B18F867}"/>
                </c:ext>
              </c:extLst>
            </c:dLbl>
            <c:dLbl>
              <c:idx val="2"/>
              <c:layout>
                <c:manualLayout>
                  <c:x val="-3.8493421526138327E-2"/>
                  <c:y val="4.5687869094488132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56422320663732E-2"/>
                      <c:h val="4.9249999999999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19-4402-BC77-9E792B18F867}"/>
                </c:ext>
              </c:extLst>
            </c:dLbl>
            <c:dLbl>
              <c:idx val="3"/>
              <c:layout>
                <c:manualLayout>
                  <c:x val="3.1072041338148854E-2"/>
                  <c:y val="1.6980637738610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23-482B-8AAA-C35D3CE55805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1.02</c:v>
                </c:pt>
                <c:pt idx="1">
                  <c:v>1.03</c:v>
                </c:pt>
                <c:pt idx="2">
                  <c:v>0.99</c:v>
                </c:pt>
                <c:pt idx="3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B19-4402-BC77-9E792B18F8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06839847736334E-2"/>
                  <c:y val="-6.957091474676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19-4402-BC77-9E792B18F867}"/>
                </c:ext>
              </c:extLst>
            </c:dLbl>
            <c:dLbl>
              <c:idx val="1"/>
              <c:layout>
                <c:manualLayout>
                  <c:x val="-3.5179156476733017E-2"/>
                  <c:y val="-7.235792748128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27-4E80-9BF9-05C8D46F3C68}"/>
                </c:ext>
              </c:extLst>
            </c:dLbl>
            <c:dLbl>
              <c:idx val="2"/>
              <c:layout>
                <c:manualLayout>
                  <c:x val="-3.4624141978356331E-2"/>
                  <c:y val="-6.7217653348886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19-4402-BC77-9E792B18F867}"/>
                </c:ext>
              </c:extLst>
            </c:dLbl>
            <c:dLbl>
              <c:idx val="3"/>
              <c:layout>
                <c:manualLayout>
                  <c:x val="-3.5253234387193966E-2"/>
                  <c:y val="-7.0072518712938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19-4402-BC77-9E792B18F867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1.1499999999999999</c:v>
                </c:pt>
                <c:pt idx="1">
                  <c:v>1.1499999999999999</c:v>
                </c:pt>
                <c:pt idx="2">
                  <c:v>1.1499999999999999</c:v>
                </c:pt>
                <c:pt idx="3">
                  <c:v>1.1499999999999999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B19-4402-BC77-9E792B18F8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6128744"/>
        <c:axId val="556131264"/>
      </c:lineChart>
      <c:catAx>
        <c:axId val="55612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31264"/>
        <c:crosses val="autoZero"/>
        <c:auto val="1"/>
        <c:lblAlgn val="ctr"/>
        <c:lblOffset val="100"/>
        <c:noMultiLvlLbl val="0"/>
      </c:catAx>
      <c:valAx>
        <c:axId val="5561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2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1207563645904"/>
          <c:y val="0.93465694565957036"/>
          <c:w val="0.5711675349821852"/>
          <c:h val="5.0528239525614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91601017811449E-2"/>
          <c:y val="0.25331655007008141"/>
          <c:w val="0.90521423952803381"/>
          <c:h val="0.589949393159926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052465426452852E-2"/>
                  <c:y val="5.9749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7-47A0-9DC4-17865709F5C5}"/>
                </c:ext>
              </c:extLst>
            </c:dLbl>
            <c:dLbl>
              <c:idx val="1"/>
              <c:layout>
                <c:manualLayout>
                  <c:x val="-0.15196246754800813"/>
                  <c:y val="-1.837500000000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7-47A0-9DC4-17865709F5C5}"/>
                </c:ext>
              </c:extLst>
            </c:dLbl>
            <c:dLbl>
              <c:idx val="2"/>
              <c:layout>
                <c:manualLayout>
                  <c:x val="-0.12750099285319128"/>
                  <c:y val="6.62499999999988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57-47A0-9DC4-17865709F5C5}"/>
                </c:ext>
              </c:extLst>
            </c:dLbl>
            <c:dLbl>
              <c:idx val="3"/>
              <c:layout>
                <c:manualLayout>
                  <c:x val="-0.1146531546139781"/>
                  <c:y val="-3.99107308824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57-47A0-9DC4-17865709F5C5}"/>
                </c:ext>
              </c:extLst>
            </c:dLbl>
            <c:dLbl>
              <c:idx val="4"/>
              <c:layout>
                <c:manualLayout>
                  <c:x val="-0.11098234368848862"/>
                  <c:y val="-3.4159905106846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57-47A0-9DC4-17865709F5C5}"/>
                </c:ext>
              </c:extLst>
            </c:dLbl>
            <c:dLbl>
              <c:idx val="5"/>
              <c:layout>
                <c:manualLayout>
                  <c:x val="-0.10364072183750982"/>
                  <c:y val="-2.553366644350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57-47A0-9DC4-17865709F5C5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1-2 ani</c:v>
                </c:pt>
                <c:pt idx="4">
                  <c:v>2-3 ani</c:v>
                </c:pt>
                <c:pt idx="5">
                  <c:v>peste 3 ani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0.67520000000000002</c:v>
                </c:pt>
                <c:pt idx="1">
                  <c:v>0.22919999999999999</c:v>
                </c:pt>
                <c:pt idx="2">
                  <c:v>6.6199999999999995E-2</c:v>
                </c:pt>
                <c:pt idx="3">
                  <c:v>1.8700000000000001E-2</c:v>
                </c:pt>
                <c:pt idx="4">
                  <c:v>4.7999999999999996E-3</c:v>
                </c:pt>
                <c:pt idx="5">
                  <c:v>3.8E-3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57-47A0-9DC4-17865709F5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109160667636683E-2"/>
                  <c:y val="1.5999999999999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57-47A0-9DC4-17865709F5C5}"/>
                </c:ext>
              </c:extLst>
            </c:dLbl>
            <c:dLbl>
              <c:idx val="1"/>
              <c:layout>
                <c:manualLayout>
                  <c:x val="2.9742673263720883E-2"/>
                  <c:y val="-8.7124999999999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57-47A0-9DC4-17865709F5C5}"/>
                </c:ext>
              </c:extLst>
            </c:dLbl>
            <c:dLbl>
              <c:idx val="2"/>
              <c:layout>
                <c:manualLayout>
                  <c:x val="9.7738953894036689E-4"/>
                  <c:y val="-0.10775213578650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57-47A0-9DC4-17865709F5C5}"/>
                </c:ext>
              </c:extLst>
            </c:dLbl>
            <c:dLbl>
              <c:idx val="3"/>
              <c:layout>
                <c:manualLayout>
                  <c:x val="1.0154416852664055E-2"/>
                  <c:y val="-0.10029440152582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57-47A0-9DC4-17865709F5C5}"/>
                </c:ext>
              </c:extLst>
            </c:dLbl>
            <c:dLbl>
              <c:idx val="4"/>
              <c:layout>
                <c:manualLayout>
                  <c:x val="6.4836059271745801E-3"/>
                  <c:y val="-0.108920640189170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57-47A0-9DC4-17865709F5C5}"/>
                </c:ext>
              </c:extLst>
            </c:dLbl>
            <c:dLbl>
              <c:idx val="5"/>
              <c:layout>
                <c:manualLayout>
                  <c:x val="-8.1996377747834553E-3"/>
                  <c:y val="-0.111796053076952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57-47A0-9DC4-17865709F5C5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1-2 ani</c:v>
                </c:pt>
                <c:pt idx="4">
                  <c:v>2-3 ani</c:v>
                </c:pt>
                <c:pt idx="5">
                  <c:v>peste 3 ani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0.79420000000000002</c:v>
                </c:pt>
                <c:pt idx="1">
                  <c:v>0.13669999999999999</c:v>
                </c:pt>
                <c:pt idx="2">
                  <c:v>4.7199999999999999E-2</c:v>
                </c:pt>
                <c:pt idx="3">
                  <c:v>1.5100000000000001E-2</c:v>
                </c:pt>
                <c:pt idx="4">
                  <c:v>3.5000000000000001E-3</c:v>
                </c:pt>
                <c:pt idx="5">
                  <c:v>3.31E-3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B57-47A0-9DC4-17865709F5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1-2 ani</c:v>
                </c:pt>
                <c:pt idx="4">
                  <c:v>2-3 ani</c:v>
                </c:pt>
                <c:pt idx="5">
                  <c:v>peste 3 ani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B57-47A0-9DC4-17865709F5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8284816"/>
        <c:axId val="588289496"/>
      </c:lineChart>
      <c:catAx>
        <c:axId val="5882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9496"/>
        <c:crosses val="autoZero"/>
        <c:auto val="1"/>
        <c:lblAlgn val="ctr"/>
        <c:lblOffset val="100"/>
        <c:noMultiLvlLbl val="0"/>
      </c:catAx>
      <c:valAx>
        <c:axId val="58828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031906521718919"/>
          <c:y val="0.93278048415603698"/>
          <c:w val="0.59171134991706942"/>
          <c:h val="5.1979262855763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94114436142812E-2"/>
          <c:y val="2.9189006809549726E-2"/>
          <c:w val="0.92130588556385717"/>
          <c:h val="0.80088272947125394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0.10795244193626193"/>
                  <c:y val="2.7275495920914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7E-4866-A870-C33DA8D3EFA3}"/>
                </c:ext>
              </c:extLst>
            </c:dLbl>
            <c:dLbl>
              <c:idx val="2"/>
              <c:layout>
                <c:manualLayout>
                  <c:x val="-3.3113369522304557E-2"/>
                  <c:y val="-0.104474434116266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7E-4866-A870-C33DA8D3EFA3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o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Foaie1!$A$2:$A$5</c:f>
              <c:strCache>
                <c:ptCount val="4"/>
                <c:pt idx="0">
                  <c:v>până la 12 luni</c:v>
                </c:pt>
                <c:pt idx="1">
                  <c:v>m.mult 12 luni</c:v>
                </c:pt>
                <c:pt idx="2">
                  <c:v>m.mult 24 luni</c:v>
                </c:pt>
                <c:pt idx="3">
                  <c:v>m.mult 36 luni</c:v>
                </c:pt>
              </c:strCache>
            </c:strRef>
          </c:cat>
          <c:val>
            <c:numRef>
              <c:f>Foaie1!$B$2:$B$5</c:f>
              <c:numCache>
                <c:formatCode>0.00%</c:formatCode>
                <c:ptCount val="4"/>
                <c:pt idx="0">
                  <c:v>0.50449999999999995</c:v>
                </c:pt>
                <c:pt idx="1">
                  <c:v>0.123</c:v>
                </c:pt>
                <c:pt idx="2">
                  <c:v>8.7599999999999997E-2</c:v>
                </c:pt>
                <c:pt idx="3">
                  <c:v>0.28520000000000001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7E-4866-A870-C33DA8D3EFA3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4546640196589986E-2"/>
                  <c:y val="-0.132706561981376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7E-4866-A870-C33DA8D3EFA3}"/>
                </c:ext>
              </c:extLst>
            </c:dLbl>
            <c:dLbl>
              <c:idx val="2"/>
              <c:layout>
                <c:manualLayout>
                  <c:x val="-0.11440285893214042"/>
                  <c:y val="3.0412399017037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7E-4866-A870-C33DA8D3EFA3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o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Foaie1!$A$2:$A$5</c:f>
              <c:strCache>
                <c:ptCount val="4"/>
                <c:pt idx="0">
                  <c:v>până la 12 luni</c:v>
                </c:pt>
                <c:pt idx="1">
                  <c:v>m.mult 12 luni</c:v>
                </c:pt>
                <c:pt idx="2">
                  <c:v>m.mult 24 luni</c:v>
                </c:pt>
                <c:pt idx="3">
                  <c:v>m.mult 36 luni</c:v>
                </c:pt>
              </c:strCache>
            </c:strRef>
          </c:cat>
          <c:val>
            <c:numRef>
              <c:f>Foaie1!$C$2:$C$5</c:f>
              <c:numCache>
                <c:formatCode>0.00%</c:formatCode>
                <c:ptCount val="4"/>
                <c:pt idx="0">
                  <c:v>0.77629999999999999</c:v>
                </c:pt>
                <c:pt idx="1">
                  <c:v>0.10630000000000001</c:v>
                </c:pt>
                <c:pt idx="2">
                  <c:v>2.9899999999999999E-2</c:v>
                </c:pt>
                <c:pt idx="3">
                  <c:v>9.0399999999999994E-2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7E-4866-A870-C33DA8D3EFA3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Foaie1!$A$2:$A$5</c:f>
              <c:strCache>
                <c:ptCount val="4"/>
                <c:pt idx="0">
                  <c:v>până la 12 luni</c:v>
                </c:pt>
                <c:pt idx="1">
                  <c:v>m.mult 12 luni</c:v>
                </c:pt>
                <c:pt idx="2">
                  <c:v>m.mult 24 luni</c:v>
                </c:pt>
                <c:pt idx="3">
                  <c:v>m.mult 36 luni</c:v>
                </c:pt>
              </c:strCache>
            </c:strRef>
          </c:cat>
          <c:val>
            <c:numRef>
              <c:f>Foaie1!$D$2:$D$5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7E-4866-A870-C33DA8D3E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3161544"/>
        <c:axId val="533152904"/>
      </c:lineChart>
      <c:catAx>
        <c:axId val="53316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MD"/>
          </a:p>
        </c:txPr>
        <c:crossAx val="533152904"/>
        <c:crosses val="autoZero"/>
        <c:auto val="1"/>
        <c:lblAlgn val="ctr"/>
        <c:lblOffset val="100"/>
        <c:noMultiLvlLbl val="0"/>
      </c:catAx>
      <c:valAx>
        <c:axId val="53315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MD"/>
          </a:p>
        </c:txPr>
        <c:crossAx val="533161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7050764661724169"/>
          <c:y val="0.91730019685039366"/>
          <c:w val="0.51813557882508954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23920919138621E-2"/>
          <c:y val="0.22146223388743075"/>
          <c:w val="0.92443338688402299"/>
          <c:h val="0.65333586079517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</c:v>
                </c:pt>
                <c:pt idx="1">
                  <c:v>91</c:v>
                </c:pt>
                <c:pt idx="2">
                  <c:v>52</c:v>
                </c:pt>
                <c:pt idx="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5-495B-A68D-7DB5715E80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</c:v>
                </c:pt>
                <c:pt idx="1">
                  <c:v>91</c:v>
                </c:pt>
                <c:pt idx="2">
                  <c:v>63</c:v>
                </c:pt>
                <c:pt idx="3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85-495B-A68D-7DB5715E80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64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5-495B-A68D-7DB5715E8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744880"/>
        <c:axId val="344745240"/>
      </c:barChart>
      <c:catAx>
        <c:axId val="3447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5240"/>
        <c:crosses val="autoZero"/>
        <c:auto val="1"/>
        <c:lblAlgn val="ctr"/>
        <c:lblOffset val="100"/>
        <c:noMultiLvlLbl val="0"/>
      </c:catAx>
      <c:valAx>
        <c:axId val="3447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70933045331318"/>
          <c:y val="0.93465694565957036"/>
          <c:w val="0.59581429619339588"/>
          <c:h val="5.0528239525614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77926302203531E-2"/>
          <c:y val="0.22020083600661028"/>
          <c:w val="0.93212207369779643"/>
          <c:h val="0.65332944493049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0.74</c:v>
                </c:pt>
                <c:pt idx="1">
                  <c:v>0.84</c:v>
                </c:pt>
                <c:pt idx="2">
                  <c:v>0.77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6-4D66-BC6F-0565EE80A4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0.77</c:v>
                </c:pt>
                <c:pt idx="1">
                  <c:v>0.84</c:v>
                </c:pt>
                <c:pt idx="2">
                  <c:v>0.78</c:v>
                </c:pt>
                <c:pt idx="3" formatCode="0.00%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6-4D66-BC6F-0565EE80A4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0.8</c:v>
                </c:pt>
                <c:pt idx="1">
                  <c:v>0.84</c:v>
                </c:pt>
                <c:pt idx="2">
                  <c:v>0.82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6-4D66-BC6F-0565EE80A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5808744"/>
        <c:axId val="555809824"/>
      </c:barChart>
      <c:catAx>
        <c:axId val="55580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9824"/>
        <c:crosses val="autoZero"/>
        <c:auto val="1"/>
        <c:lblAlgn val="ctr"/>
        <c:lblOffset val="100"/>
        <c:noMultiLvlLbl val="0"/>
      </c:catAx>
      <c:valAx>
        <c:axId val="5558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8744"/>
        <c:crosses val="autoZero"/>
        <c:crossBetween val="between"/>
      </c:valAx>
      <c:spPr>
        <a:noFill/>
        <a:ln>
          <a:noFill/>
        </a:ln>
        <a:effectLst>
          <a:glow rad="228600">
            <a:srgbClr val="C00000">
              <a:alpha val="40000"/>
            </a:srgbClr>
          </a:glow>
        </a:effectLst>
      </c:spPr>
    </c:plotArea>
    <c:legend>
      <c:legendPos val="b"/>
      <c:layout>
        <c:manualLayout>
          <c:xMode val="edge"/>
          <c:yMode val="edge"/>
          <c:x val="0.24094245896082109"/>
          <c:y val="0.93465694565957036"/>
          <c:w val="0.58132872577482053"/>
          <c:h val="5.0528239525614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8293963254593E-2"/>
          <c:y val="7.4015748031496076E-2"/>
          <c:w val="0.89218372703412074"/>
          <c:h val="0.77864746859340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0.27</c:v>
                </c:pt>
                <c:pt idx="1">
                  <c:v>0.31</c:v>
                </c:pt>
                <c:pt idx="2">
                  <c:v>0.24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C-4A77-BA99-68FAB7D898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0.22</c:v>
                </c:pt>
                <c:pt idx="1">
                  <c:v>0.24</c:v>
                </c:pt>
                <c:pt idx="2">
                  <c:v>0.21340000000000001</c:v>
                </c:pt>
                <c:pt idx="3">
                  <c:v>0.18559999999999999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C-4A77-BA99-68FAB7D898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C-4A77-BA99-68FAB7D898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2880"/>
        <c:axId val="363423240"/>
      </c:barChart>
      <c:catAx>
        <c:axId val="3634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3240"/>
        <c:crosses val="autoZero"/>
        <c:auto val="1"/>
        <c:lblAlgn val="ctr"/>
        <c:lblOffset val="100"/>
        <c:noMultiLvlLbl val="0"/>
      </c:catAx>
      <c:valAx>
        <c:axId val="36342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89417951579571"/>
          <c:y val="0.92405701124575002"/>
          <c:w val="0.56300853441364063"/>
          <c:h val="5.8724918276303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MD" sz="24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Rata apelurilor/recursurilor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432482983857675E-2"/>
          <c:y val="0.1438595109962921"/>
          <c:w val="0.92056751701614237"/>
          <c:h val="0.71196863035952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0.12139999999999999</c:v>
                </c:pt>
                <c:pt idx="1">
                  <c:v>5.8599999999999999E-2</c:v>
                </c:pt>
                <c:pt idx="2">
                  <c:v>0.37969999999999998</c:v>
                </c:pt>
                <c:pt idx="3">
                  <c:v>0.2477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F-4FF3-8DE5-38B4239D6F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208994026198757E-2"/>
                  <c:y val="2.675943270002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8E-486D-95AB-139AB0ABF3F4}"/>
                </c:ext>
              </c:extLst>
            </c:dLbl>
            <c:dLbl>
              <c:idx val="3"/>
              <c:layout>
                <c:manualLayout>
                  <c:x val="1.2810278887084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E-486D-95AB-139AB0ABF3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0.1239</c:v>
                </c:pt>
                <c:pt idx="1">
                  <c:v>6.2100000000000002E-2</c:v>
                </c:pt>
                <c:pt idx="2">
                  <c:v>0.31590000000000001</c:v>
                </c:pt>
                <c:pt idx="3">
                  <c:v>0.2374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F-4FF3-8DE5-38B4239D6F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0.05</c:v>
                </c:pt>
                <c:pt idx="1">
                  <c:v>0.02</c:v>
                </c:pt>
                <c:pt idx="2">
                  <c:v>0.08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F-4FF3-8DE5-38B4239D6F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6759168"/>
        <c:axId val="1526756256"/>
      </c:barChart>
      <c:catAx>
        <c:axId val="15267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756256"/>
        <c:crosses val="autoZero"/>
        <c:auto val="1"/>
        <c:lblAlgn val="ctr"/>
        <c:lblOffset val="100"/>
        <c:noMultiLvlLbl val="0"/>
      </c:catAx>
      <c:valAx>
        <c:axId val="1526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7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5623076832307323"/>
          <c:y val="0.92369839785524055"/>
          <c:w val="0.45965741991129105"/>
          <c:h val="5.9002225535287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5618334185271"/>
          <c:y val="2.5522986750189661E-2"/>
          <c:w val="0.81961590984786659"/>
          <c:h val="0.79224467571977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2.1299999999999999E-2</c:v>
                </c:pt>
                <c:pt idx="1">
                  <c:v>1.04E-2</c:v>
                </c:pt>
                <c:pt idx="2">
                  <c:v>2.5899999999999999E-2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9-436B-B7A4-19AE9A7B66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16331476554169E-2"/>
                  <c:y val="-1.8816190022776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6-4AAA-BE67-B029202D9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2.23E-2</c:v>
                </c:pt>
                <c:pt idx="1">
                  <c:v>1.2699999999999999E-2</c:v>
                </c:pt>
                <c:pt idx="2">
                  <c:v>2.1299999999999999E-2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9-436B-B7A4-19AE9A7B66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9-436B-B7A4-19AE9A7B66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0720"/>
        <c:axId val="363421440"/>
      </c:barChart>
      <c:catAx>
        <c:axId val="3634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1440"/>
        <c:crosses val="autoZero"/>
        <c:auto val="1"/>
        <c:lblAlgn val="ctr"/>
        <c:lblOffset val="100"/>
        <c:noMultiLvlLbl val="0"/>
      </c:catAx>
      <c:valAx>
        <c:axId val="3634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155764158681224"/>
          <c:y val="0.9297607484103857"/>
          <c:w val="0.70368554349627566"/>
          <c:h val="4.5887411219266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Rata</a:t>
            </a:r>
            <a:r>
              <a:rPr lang="ro-MD" sz="3000" b="1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hotărârilor modificate</a:t>
            </a:r>
            <a:endParaRPr lang="ru-RU" sz="3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2519180861667376"/>
          <c:y val="6.90977305398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298222207702014E-2"/>
          <c:y val="0.25893150347412353"/>
          <c:w val="0.89611351824070784"/>
          <c:h val="0.60491954078378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5833333333333295E-2"/>
                  <c:y val="-3.12500000000001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2-4974-8CAF-B6A306E202BD}"/>
                </c:ext>
              </c:extLst>
            </c:dLbl>
            <c:dLbl>
              <c:idx val="2"/>
              <c:layout>
                <c:manualLayout>
                  <c:x val="-3.750000000000007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2-4974-8CAF-B6A306E202BD}"/>
                </c:ext>
              </c:extLst>
            </c:dLbl>
            <c:dLbl>
              <c:idx val="3"/>
              <c:layout>
                <c:manualLayout>
                  <c:x val="-2.291666666666666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2-4974-8CAF-B6A306E202BD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1E-3</c:v>
                </c:pt>
                <c:pt idx="1">
                  <c:v>1.9E-3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2-4974-8CAF-B6A306E202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83333333333329E-2"/>
                  <c:y val="-9.3750000000000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2-4974-8CAF-B6A306E202BD}"/>
                </c:ext>
              </c:extLst>
            </c:dLbl>
            <c:dLbl>
              <c:idx val="1"/>
              <c:layout>
                <c:manualLayout>
                  <c:x val="6.6666666666666666E-2"/>
                  <c:y val="-2.86455024180449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2-4974-8CAF-B6A306E202BD}"/>
                </c:ext>
              </c:extLst>
            </c:dLbl>
            <c:dLbl>
              <c:idx val="2"/>
              <c:layout>
                <c:manualLayout>
                  <c:x val="3.33333333333334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2-4974-8CAF-B6A306E202BD}"/>
                </c:ext>
              </c:extLst>
            </c:dLbl>
            <c:dLbl>
              <c:idx val="3"/>
              <c:layout>
                <c:manualLayout>
                  <c:x val="7.0833333333333331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974-8CAF-B6A306E202BD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8.9999999999999998E-4</c:v>
                </c:pt>
                <c:pt idx="1">
                  <c:v>1.6999999999999999E-3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72-4974-8CAF-B6A306E202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6A72-4974-8CAF-B6A306E20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461384"/>
        <c:axId val="623464624"/>
      </c:barChart>
      <c:catAx>
        <c:axId val="62346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4624"/>
        <c:crosses val="autoZero"/>
        <c:auto val="1"/>
        <c:lblAlgn val="ctr"/>
        <c:lblOffset val="100"/>
        <c:noMultiLvlLbl val="0"/>
      </c:catAx>
      <c:valAx>
        <c:axId val="62346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5102523960441409"/>
          <c:y val="0.92975737680453696"/>
          <c:w val="0.54477096859565932"/>
          <c:h val="5.0500414469795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Sediul Central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42976930788854562"/>
          <c:y val="0.13728472829785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38281472145874E-2"/>
          <c:y val="0.21754991737143969"/>
          <c:w val="0.9051521192234312"/>
          <c:h val="0.6351884903275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14300</c:v>
                </c:pt>
                <c:pt idx="1">
                  <c:v>7040</c:v>
                </c:pt>
                <c:pt idx="2">
                  <c:v>4094</c:v>
                </c:pt>
                <c:pt idx="3">
                  <c:v>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5-4361-B1D4-0600492682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12529</c:v>
                </c:pt>
                <c:pt idx="1">
                  <c:v>5666</c:v>
                </c:pt>
                <c:pt idx="2">
                  <c:v>5323</c:v>
                </c:pt>
                <c:pt idx="3">
                  <c:v>1540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5-4361-B1D4-0600492682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E55-4361-B1D4-060049268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854768564723875"/>
          <c:y val="0.94349365626648329"/>
          <c:w val="0.5787782774157838"/>
          <c:h val="5.6506343733516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Sediul Fălești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4144595866279458"/>
          <c:y val="0.1315387849419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850599306019971E-2"/>
          <c:y val="0.22757383104889667"/>
          <c:w val="0.90950455959859566"/>
          <c:h val="0.62362010304267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4154</c:v>
                </c:pt>
                <c:pt idx="1">
                  <c:v>3145</c:v>
                </c:pt>
                <c:pt idx="2">
                  <c:v>603</c:v>
                </c:pt>
                <c:pt idx="3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2-46EC-8B21-503758A369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2968</c:v>
                </c:pt>
                <c:pt idx="1">
                  <c:v>2039</c:v>
                </c:pt>
                <c:pt idx="2">
                  <c:v>559</c:v>
                </c:pt>
                <c:pt idx="3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2-46EC-8B21-503758A369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8E2-46EC-8B21-503758A369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093523207481968"/>
          <c:y val="0.92817264508603092"/>
          <c:w val="0.59002385267101509"/>
          <c:h val="7.0767181880042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Sediul </a:t>
            </a:r>
            <a:r>
              <a:rPr lang="ro-MD" dirty="0" err="1">
                <a:latin typeface="Cambria" panose="02040503050406030204" pitchFamily="18" charset="0"/>
                <a:ea typeface="Cambria" panose="02040503050406030204" pitchFamily="18" charset="0"/>
              </a:rPr>
              <a:t>Sîngerei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8948921503708406"/>
          <c:y val="0.11889509534327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360961514124609E-2"/>
          <c:y val="0.18204782735491398"/>
          <c:w val="0.91725814600369815"/>
          <c:h val="0.69626127785169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3465</c:v>
                </c:pt>
                <c:pt idx="1">
                  <c:v>1785</c:v>
                </c:pt>
                <c:pt idx="2">
                  <c:v>988</c:v>
                </c:pt>
                <c:pt idx="3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0-417B-BC23-E0B69B897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1665</c:v>
                </c:pt>
                <c:pt idx="1">
                  <c:v>1289</c:v>
                </c:pt>
                <c:pt idx="2">
                  <c:v>317</c:v>
                </c:pt>
                <c:pt idx="3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0-417B-BC23-E0B69B897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130-417B-BC23-E0B69B897A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992368712323153"/>
          <c:y val="0.94176672947270046"/>
          <c:w val="0.59455243773339306"/>
          <c:h val="5.8233270527299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Numărul</a:t>
            </a:r>
            <a:r>
              <a:rPr lang="ro-MD" baseline="0" dirty="0">
                <a:latin typeface="Cambria" panose="02040503050406030204" pitchFamily="18" charset="0"/>
                <a:ea typeface="Cambria" panose="02040503050406030204" pitchFamily="18" charset="0"/>
              </a:rPr>
              <a:t> dosarelor încheiate – Judecătoria Bălți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5107553319808024"/>
          <c:y val="0.14837958412860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660848087562117E-2"/>
          <c:y val="0.2294278215223097"/>
          <c:w val="0.91616341924457201"/>
          <c:h val="0.64340721298726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21957</c:v>
                </c:pt>
                <c:pt idx="1">
                  <c:v>11783</c:v>
                </c:pt>
                <c:pt idx="2">
                  <c:v>7042</c:v>
                </c:pt>
                <c:pt idx="3">
                  <c:v>3132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587-8007-BA33A08768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18048</c:v>
                </c:pt>
                <c:pt idx="1">
                  <c:v>9236</c:v>
                </c:pt>
                <c:pt idx="2">
                  <c:v>6336</c:v>
                </c:pt>
                <c:pt idx="3">
                  <c:v>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1-4587-8007-BA33A08768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DB1-4587-8007-BA33A0876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676135468396211"/>
          <c:y val="0.94061525164027815"/>
          <c:w val="0.56970184322742767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Sediul Central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42619043609675644"/>
          <c:y val="0.15308644951617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512704796177118E-2"/>
          <c:y val="0.22695872984518906"/>
          <c:w val="0.9314872952038229"/>
          <c:h val="0.66283905178167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14754</c:v>
                </c:pt>
                <c:pt idx="1">
                  <c:v>6947</c:v>
                </c:pt>
                <c:pt idx="2">
                  <c:v>4519</c:v>
                </c:pt>
                <c:pt idx="3">
                  <c:v>2092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2-442B-B815-5E6C08BA2D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12324</c:v>
                </c:pt>
                <c:pt idx="1">
                  <c:v>5582</c:v>
                </c:pt>
                <c:pt idx="2">
                  <c:v>5144</c:v>
                </c:pt>
                <c:pt idx="3">
                  <c:v>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2-442B-B815-5E6C08BA2D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BD2-442B-B815-5E6C08BA2D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3938070857523161"/>
          <c:y val="0.9379226087144179"/>
          <c:w val="0.56515161835068251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Sediul Fălești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43276979702413321"/>
          <c:y val="0.12839506172839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498619360966388E-2"/>
          <c:y val="0.20226732769514924"/>
          <c:w val="0.91632559631755861"/>
          <c:h val="0.6656294352094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3931</c:v>
                </c:pt>
                <c:pt idx="1">
                  <c:v>2994</c:v>
                </c:pt>
                <c:pt idx="2">
                  <c:v>547</c:v>
                </c:pt>
                <c:pt idx="3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5-45A5-A470-D467EB1AF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3159</c:v>
                </c:pt>
                <c:pt idx="1">
                  <c:v>2181</c:v>
                </c:pt>
                <c:pt idx="2">
                  <c:v>578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5-45A5-A470-D467EB1AF9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195-45A5-A470-D467EB1AF9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097664770311755"/>
          <c:y val="0.91570031700359333"/>
          <c:w val="0.57951539588770262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Sediul</a:t>
            </a:r>
            <a:r>
              <a:rPr lang="ro-MD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MD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Sîngerei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4199384490068741"/>
          <c:y val="0.11358024691358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117343994170574E-2"/>
          <c:y val="0.19485992028774182"/>
          <c:w val="0.91470694101507555"/>
          <c:h val="0.64587634878973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3272</c:v>
                </c:pt>
                <c:pt idx="1">
                  <c:v>1687</c:v>
                </c:pt>
                <c:pt idx="2">
                  <c:v>935</c:v>
                </c:pt>
                <c:pt idx="3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9-466F-88D0-D990E4E963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1975</c:v>
                </c:pt>
                <c:pt idx="1">
                  <c:v>1473</c:v>
                </c:pt>
                <c:pt idx="2">
                  <c:v>350</c:v>
                </c:pt>
                <c:pt idx="3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9-466F-88D0-D990E4E963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019-466F-88D0-D990E4E9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270583820447769"/>
          <c:y val="0.91570031700359333"/>
          <c:w val="0.56491849509039616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56210790873994E-2"/>
          <c:y val="6.8313904564066857E-2"/>
          <c:w val="0.93884378920912603"/>
          <c:h val="0.722047857726689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1056</c:v>
                </c:pt>
                <c:pt idx="1">
                  <c:v>1113</c:v>
                </c:pt>
                <c:pt idx="2">
                  <c:v>1177</c:v>
                </c:pt>
                <c:pt idx="3">
                  <c:v>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F0-491F-BC84-23CF86A233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00356793442309E-2"/>
                  <c:y val="6.21695060735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C-4A26-90EA-1208AFB070F0}"/>
                </c:ext>
              </c:extLst>
            </c:dLbl>
            <c:dLbl>
              <c:idx val="1"/>
              <c:layout>
                <c:manualLayout>
                  <c:x val="-3.3407608232921493E-2"/>
                  <c:y val="7.801387692417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9C-4A26-90EA-1208AFB070F0}"/>
                </c:ext>
              </c:extLst>
            </c:dLbl>
            <c:dLbl>
              <c:idx val="2"/>
              <c:layout>
                <c:manualLayout>
                  <c:x val="-3.5142509109747484E-2"/>
                  <c:y val="7.4052784211521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C-4A26-90EA-1208AFB070F0}"/>
                </c:ext>
              </c:extLst>
            </c:dLbl>
            <c:dLbl>
              <c:idx val="3"/>
              <c:layout>
                <c:manualLayout>
                  <c:x val="-2.0796783620570244E-2"/>
                  <c:y val="7.8013876924170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C-4A26-90EA-1208AFB070F0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890</c:v>
                </c:pt>
                <c:pt idx="1">
                  <c:v>1042</c:v>
                </c:pt>
                <c:pt idx="2">
                  <c:v>741</c:v>
                </c:pt>
                <c:pt idx="3">
                  <c:v>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F0-491F-BC84-23CF86A233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F0-491F-BC84-23CF86A233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8256968"/>
        <c:axId val="548254448"/>
      </c:lineChart>
      <c:catAx>
        <c:axId val="54825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4448"/>
        <c:crosses val="autoZero"/>
        <c:auto val="1"/>
        <c:lblAlgn val="ctr"/>
        <c:lblOffset val="100"/>
        <c:noMultiLvlLbl val="0"/>
      </c:catAx>
      <c:valAx>
        <c:axId val="54825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405129019047676"/>
          <c:y val="0.91026659012935696"/>
          <c:w val="0.59974984536786125"/>
          <c:h val="6.9388724986316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0.19643</cdr:x>
      <cdr:y>0.02628</cdr:y>
    </cdr:from>
    <cdr:to>
      <cdr:x>0.79957</cdr:x>
      <cdr:y>0.15193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2379AD5A-15F8-CA17-46EB-A74B65DFA6C2}"/>
            </a:ext>
          </a:extLst>
        </cdr:cNvPr>
        <cdr:cNvSpPr txBox="1"/>
      </cdr:nvSpPr>
      <cdr:spPr>
        <a:xfrm xmlns:a="http://schemas.openxmlformats.org/drawingml/2006/main">
          <a:off x="1567554" y="135162"/>
          <a:ext cx="4813188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Calibri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0.01849</cdr:y>
    </cdr:from>
    <cdr:to>
      <cdr:x>1</cdr:x>
      <cdr:y>0.14414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AF1E5C97-8C12-2BC1-9259-B1E071AB8857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0" y="95094"/>
          <a:ext cx="7972661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sym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0.05586</cdr:x>
      <cdr:y>0.02546</cdr:y>
    </cdr:from>
    <cdr:to>
      <cdr:x>1</cdr:x>
      <cdr:y>0.13316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DBA5B004-2407-4A73-68C6-4919E005A282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446619" y="130951"/>
          <a:ext cx="7548712" cy="5539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0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Dosare</a:t>
          </a:r>
          <a:r>
            <a:rPr lang="en-US" sz="30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 </a:t>
          </a:r>
          <a:r>
            <a:rPr lang="en-US" sz="30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înregistrate</a:t>
          </a:r>
          <a:r>
            <a:rPr lang="en-US" sz="30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Calibri"/>
            </a:rPr>
            <a:t> </a:t>
          </a:r>
          <a:endParaRPr sz="3000" b="1" i="0" u="none" strike="noStrike" cap="none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sym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0.01879</cdr:y>
    </cdr:from>
    <cdr:to>
      <cdr:x>1</cdr:x>
      <cdr:y>0.12649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00E5D0BA-13F3-D5B0-E415-61ADD2FB794F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0" y="96644"/>
          <a:ext cx="7965104" cy="5539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0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Dosare</a:t>
          </a:r>
          <a:r>
            <a:rPr lang="en-US" sz="30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 </a:t>
          </a:r>
          <a:r>
            <a:rPr lang="en-US" sz="3000" b="1" i="0" u="none" strike="noStrike" cap="none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înregistrate</a:t>
          </a:r>
          <a:r>
            <a:rPr lang="en-US" sz="3000" b="1" i="0" u="none" strike="noStrike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 </a:t>
          </a:r>
          <a:endParaRPr sz="3000" b="1" i="0" u="none" strike="noStrike" cap="none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Calibri"/>
            <a:sym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2.00003E-7</cdr:y>
    </cdr:from>
    <cdr:to>
      <cdr:x>1</cdr:x>
      <cdr:y>0.16928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id="{7266474C-D192-FC0B-6DBE-5C13E9458F27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"/>
          <a:ext cx="7851749" cy="8463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18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o-MD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Examinarea în termen a dosarelor</a:t>
          </a:r>
          <a:br>
            <a:rPr lang="ro-MD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o-MD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      Termeni generali de examinare a dosarelor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20/02/2025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231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744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08777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8822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63031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85599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248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1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17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B56DE-A90D-3240-AA35-6A399F9A7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9BFAC-658C-E148-891B-2BC5DEABD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8F534-1727-064F-9C4F-BA03F9663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591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54940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2079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276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2499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545898" y="4725966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545898" y="4893505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22 Jan. 2021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82088" y="4725966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2705622" y="1020969"/>
            <a:ext cx="5527316" cy="270194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45897" y="240212"/>
            <a:ext cx="6687040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60" r:id="rId5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013"/>
          </a:p>
        </p:txBody>
      </p:sp>
    </p:spTree>
    <p:extLst>
      <p:ext uri="{BB962C8B-B14F-4D97-AF65-F5344CB8AC3E}">
        <p14:creationId xmlns:p14="http://schemas.microsoft.com/office/powerpoint/2010/main" val="21734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4" r:id="rId12"/>
    <p:sldLayoutId id="2147483876" r:id="rId13"/>
  </p:sldLayoutIdLst>
  <p:transition>
    <p:fade/>
  </p:transition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orient="horz" pos="3162" userDrawn="1">
          <p15:clr>
            <a:srgbClr val="F26B43"/>
          </p15:clr>
        </p15:guide>
        <p15:guide id="3" pos="5680" userDrawn="1">
          <p15:clr>
            <a:srgbClr val="F26B43"/>
          </p15:clr>
        </p15:guide>
        <p15:guide id="4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0;p1">
            <a:extLst>
              <a:ext uri="{FF2B5EF4-FFF2-40B4-BE49-F238E27FC236}">
                <a16:creationId xmlns:a16="http://schemas.microsoft.com/office/drawing/2014/main" id="{58127A0C-0A0E-F8F1-9F39-06F6C2E65C9E}"/>
              </a:ext>
            </a:extLst>
          </p:cNvPr>
          <p:cNvSpPr txBox="1"/>
          <p:nvPr/>
        </p:nvSpPr>
        <p:spPr>
          <a:xfrm>
            <a:off x="2206018" y="3832539"/>
            <a:ext cx="4866000" cy="923289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Judecătoriei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Bălți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ianuarie – </a:t>
            </a:r>
            <a:r>
              <a:rPr lang="ro-MD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 decembrie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o-MD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0F587E5-422B-BD54-C612-2CAFCBB3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87" y="208496"/>
            <a:ext cx="7255565" cy="879715"/>
          </a:xfrm>
        </p:spPr>
        <p:txBody>
          <a:bodyPr>
            <a:noAutofit/>
          </a:bodyPr>
          <a:lstStyle/>
          <a:p>
            <a:pPr algn="ctr"/>
            <a:r>
              <a:rPr lang="ro-MD" sz="3000" b="1" dirty="0">
                <a:latin typeface="Cambria" panose="02040503050406030204" pitchFamily="18" charset="0"/>
                <a:ea typeface="Cambria" panose="02040503050406030204" pitchFamily="18" charset="0"/>
              </a:rPr>
              <a:t>Volumul de muncă potrivit numărului de judecători efectiv lucrați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D24EF32-FA17-7422-94F8-E77B9F55C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612131"/>
              </p:ext>
            </p:extLst>
          </p:nvPr>
        </p:nvGraphicFramePr>
        <p:xfrm>
          <a:off x="1488734" y="1201566"/>
          <a:ext cx="7655265" cy="394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1835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>
            <a:extLst>
              <a:ext uri="{FF2B5EF4-FFF2-40B4-BE49-F238E27FC236}">
                <a16:creationId xmlns:a16="http://schemas.microsoft.com/office/drawing/2014/main" id="{83BDAE41-18ED-2622-8CAF-B94D9373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030" y="113355"/>
            <a:ext cx="7245751" cy="823715"/>
          </a:xfrm>
        </p:spPr>
        <p:txBody>
          <a:bodyPr>
            <a:noAutofit/>
          </a:bodyPr>
          <a:lstStyle/>
          <a:p>
            <a:pPr algn="ctr"/>
            <a:r>
              <a:rPr lang="ro-MD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Volumul de muncă </a:t>
            </a:r>
            <a:br>
              <a:rPr lang="ro-MD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o-MD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potrivit statului de personal </a:t>
            </a:r>
          </a:p>
        </p:txBody>
      </p:sp>
      <p:graphicFrame>
        <p:nvGraphicFramePr>
          <p:cNvPr id="5" name="Diagramă 9">
            <a:extLst>
              <a:ext uri="{FF2B5EF4-FFF2-40B4-BE49-F238E27FC236}">
                <a16:creationId xmlns:a16="http://schemas.microsoft.com/office/drawing/2014/main" id="{1792DB8C-C9EE-65BC-C362-18FF5C5B5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833129"/>
              </p:ext>
            </p:extLst>
          </p:nvPr>
        </p:nvGraphicFramePr>
        <p:xfrm>
          <a:off x="1441049" y="937070"/>
          <a:ext cx="7702951" cy="40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7989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81B24B-00A8-347F-4344-D29BB90D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514" y="334852"/>
            <a:ext cx="6085516" cy="622116"/>
          </a:xfrm>
        </p:spPr>
        <p:txBody>
          <a:bodyPr>
            <a:noAutofit/>
          </a:bodyPr>
          <a:lstStyle/>
          <a:p>
            <a:pPr algn="ctr"/>
            <a:r>
              <a:rPr lang="en-US" sz="3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libri"/>
              </a:rPr>
              <a:t>Rata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soluționare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libri"/>
              </a:rPr>
              <a:t> a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Calibri"/>
              </a:rPr>
              <a:t>dosarelor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17FBC06-C8F5-F493-D8C4-E4D3F99C6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867713"/>
              </p:ext>
            </p:extLst>
          </p:nvPr>
        </p:nvGraphicFramePr>
        <p:xfrm>
          <a:off x="1246909" y="66262"/>
          <a:ext cx="7897091" cy="490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9176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4E84C33-67D9-70A0-14A7-ABF3E34D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566206"/>
              </p:ext>
            </p:extLst>
          </p:nvPr>
        </p:nvGraphicFramePr>
        <p:xfrm>
          <a:off x="1209124" y="143583"/>
          <a:ext cx="7851749" cy="499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126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9742FB0D-86F6-B2D6-37BE-5DADB6FB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47" y="118868"/>
            <a:ext cx="6880943" cy="954107"/>
          </a:xfrm>
        </p:spPr>
        <p:txBody>
          <a:bodyPr/>
          <a:lstStyle/>
          <a:p>
            <a:r>
              <a:rPr lang="ro-MD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Examinarea în termen a dosarelor</a:t>
            </a:r>
            <a:b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o-MD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Durata examinării dosarelor</a:t>
            </a:r>
            <a:endParaRPr lang="ro-M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1ADA0EA-E225-3BC6-9E3F-20CC05740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362301"/>
              </p:ext>
            </p:extLst>
          </p:nvPr>
        </p:nvGraphicFramePr>
        <p:xfrm>
          <a:off x="1280161" y="966650"/>
          <a:ext cx="7811588" cy="404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48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7;p8">
            <a:extLst>
              <a:ext uri="{FF2B5EF4-FFF2-40B4-BE49-F238E27FC236}">
                <a16:creationId xmlns:a16="http://schemas.microsoft.com/office/drawing/2014/main" id="{B136D79D-9377-2FF7-F6BC-045462C1C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574" y="530086"/>
            <a:ext cx="7639878" cy="2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o-MD" sz="3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    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Lichidarea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stocului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cauze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pendinte</a:t>
            </a:r>
            <a:br>
              <a:rPr lang="ro-MD" sz="36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</a:br>
            <a:r>
              <a:rPr lang="ro-MD" sz="1800" b="1" i="1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Durata lichidării stocului de cauze pendinte (zile)</a:t>
            </a:r>
            <a:endParaRPr sz="1800" b="1" i="1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8939148-4794-02FD-6F7F-77DA8F8F4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202677"/>
              </p:ext>
            </p:extLst>
          </p:nvPr>
        </p:nvGraphicFramePr>
        <p:xfrm>
          <a:off x="1212574" y="0"/>
          <a:ext cx="793142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9570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1CE5FC5-A9FB-E8EA-A2BB-3810661D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6" y="358816"/>
            <a:ext cx="6429737" cy="469876"/>
          </a:xfrm>
        </p:spPr>
        <p:txBody>
          <a:bodyPr>
            <a:noAutofit/>
          </a:bodyPr>
          <a:lstStyle/>
          <a:p>
            <a:pPr algn="ctr"/>
            <a:r>
              <a:rPr lang="ro-MD" sz="3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Soluții după prima ședință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E3C872B-8F1A-2655-2C9A-69F3554A4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123819"/>
              </p:ext>
            </p:extLst>
          </p:nvPr>
        </p:nvGraphicFramePr>
        <p:xfrm>
          <a:off x="1231796" y="112643"/>
          <a:ext cx="7912204" cy="503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0004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13EEAE-85A0-70DF-7CE9-327E7A09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112" y="233168"/>
            <a:ext cx="7322127" cy="553998"/>
          </a:xfrm>
        </p:spPr>
        <p:txBody>
          <a:bodyPr/>
          <a:lstStyle/>
          <a:p>
            <a:pPr algn="ctr"/>
            <a:r>
              <a:rPr lang="ro-MD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Rata amânărilor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00C0E6E-352F-724F-5D50-8B2230C3C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425340"/>
              </p:ext>
            </p:extLst>
          </p:nvPr>
        </p:nvGraphicFramePr>
        <p:xfrm>
          <a:off x="1201568" y="717916"/>
          <a:ext cx="7942432" cy="442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01223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42645779"/>
              </p:ext>
            </p:extLst>
          </p:nvPr>
        </p:nvGraphicFramePr>
        <p:xfrm>
          <a:off x="894522" y="198783"/>
          <a:ext cx="7931131" cy="4944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70365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E473BD-5DDB-E602-0629-4C9848A6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91" y="399936"/>
            <a:ext cx="6558692" cy="411618"/>
          </a:xfrm>
        </p:spPr>
        <p:txBody>
          <a:bodyPr>
            <a:noAutofit/>
          </a:bodyPr>
          <a:lstStyle/>
          <a:p>
            <a:pPr algn="ctr"/>
            <a:r>
              <a:rPr lang="ro-MD" sz="3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Rata hotărârilor casate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352D145-8918-105D-7083-C9FA817F8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730031"/>
              </p:ext>
            </p:extLst>
          </p:nvPr>
        </p:nvGraphicFramePr>
        <p:xfrm>
          <a:off x="1095769" y="959742"/>
          <a:ext cx="8101129" cy="418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6784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CCF8E89-8242-C68F-D215-D6A2C07F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363855"/>
              </p:ext>
            </p:extLst>
          </p:nvPr>
        </p:nvGraphicFramePr>
        <p:xfrm>
          <a:off x="1163782" y="0"/>
          <a:ext cx="7980217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BCF39A-88B0-D5A1-DFA2-4A96371AB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433144"/>
              </p:ext>
            </p:extLst>
          </p:nvPr>
        </p:nvGraphicFramePr>
        <p:xfrm>
          <a:off x="1549190" y="98242"/>
          <a:ext cx="7594810" cy="514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46733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00DE6E6-EF12-6321-567A-2E14349E3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5340" y="650032"/>
            <a:ext cx="7759146" cy="4200940"/>
          </a:xfrm>
        </p:spPr>
        <p:txBody>
          <a:bodyPr/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În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perioada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01.01.2024-2</a:t>
            </a:r>
            <a:r>
              <a:rPr lang="ro-MD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.12.202</a:t>
            </a:r>
            <a:r>
              <a:rPr lang="ro-MD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 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în ansamblu pentru instanță, </a:t>
            </a:r>
            <a:r>
              <a:rPr lang="en-US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numărul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total al </a:t>
            </a:r>
            <a:r>
              <a:rPr lang="en-US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dosarelor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noi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a </a:t>
            </a:r>
            <a:r>
              <a:rPr lang="ro-MD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scăzut cu 18.88%, </a:t>
            </a:r>
            <a:r>
              <a:rPr lang="en-US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față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de </a:t>
            </a:r>
            <a:r>
              <a:rPr lang="en-US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perioada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01.01.2023-27.12.2023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ro-MD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în număr total aceasta constituind 4139 dosare, scăderea 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 datorează tuturor tipurilor de dosare, în special dosarelor civile (3190 dosare.)</a:t>
            </a:r>
            <a:endParaRPr lang="ro-MD" sz="1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MD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Diferența dintre numărul de dosare parvenite și cele soluționate în anul 2023 constituie 40 de dosare (numărul de dosare soluționate a depășit numărul de dosare parvenite în instanță cu 40 de dosare).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MD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Diferența dintre numărul de dosare parvenite și cele soluționate în anul 2024 constituie 270 de dosare (numărul de dosare soluționate a depășit numărul de dosare parvenite în instanță cu 270 de dosare).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MD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Astfel, în 2024 în comparație cu 2023 se observă o creștere pozitivă de aproximativ 7 ori a numărul de dosare soluționate care a depășit numărul de dosare parvenite în instanță.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Volumul de muncă per judecător a scăzut esențial (de la 1056 de dosare la 890). La sediul central volumul de muncă per judecător a scăzut cu  71 de dosare, la sediul Fălești  volumul de muncă a înregistrat o scădere cu 436 dosare și la sediul </a:t>
            </a:r>
            <a:r>
              <a:rPr lang="ro-RO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Sîngerei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volumul de muncă per judecător pentru anul 2024 a scăzut cu 191 dosare per judecător. </a:t>
            </a:r>
            <a:endParaRPr lang="ro-MD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ro-MD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48ABE8-5EFE-8DC9-AF72-CC32EBF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875" y="96034"/>
            <a:ext cx="6880943" cy="553998"/>
          </a:xfrm>
        </p:spPr>
        <p:txBody>
          <a:bodyPr/>
          <a:lstStyle/>
          <a:p>
            <a:r>
              <a:rPr lang="en-US" sz="3000" b="1" i="0" u="none" strike="noStrike" cap="none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Concluzii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49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DF09081-ED0C-2D3B-B26B-21305CEA7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8" y="783088"/>
            <a:ext cx="7086546" cy="5000343"/>
          </a:xfrm>
        </p:spPr>
        <p:txBody>
          <a:bodyPr/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Rata de soluționare a crescut neesențial (de la 100% la 102%), ținta pentru 2024 fiind de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115%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(în ansamblu, dar și pentru fiecare categorie de dosare în parte). Rata de soluționare a dosarelor civile a crescut de la 97% la 103%, a dosarelor penale a scăzut de la 104% la 99%, și a dosarelor contravenționale a scăzut de la 106% la 105%. </a:t>
            </a:r>
            <a:endParaRPr lang="ro-MD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Ponderea dosarelor examinate în decurs de 2-3 ani a scăzut de la 0,48% la 0,35%, și a celor examinate mai mult de 3 ani a de la 0,38% la 0,33%.</a:t>
            </a:r>
            <a:endParaRPr lang="ro-MD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Durata lichidării stocului de cauze pendinte a înregistrat o creștere nesemnificativă (de la 81 de zile la 83), ținta pentru 2024 fiind de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 de zile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Durata lichidării cauzelor civile a rămas aceeași (91 de zile), ținta pentru 2024 fiind de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 de zile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Durata lichidării cauzelor penale a crescut de la 52 la 63 de zile (ținta pentru 2024 –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64 de zile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iar durata lichidării cauzelor contravenționale a scăzut de la 108 de zile la 102 (ținta pentru 2024 –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 de zile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Rata soluțiilor pronunțate după prima ședința de judecată a crescut de la 74% la 77% (ținta pentru 2024 –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80%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creșterea fiind atestată pentru dosarele penale și contravenționale, iar rata dosarelor civile a rămas aceeași față de perioada anului 2023,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84%.</a:t>
            </a:r>
            <a:endParaRPr lang="ro-MD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o-MD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ro-M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A7F167-8937-C469-C859-1089F251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517" y="229090"/>
            <a:ext cx="6880943" cy="553998"/>
          </a:xfrm>
        </p:spPr>
        <p:txBody>
          <a:bodyPr/>
          <a:lstStyle/>
          <a:p>
            <a:r>
              <a:rPr lang="en-US" sz="3000" b="1" i="0" u="none" strike="noStrike" cap="none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Concluzii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5393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4D38CF3-5471-ACA7-629D-EC197F6C9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1834" y="1417983"/>
            <a:ext cx="7208988" cy="3384260"/>
          </a:xfrm>
        </p:spPr>
        <p:txBody>
          <a:bodyPr/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Rata amânărilor a scăzut de la 27% la 22% (ținta pentru 2024 –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15%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scăderea fiind înregistrată pentru toate categoriile de dosare.</a:t>
            </a:r>
            <a:endParaRPr lang="ro-MD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Rata apelurilor/recursurilor a crescut neesențial (de la 12,14% la 12,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39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%). Doar în dosarele civile rata a crescut cu 0,35%, în dosarele contravenționale se observă o scădere de </a:t>
            </a:r>
            <a:r>
              <a:rPr lang="ro-RO" sz="140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1,03% și 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în dosare penale </a:t>
            </a:r>
            <a:r>
              <a:rPr lang="ro-RO" sz="140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scăzut 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 </a:t>
            </a:r>
            <a:r>
              <a:rPr lang="ro-RO" sz="140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37,97% la 31,59%.</a:t>
            </a:r>
            <a:endParaRPr lang="ro-MD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Rata hotărârilor casate a crescut de la 2,13% la 2,23% (ținta pentru 2024 – </a:t>
            </a:r>
            <a:r>
              <a:rPr lang="ro-RO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2%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Deosebit de relevantă este creștere a ratei hotărârilor casate în dosare contravenționale (de la 5,20% la 6,10%) și la dosarele civile de la 1,04% la 1,27%. Doar la dosarele penale rata hotărârilor casate a scăzut de la 2,59% la 2,13%.</a:t>
            </a:r>
            <a:endParaRPr lang="ro-MD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o-MD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endParaRPr lang="ro-MD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55D43B-3188-B8FA-37BF-6B982704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57" y="500760"/>
            <a:ext cx="6880943" cy="553998"/>
          </a:xfrm>
        </p:spPr>
        <p:txBody>
          <a:bodyPr/>
          <a:lstStyle/>
          <a:p>
            <a:r>
              <a:rPr lang="en-US" sz="3000" b="1" i="0" u="none" strike="noStrike" cap="none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Concluzii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7715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3;p17">
            <a:extLst>
              <a:ext uri="{FF2B5EF4-FFF2-40B4-BE49-F238E27FC236}">
                <a16:creationId xmlns:a16="http://schemas.microsoft.com/office/drawing/2014/main" id="{84A7FEAC-E6BE-B718-6760-31743FDB3EEA}"/>
              </a:ext>
            </a:extLst>
          </p:cNvPr>
          <p:cNvSpPr txBox="1"/>
          <p:nvPr/>
        </p:nvSpPr>
        <p:spPr>
          <a:xfrm>
            <a:off x="1838361" y="407322"/>
            <a:ext cx="67983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Acțiuni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prioritare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sz="30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374;p17">
            <a:extLst>
              <a:ext uri="{FF2B5EF4-FFF2-40B4-BE49-F238E27FC236}">
                <a16:creationId xmlns:a16="http://schemas.microsoft.com/office/drawing/2014/main" id="{777D9719-F008-BCEE-F42D-9161F158631F}"/>
              </a:ext>
            </a:extLst>
          </p:cNvPr>
          <p:cNvSpPr txBox="1"/>
          <p:nvPr/>
        </p:nvSpPr>
        <p:spPr>
          <a:xfrm>
            <a:off x="1838361" y="1430813"/>
            <a:ext cx="707213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Creșterea în ansamblu a ratei de soluționare a dosarelor, la toate tipurile de dosare.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Scăderea ponderii dosarelor examinate în decurs de 2-3 ani și a celor examinate mai mult de 3 ani.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Scăderea în ansamblu a duratei de lichidare a stocului de cauze pendinte, la toate tipurile de dosare.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Creșterea în ansamblu a ratei soluțiilor pronunțate după prima ședința de judecată, în special pentru dosare penale și contravenționale.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Scăderea ratei amânărilor ședințelor de judecată.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Scăderea ratei hotărârilor casate.</a:t>
            </a: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endParaRPr lang="ro-RO" sz="1600" dirty="0">
              <a:solidFill>
                <a:schemeClr val="dk1"/>
              </a:solidFill>
            </a:endParaRP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AutoNum type="arabicPeriod"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2417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85DEBD8-75EC-6848-8B6D-BFEA1899E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199025"/>
              </p:ext>
            </p:extLst>
          </p:nvPr>
        </p:nvGraphicFramePr>
        <p:xfrm>
          <a:off x="1171338" y="0"/>
          <a:ext cx="797266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584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5C51854-1996-BFAF-6321-ABF8A9B57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273430"/>
              </p:ext>
            </p:extLst>
          </p:nvPr>
        </p:nvGraphicFramePr>
        <p:xfrm>
          <a:off x="1209124" y="0"/>
          <a:ext cx="799533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3055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9D834C3-7397-26B7-12D4-91FD9D1E4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630955"/>
              </p:ext>
            </p:extLst>
          </p:nvPr>
        </p:nvGraphicFramePr>
        <p:xfrm>
          <a:off x="1178896" y="0"/>
          <a:ext cx="796510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268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98BC078-DA0E-C4CC-198C-BBDE55CC9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BC8909-350E-D5E7-C3B5-26AF9104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64" y="217405"/>
            <a:ext cx="7211291" cy="5539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FD8E01F-496D-4A08-4639-8CBA7D579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754860"/>
              </p:ext>
            </p:extLst>
          </p:nvPr>
        </p:nvGraphicFramePr>
        <p:xfrm>
          <a:off x="1194450" y="152400"/>
          <a:ext cx="7965105" cy="499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972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076852-9489-1966-9B02-9D1B5ACD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44" y="297645"/>
            <a:ext cx="7557655" cy="5539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65A659E-AFBF-3B85-4F10-B85E7F602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034845"/>
              </p:ext>
            </p:extLst>
          </p:nvPr>
        </p:nvGraphicFramePr>
        <p:xfrm>
          <a:off x="1186453" y="119271"/>
          <a:ext cx="7957546" cy="502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1382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872994-F87B-0602-FF89-23616CAB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9" y="126034"/>
            <a:ext cx="7287491" cy="553998"/>
          </a:xfrm>
        </p:spPr>
        <p:txBody>
          <a:bodyPr/>
          <a:lstStyle/>
          <a:p>
            <a:pPr algn="ctr"/>
            <a:r>
              <a:rPr lang="ro-MD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8D0723E-1D97-E66D-0FB7-2DC338C42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506237"/>
              </p:ext>
            </p:extLst>
          </p:nvPr>
        </p:nvGraphicFramePr>
        <p:xfrm>
          <a:off x="1186453" y="126034"/>
          <a:ext cx="7957547" cy="501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657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912F6-87A8-B434-BB1A-F2D70FBD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73" y="88249"/>
            <a:ext cx="6864927" cy="5539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endParaRPr lang="ro-MD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2A39C78-A4B9-F91C-FB89-05341DD08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965758"/>
              </p:ext>
            </p:extLst>
          </p:nvPr>
        </p:nvGraphicFramePr>
        <p:xfrm>
          <a:off x="1178896" y="88249"/>
          <a:ext cx="7965103" cy="505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3141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en_2019-02.pptx" id="{58BAC1C1-9805-4408-A1E8-D1E88CC09B37}" vid="{48A7AC99-3C7E-4DB8-B81E-0A4F3F485329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English</Template>
  <TotalTime>9757</TotalTime>
  <Words>836</Words>
  <Application>Microsoft Office PowerPoint</Application>
  <PresentationFormat>Экран (16:9)</PresentationFormat>
  <Paragraphs>58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Symbol</vt:lpstr>
      <vt:lpstr>Wingdings</vt:lpstr>
      <vt:lpstr>Master English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Dosare soluționate </vt:lpstr>
      <vt:lpstr>Dosare soluționate </vt:lpstr>
      <vt:lpstr>          Dosare soluționate </vt:lpstr>
      <vt:lpstr>Dosare soluționate </vt:lpstr>
      <vt:lpstr>Volumul de muncă potrivit numărului de judecători efectiv lucrați</vt:lpstr>
      <vt:lpstr>Volumul de muncă  potrivit statului de personal </vt:lpstr>
      <vt:lpstr>Rata de soluționare a dosarelor</vt:lpstr>
      <vt:lpstr>Презентация PowerPoint</vt:lpstr>
      <vt:lpstr> Examinarea în termen a dosarelor  Durata examinării dosarelor</vt:lpstr>
      <vt:lpstr>      Lichidarea stocului de cauze pendinte Durata lichidării stocului de cauze pendinte (zile)</vt:lpstr>
      <vt:lpstr>Soluții după prima ședință</vt:lpstr>
      <vt:lpstr>Rata amânărilor</vt:lpstr>
      <vt:lpstr>Презентация PowerPoint</vt:lpstr>
      <vt:lpstr>Rata hotărârilor casate</vt:lpstr>
      <vt:lpstr>Презентация PowerPoint</vt:lpstr>
      <vt:lpstr>Concluzii</vt:lpstr>
      <vt:lpstr>Concluzii</vt:lpstr>
      <vt:lpstr>Concluzii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information:</dc:title>
  <dc:creator>Microsoft Office User</dc:creator>
  <cp:lastModifiedBy>checchico checchico</cp:lastModifiedBy>
  <cp:revision>62</cp:revision>
  <cp:lastPrinted>2025-02-19T13:11:57Z</cp:lastPrinted>
  <dcterms:created xsi:type="dcterms:W3CDTF">2021-01-21T13:37:18Z</dcterms:created>
  <dcterms:modified xsi:type="dcterms:W3CDTF">2025-02-20T10:31:48Z</dcterms:modified>
</cp:coreProperties>
</file>