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5.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61" r:id="rId2"/>
  </p:sldMasterIdLst>
  <p:notesMasterIdLst>
    <p:notesMasterId r:id="rId35"/>
  </p:notesMasterIdLst>
  <p:sldIdLst>
    <p:sldId id="507" r:id="rId3"/>
    <p:sldId id="636" r:id="rId4"/>
    <p:sldId id="680" r:id="rId5"/>
    <p:sldId id="679" r:id="rId6"/>
    <p:sldId id="681" r:id="rId7"/>
    <p:sldId id="705" r:id="rId8"/>
    <p:sldId id="682" r:id="rId9"/>
    <p:sldId id="687" r:id="rId10"/>
    <p:sldId id="686" r:id="rId11"/>
    <p:sldId id="685" r:id="rId12"/>
    <p:sldId id="706" r:id="rId13"/>
    <p:sldId id="683" r:id="rId14"/>
    <p:sldId id="684" r:id="rId15"/>
    <p:sldId id="694" r:id="rId16"/>
    <p:sldId id="707" r:id="rId17"/>
    <p:sldId id="693" r:id="rId18"/>
    <p:sldId id="713" r:id="rId19"/>
    <p:sldId id="692" r:id="rId20"/>
    <p:sldId id="712" r:id="rId21"/>
    <p:sldId id="691" r:id="rId22"/>
    <p:sldId id="690" r:id="rId23"/>
    <p:sldId id="711" r:id="rId24"/>
    <p:sldId id="689" r:id="rId25"/>
    <p:sldId id="710" r:id="rId26"/>
    <p:sldId id="688" r:id="rId27"/>
    <p:sldId id="695" r:id="rId28"/>
    <p:sldId id="708" r:id="rId29"/>
    <p:sldId id="709" r:id="rId30"/>
    <p:sldId id="714" r:id="rId31"/>
    <p:sldId id="715" r:id="rId32"/>
    <p:sldId id="702" r:id="rId33"/>
    <p:sldId id="699" r:id="rId34"/>
  </p:sldIdLst>
  <p:sldSz cx="9144000" cy="5143500" type="screen16x9"/>
  <p:notesSz cx="6950075" cy="9236075"/>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2D2A"/>
    <a:srgbClr val="007078"/>
    <a:srgbClr val="68BBAF"/>
    <a:srgbClr val="F6B859"/>
    <a:srgbClr val="F8E946"/>
    <a:srgbClr val="E6E6E6"/>
    <a:srgbClr val="C80F0F"/>
    <a:srgbClr val="C00000"/>
    <a:srgbClr val="CC00CC"/>
    <a:srgbClr val="232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7" autoAdjust="0"/>
    <p:restoredTop sz="96405" autoAdjust="0"/>
  </p:normalViewPr>
  <p:slideViewPr>
    <p:cSldViewPr snapToGrid="0">
      <p:cViewPr varScale="1">
        <p:scale>
          <a:sx n="144" d="100"/>
          <a:sy n="144" d="100"/>
        </p:scale>
        <p:origin x="480" y="120"/>
      </p:cViewPr>
      <p:guideLst>
        <p:guide pos="2880"/>
        <p:guide orient="horz" pos="1620"/>
      </p:guideLst>
    </p:cSldViewPr>
  </p:slideViewPr>
  <p:outlineViewPr>
    <p:cViewPr>
      <p:scale>
        <a:sx n="33" d="100"/>
        <a:sy n="33" d="100"/>
      </p:scale>
      <p:origin x="0" y="0"/>
    </p:cViewPr>
  </p:outlineViewPr>
  <p:notesTextViewPr>
    <p:cViewPr>
      <p:scale>
        <a:sx n="176" d="100"/>
        <a:sy n="176"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dirty="0"/>
              <a:t>Numărul</a:t>
            </a:r>
            <a:r>
              <a:rPr lang="ro-MD" baseline="0" dirty="0"/>
              <a:t> dosarelor noi – Judecătoria Bălți</a:t>
            </a:r>
            <a:endParaRPr lang="ru-RU" dirty="0"/>
          </a:p>
        </c:rich>
      </c:tx>
      <c:layout>
        <c:manualLayout>
          <c:xMode val="edge"/>
          <c:yMode val="edge"/>
          <c:x val="0.21898545493788338"/>
          <c:y val="0.1701798795598545"/>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9.9749180975039889E-2"/>
          <c:y val="0.25664079699214903"/>
          <c:w val="0.89079015028192554"/>
          <c:h val="0.62612335283310938"/>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5718</c:v>
                </c:pt>
                <c:pt idx="1">
                  <c:v>3500</c:v>
                </c:pt>
                <c:pt idx="2">
                  <c:v>1603</c:v>
                </c:pt>
                <c:pt idx="3">
                  <c:v>615</c:v>
                </c:pt>
              </c:numCache>
            </c:numRef>
          </c:val>
          <c:extLst>
            <c:ext xmlns:c16="http://schemas.microsoft.com/office/drawing/2014/chart" uri="{C3380CC4-5D6E-409C-BE32-E72D297353CC}">
              <c16:uniqueId val="{00000000-D23A-4D8F-B6D6-DF9B1C17A9AF}"/>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4990</c:v>
                </c:pt>
                <c:pt idx="1">
                  <c:v>2430</c:v>
                </c:pt>
                <c:pt idx="2">
                  <c:v>1994</c:v>
                </c:pt>
                <c:pt idx="3">
                  <c:v>566</c:v>
                </c:pt>
              </c:numCache>
            </c:numRef>
          </c:val>
          <c:extLst>
            <c:ext xmlns:c16="http://schemas.microsoft.com/office/drawing/2014/chart" uri="{C3380CC4-5D6E-409C-BE32-E72D297353CC}">
              <c16:uniqueId val="{00000001-D23A-4D8F-B6D6-DF9B1C17A9AF}"/>
            </c:ext>
          </c:extLst>
        </c:ser>
        <c:ser>
          <c:idx val="2"/>
          <c:order val="2"/>
          <c:tx>
            <c:strRef>
              <c:f>Лист1!$D$1</c:f>
              <c:strCache>
                <c:ptCount val="1"/>
                <c:pt idx="0">
                  <c:v>Столбец1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General</c:formatCode>
                <c:ptCount val="4"/>
              </c:numCache>
            </c:numRef>
          </c:val>
          <c:extLst>
            <c:ext xmlns:c16="http://schemas.microsoft.com/office/drawing/2014/chart" uri="{C3380CC4-5D6E-409C-BE32-E72D297353CC}">
              <c16:uniqueId val="{00000002-D23A-4D8F-B6D6-DF9B1C17A9AF}"/>
            </c:ext>
          </c:extLst>
        </c:ser>
        <c:dLbls>
          <c:dLblPos val="inEnd"/>
          <c:showLegendKey val="0"/>
          <c:showVal val="1"/>
          <c:showCatName val="0"/>
          <c:showSerName val="0"/>
          <c:showPercent val="0"/>
          <c:showBubbleSize val="0"/>
        </c:dLbls>
        <c:gapWidth val="219"/>
        <c:overlap val="-27"/>
        <c:axId val="350675480"/>
        <c:axId val="350681960"/>
      </c:barChart>
      <c:catAx>
        <c:axId val="35067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0681960"/>
        <c:crosses val="autoZero"/>
        <c:auto val="1"/>
        <c:lblAlgn val="ctr"/>
        <c:lblOffset val="100"/>
        <c:noMultiLvlLbl val="0"/>
      </c:catAx>
      <c:valAx>
        <c:axId val="350681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0675480"/>
        <c:crosses val="autoZero"/>
        <c:crossBetween val="between"/>
      </c:valAx>
      <c:spPr>
        <a:noFill/>
        <a:ln>
          <a:noFill/>
        </a:ln>
        <a:effectLst/>
      </c:spPr>
    </c:plotArea>
    <c:legend>
      <c:legendPos val="b"/>
      <c:legendEntry>
        <c:idx val="2"/>
        <c:delete val="1"/>
      </c:legendEntry>
      <c:layout>
        <c:manualLayout>
          <c:xMode val="edge"/>
          <c:yMode val="edge"/>
          <c:x val="0.34181858084859434"/>
          <c:y val="0.94071137509556979"/>
          <c:w val="0.40177107956049674"/>
          <c:h val="5.74301904489885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dirty="0"/>
              <a:t>Sediul Glodeni</a:t>
            </a:r>
            <a:endParaRPr lang="ru-RU" dirty="0"/>
          </a:p>
        </c:rich>
      </c:tx>
      <c:layout>
        <c:manualLayout>
          <c:xMode val="edge"/>
          <c:yMode val="edge"/>
          <c:x val="0.41340747984994697"/>
          <c:y val="1.831014001277301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8641652710406661E-2"/>
          <c:y val="0.10234072724413464"/>
          <c:w val="0.92138893510848319"/>
          <c:h val="0.69540302413154853"/>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827</c:v>
                </c:pt>
                <c:pt idx="1">
                  <c:v>516</c:v>
                </c:pt>
                <c:pt idx="2">
                  <c:v>201</c:v>
                </c:pt>
                <c:pt idx="3">
                  <c:v>110</c:v>
                </c:pt>
              </c:numCache>
            </c:numRef>
          </c:val>
          <c:extLst>
            <c:ext xmlns:c16="http://schemas.microsoft.com/office/drawing/2014/chart" uri="{C3380CC4-5D6E-409C-BE32-E72D297353CC}">
              <c16:uniqueId val="{00000000-AC93-4AE3-84B2-12DE94335F8C}"/>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638</c:v>
                </c:pt>
                <c:pt idx="1">
                  <c:v>236</c:v>
                </c:pt>
                <c:pt idx="2">
                  <c:v>116</c:v>
                </c:pt>
                <c:pt idx="3">
                  <c:v>286</c:v>
                </c:pt>
              </c:numCache>
            </c:numRef>
          </c:val>
          <c:extLst>
            <c:ext xmlns:c16="http://schemas.microsoft.com/office/drawing/2014/chart" uri="{C3380CC4-5D6E-409C-BE32-E72D297353CC}">
              <c16:uniqueId val="{00000001-AC93-4AE3-84B2-12DE94335F8C}"/>
            </c:ext>
          </c:extLst>
        </c:ser>
        <c:ser>
          <c:idx val="2"/>
          <c:order val="2"/>
          <c:tx>
            <c:strRef>
              <c:f>Лист1!$D$1</c:f>
              <c:strCache>
                <c:ptCount val="1"/>
                <c:pt idx="0">
                  <c:v>Столбец3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General</c:formatCode>
                <c:ptCount val="4"/>
              </c:numCache>
            </c:numRef>
          </c:val>
          <c:extLst>
            <c:ext xmlns:c16="http://schemas.microsoft.com/office/drawing/2014/chart" uri="{C3380CC4-5D6E-409C-BE32-E72D297353CC}">
              <c16:uniqueId val="{00000002-AC93-4AE3-84B2-12DE94335F8C}"/>
            </c:ext>
          </c:extLst>
        </c:ser>
        <c:dLbls>
          <c:dLblPos val="outEnd"/>
          <c:showLegendKey val="0"/>
          <c:showVal val="1"/>
          <c:showCatName val="0"/>
          <c:showSerName val="0"/>
          <c:showPercent val="0"/>
          <c:showBubbleSize val="0"/>
        </c:dLbls>
        <c:gapWidth val="219"/>
        <c:overlap val="-27"/>
        <c:axId val="359405872"/>
        <c:axId val="359405544"/>
      </c:barChart>
      <c:catAx>
        <c:axId val="35940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59405544"/>
        <c:crosses val="autoZero"/>
        <c:auto val="1"/>
        <c:lblAlgn val="ctr"/>
        <c:lblOffset val="100"/>
        <c:noMultiLvlLbl val="0"/>
      </c:catAx>
      <c:valAx>
        <c:axId val="359405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59405872"/>
        <c:crosses val="autoZero"/>
        <c:crossBetween val="between"/>
      </c:valAx>
      <c:spPr>
        <a:noFill/>
        <a:ln>
          <a:noFill/>
        </a:ln>
        <a:effectLst/>
      </c:spPr>
    </c:plotArea>
    <c:legend>
      <c:legendPos val="b"/>
      <c:legendEntry>
        <c:idx val="0"/>
        <c:delete val="1"/>
      </c:legendEntry>
      <c:legendEntry>
        <c:idx val="2"/>
        <c:delete val="1"/>
      </c:legendEntry>
      <c:layout>
        <c:manualLayout>
          <c:xMode val="edge"/>
          <c:yMode val="edge"/>
          <c:x val="0.25554042139396127"/>
          <c:y val="0.88286578192141119"/>
          <c:w val="0.59400344488188972"/>
          <c:h val="6.3949803149606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29321721331803E-2"/>
          <c:y val="3.6515678889135622E-2"/>
          <c:w val="0.93026746442477914"/>
          <c:h val="0.79873523622047249"/>
        </c:manualLayout>
      </c:layout>
      <c:lineChart>
        <c:grouping val="standard"/>
        <c:varyColors val="0"/>
        <c:ser>
          <c:idx val="0"/>
          <c:order val="0"/>
          <c:tx>
            <c:strRef>
              <c:f>Foaie1!$B$1</c:f>
              <c:strCache>
                <c:ptCount val="1"/>
                <c:pt idx="0">
                  <c:v>I trimestru 2025</c:v>
                </c:pt>
              </c:strCache>
            </c:strRef>
          </c:tx>
          <c:spPr>
            <a:ln w="28575" cap="rnd">
              <a:solidFill>
                <a:schemeClr val="accent1"/>
              </a:solidFill>
              <a:round/>
            </a:ln>
            <a:effectLst/>
          </c:spPr>
          <c:marker>
            <c:symbol val="none"/>
          </c:marker>
          <c:dLbls>
            <c:dLbl>
              <c:idx val="1"/>
              <c:layout>
                <c:manualLayout>
                  <c:x val="-4.6080736863143727E-2"/>
                  <c:y val="-6.23284374825406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94-4139-B8BF-E406CACEEE5A}"/>
                </c:ext>
              </c:extLst>
            </c:dLbl>
            <c:dLbl>
              <c:idx val="2"/>
              <c:layout>
                <c:manualLayout>
                  <c:x val="-1.5477329523145332E-2"/>
                  <c:y val="-8.3939039950403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94-4139-B8BF-E406CACEEE5A}"/>
                </c:ext>
              </c:extLst>
            </c:dLbl>
            <c:dLbl>
              <c:idx val="3"/>
              <c:layout>
                <c:manualLayout>
                  <c:x val="-3.1679133409026804E-2"/>
                  <c:y val="-9.47443411843347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94-4139-B8BF-E406CACEEE5A}"/>
                </c:ext>
              </c:extLst>
            </c:dLbl>
            <c:spPr>
              <a:noFill/>
              <a:ln>
                <a:solidFill>
                  <a:srgbClr val="0070C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Foaie1!$A$2:$A$6</c:f>
              <c:strCache>
                <c:ptCount val="5"/>
                <c:pt idx="0">
                  <c:v>Instanța</c:v>
                </c:pt>
                <c:pt idx="1">
                  <c:v>Bălți</c:v>
                </c:pt>
                <c:pt idx="2">
                  <c:v>Fălești</c:v>
                </c:pt>
                <c:pt idx="3">
                  <c:v>Sîngerei</c:v>
                </c:pt>
                <c:pt idx="4">
                  <c:v>Glodeni</c:v>
                </c:pt>
              </c:strCache>
            </c:strRef>
          </c:cat>
          <c:val>
            <c:numRef>
              <c:f>Foaie1!$B$2:$B$6</c:f>
              <c:numCache>
                <c:formatCode>General</c:formatCode>
                <c:ptCount val="5"/>
                <c:pt idx="0">
                  <c:v>301</c:v>
                </c:pt>
                <c:pt idx="1">
                  <c:v>348</c:v>
                </c:pt>
                <c:pt idx="2">
                  <c:v>317</c:v>
                </c:pt>
                <c:pt idx="3">
                  <c:v>193</c:v>
                </c:pt>
                <c:pt idx="4">
                  <c:v>224</c:v>
                </c:pt>
              </c:numCache>
            </c:numRef>
          </c:val>
          <c:smooth val="0"/>
          <c:extLst>
            <c:ext xmlns:c16="http://schemas.microsoft.com/office/drawing/2014/chart" uri="{C3380CC4-5D6E-409C-BE32-E72D297353CC}">
              <c16:uniqueId val="{00000000-02A8-41C0-9F68-613F26D12251}"/>
            </c:ext>
          </c:extLst>
        </c:ser>
        <c:ser>
          <c:idx val="1"/>
          <c:order val="1"/>
          <c:tx>
            <c:strRef>
              <c:f>Foaie1!$C$1</c:f>
              <c:strCache>
                <c:ptCount val="1"/>
                <c:pt idx="0">
                  <c:v>I trimestru 2026</c:v>
                </c:pt>
              </c:strCache>
            </c:strRef>
          </c:tx>
          <c:spPr>
            <a:ln w="28575" cap="rnd">
              <a:solidFill>
                <a:schemeClr val="accent2"/>
              </a:solidFill>
              <a:round/>
            </a:ln>
            <a:effectLst/>
          </c:spPr>
          <c:marker>
            <c:symbol val="none"/>
          </c:marker>
          <c:dLbls>
            <c:dLbl>
              <c:idx val="0"/>
              <c:layout>
                <c:manualLayout>
                  <c:x val="-7.6684144203141985E-2"/>
                  <c:y val="4.5724574856773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94-4139-B8BF-E406CACEEE5A}"/>
                </c:ext>
              </c:extLst>
            </c:dLbl>
            <c:dLbl>
              <c:idx val="1"/>
              <c:layout>
                <c:manualLayout>
                  <c:x val="2.5927280407440641E-2"/>
                  <c:y val="-5.8726670404563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94-4139-B8BF-E406CACEEE5A}"/>
                </c:ext>
              </c:extLst>
            </c:dLbl>
            <c:dLbl>
              <c:idx val="3"/>
              <c:layout>
                <c:manualLayout>
                  <c:x val="9.7254765215591728E-3"/>
                  <c:y val="6.10513699902462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94-4139-B8BF-E406CACEEE5A}"/>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Foaie1!$A$2:$A$6</c:f>
              <c:strCache>
                <c:ptCount val="5"/>
                <c:pt idx="0">
                  <c:v>Instanța</c:v>
                </c:pt>
                <c:pt idx="1">
                  <c:v>Bălți</c:v>
                </c:pt>
                <c:pt idx="2">
                  <c:v>Fălești</c:v>
                </c:pt>
                <c:pt idx="3">
                  <c:v>Sîngerei</c:v>
                </c:pt>
                <c:pt idx="4">
                  <c:v>Glodeni</c:v>
                </c:pt>
              </c:strCache>
            </c:strRef>
          </c:cat>
          <c:val>
            <c:numRef>
              <c:f>Foaie1!$C$2:$C$6</c:f>
              <c:numCache>
                <c:formatCode>General</c:formatCode>
                <c:ptCount val="5"/>
                <c:pt idx="0">
                  <c:v>296</c:v>
                </c:pt>
                <c:pt idx="1">
                  <c:v>332</c:v>
                </c:pt>
                <c:pt idx="2">
                  <c:v>254</c:v>
                </c:pt>
                <c:pt idx="3">
                  <c:v>185</c:v>
                </c:pt>
                <c:pt idx="4">
                  <c:v>342</c:v>
                </c:pt>
              </c:numCache>
            </c:numRef>
          </c:val>
          <c:smooth val="0"/>
          <c:extLst>
            <c:ext xmlns:c16="http://schemas.microsoft.com/office/drawing/2014/chart" uri="{C3380CC4-5D6E-409C-BE32-E72D297353CC}">
              <c16:uniqueId val="{00000001-02A8-41C0-9F68-613F26D12251}"/>
            </c:ext>
          </c:extLst>
        </c:ser>
        <c:dLbls>
          <c:dLblPos val="t"/>
          <c:showLegendKey val="0"/>
          <c:showVal val="1"/>
          <c:showCatName val="0"/>
          <c:showSerName val="0"/>
          <c:showPercent val="0"/>
          <c:showBubbleSize val="0"/>
        </c:dLbls>
        <c:smooth val="0"/>
        <c:axId val="512093496"/>
        <c:axId val="512099256"/>
      </c:lineChart>
      <c:catAx>
        <c:axId val="51209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12099256"/>
        <c:crosses val="autoZero"/>
        <c:auto val="1"/>
        <c:lblAlgn val="ctr"/>
        <c:lblOffset val="100"/>
        <c:noMultiLvlLbl val="0"/>
      </c:catAx>
      <c:valAx>
        <c:axId val="512099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12093496"/>
        <c:crosses val="autoZero"/>
        <c:crossBetween val="between"/>
      </c:valAx>
      <c:spPr>
        <a:noFill/>
        <a:ln>
          <a:noFill/>
        </a:ln>
        <a:effectLst/>
      </c:spPr>
    </c:plotArea>
    <c:legend>
      <c:legendPos val="b"/>
      <c:layout>
        <c:manualLayout>
          <c:xMode val="edge"/>
          <c:yMode val="edge"/>
          <c:x val="0.28794985520435112"/>
          <c:y val="0.93194163322269941"/>
          <c:w val="0.43424188183460599"/>
          <c:h val="6.390256808205745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74085858884652E-2"/>
          <c:y val="6.8313878234138634E-2"/>
          <c:w val="0.91608018865193808"/>
          <c:h val="0.62539479372806372"/>
        </c:manualLayout>
      </c:layout>
      <c:lineChart>
        <c:grouping val="standard"/>
        <c:varyColors val="0"/>
        <c:ser>
          <c:idx val="0"/>
          <c:order val="0"/>
          <c:tx>
            <c:strRef>
              <c:f>Лист1!$B$1</c:f>
              <c:strCache>
                <c:ptCount val="1"/>
                <c:pt idx="0">
                  <c:v>I trimestru 2025</c:v>
                </c:pt>
              </c:strCache>
            </c:strRef>
          </c:tx>
          <c:spPr>
            <a:ln w="28575" cap="rnd">
              <a:solidFill>
                <a:schemeClr val="accent1"/>
              </a:solidFill>
              <a:round/>
            </a:ln>
            <a:effectLst/>
          </c:spPr>
          <c:marker>
            <c:symbol val="none"/>
          </c:marker>
          <c:dLbls>
            <c:dLbl>
              <c:idx val="2"/>
              <c:layout>
                <c:manualLayout>
                  <c:x val="-8.2442738175402281E-3"/>
                  <c:y val="-0.100235295145072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E3-4778-87DF-1133098E394F}"/>
                </c:ext>
              </c:extLst>
            </c:dLbl>
            <c:dLbl>
              <c:idx val="3"/>
              <c:layout>
                <c:manualLayout>
                  <c:x val="-2.976286205130602E-2"/>
                  <c:y val="-0.116079665995672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E3-4778-87DF-1133098E394F}"/>
                </c:ext>
              </c:extLst>
            </c:dLbl>
            <c:dLbl>
              <c:idx val="4"/>
              <c:layout>
                <c:manualLayout>
                  <c:x val="7.8946673577842286E-3"/>
                  <c:y val="-4.08189044553248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E3-4778-87DF-1133098E394F}"/>
                </c:ext>
              </c:extLst>
            </c:dLbl>
            <c:spPr>
              <a:noFill/>
              <a:ln>
                <a:solidFill>
                  <a:srgbClr val="0070C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Instanța</c:v>
                </c:pt>
                <c:pt idx="1">
                  <c:v>Bălți</c:v>
                </c:pt>
                <c:pt idx="2">
                  <c:v>Fălești</c:v>
                </c:pt>
                <c:pt idx="3">
                  <c:v>Sîngerei</c:v>
                </c:pt>
                <c:pt idx="4">
                  <c:v>Glodeni</c:v>
                </c:pt>
              </c:strCache>
            </c:strRef>
          </c:cat>
          <c:val>
            <c:numRef>
              <c:f>Лист1!$B$2:$B$6</c:f>
              <c:numCache>
                <c:formatCode>General</c:formatCode>
                <c:ptCount val="5"/>
                <c:pt idx="0">
                  <c:v>446</c:v>
                </c:pt>
                <c:pt idx="1">
                  <c:v>550</c:v>
                </c:pt>
                <c:pt idx="2">
                  <c:v>397</c:v>
                </c:pt>
                <c:pt idx="3">
                  <c:v>290</c:v>
                </c:pt>
                <c:pt idx="4">
                  <c:v>299</c:v>
                </c:pt>
              </c:numCache>
            </c:numRef>
          </c:val>
          <c:smooth val="0"/>
          <c:extLst>
            <c:ext xmlns:c16="http://schemas.microsoft.com/office/drawing/2014/chart" uri="{C3380CC4-5D6E-409C-BE32-E72D297353CC}">
              <c16:uniqueId val="{00000000-ADF0-491F-BC84-23CF86A233E9}"/>
            </c:ext>
          </c:extLst>
        </c:ser>
        <c:ser>
          <c:idx val="1"/>
          <c:order val="1"/>
          <c:tx>
            <c:strRef>
              <c:f>Лист1!$C$1</c:f>
              <c:strCache>
                <c:ptCount val="1"/>
                <c:pt idx="0">
                  <c:v>I trimestru 2026</c:v>
                </c:pt>
              </c:strCache>
            </c:strRef>
          </c:tx>
          <c:spPr>
            <a:ln w="28575" cap="rnd">
              <a:solidFill>
                <a:schemeClr val="accent2"/>
              </a:solidFill>
              <a:round/>
            </a:ln>
            <a:effectLst/>
          </c:spPr>
          <c:marker>
            <c:symbol val="none"/>
          </c:marker>
          <c:dLbls>
            <c:dLbl>
              <c:idx val="0"/>
              <c:layout>
                <c:manualLayout>
                  <c:x val="-1.900356793442309E-2"/>
                  <c:y val="6.2169506073571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9C-4A26-90EA-1208AFB070F0}"/>
                </c:ext>
              </c:extLst>
            </c:dLbl>
            <c:dLbl>
              <c:idx val="1"/>
              <c:layout>
                <c:manualLayout>
                  <c:x val="-3.3407608232921493E-2"/>
                  <c:y val="7.801387692417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9C-4A26-90EA-1208AFB070F0}"/>
                </c:ext>
              </c:extLst>
            </c:dLbl>
            <c:dLbl>
              <c:idx val="2"/>
              <c:layout>
                <c:manualLayout>
                  <c:x val="-3.5142509109747484E-2"/>
                  <c:y val="7.4052784211521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9C-4A26-90EA-1208AFB070F0}"/>
                </c:ext>
              </c:extLst>
            </c:dLbl>
            <c:dLbl>
              <c:idx val="3"/>
              <c:layout>
                <c:manualLayout>
                  <c:x val="-2.0796783620570244E-2"/>
                  <c:y val="7.80138769241709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9C-4A26-90EA-1208AFB070F0}"/>
                </c:ext>
              </c:extLst>
            </c:dLbl>
            <c:dLbl>
              <c:idx val="4"/>
              <c:layout>
                <c:manualLayout>
                  <c:x val="-2.8646267590986987E-3"/>
                  <c:y val="-4.8741089880624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E3-4778-87DF-1133098E394F}"/>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Instanța</c:v>
                </c:pt>
                <c:pt idx="1">
                  <c:v>Bălți</c:v>
                </c:pt>
                <c:pt idx="2">
                  <c:v>Fălești</c:v>
                </c:pt>
                <c:pt idx="3">
                  <c:v>Sîngerei</c:v>
                </c:pt>
                <c:pt idx="4">
                  <c:v>Glodeni</c:v>
                </c:pt>
              </c:strCache>
            </c:strRef>
          </c:cat>
          <c:val>
            <c:numRef>
              <c:f>Лист1!$C$2:$C$6</c:f>
              <c:numCache>
                <c:formatCode>General</c:formatCode>
                <c:ptCount val="5"/>
                <c:pt idx="0">
                  <c:v>458</c:v>
                </c:pt>
                <c:pt idx="1">
                  <c:v>526</c:v>
                </c:pt>
                <c:pt idx="2">
                  <c:v>424</c:v>
                </c:pt>
                <c:pt idx="3">
                  <c:v>279</c:v>
                </c:pt>
                <c:pt idx="4">
                  <c:v>457</c:v>
                </c:pt>
              </c:numCache>
            </c:numRef>
          </c:val>
          <c:smooth val="0"/>
          <c:extLst>
            <c:ext xmlns:c16="http://schemas.microsoft.com/office/drawing/2014/chart" uri="{C3380CC4-5D6E-409C-BE32-E72D297353CC}">
              <c16:uniqueId val="{00000001-ADF0-491F-BC84-23CF86A233E9}"/>
            </c:ext>
          </c:extLst>
        </c:ser>
        <c:ser>
          <c:idx val="2"/>
          <c:order val="2"/>
          <c:tx>
            <c:strRef>
              <c:f>Лист1!$D$1</c:f>
              <c:strCache>
                <c:ptCount val="1"/>
                <c:pt idx="0">
                  <c:v>Ряд 3</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Instanța</c:v>
                </c:pt>
                <c:pt idx="1">
                  <c:v>Bălți</c:v>
                </c:pt>
                <c:pt idx="2">
                  <c:v>Fălești</c:v>
                </c:pt>
                <c:pt idx="3">
                  <c:v>Sîngerei</c:v>
                </c:pt>
                <c:pt idx="4">
                  <c:v>Glodeni</c:v>
                </c:pt>
              </c:strCache>
            </c:strRef>
          </c:cat>
          <c:val>
            <c:numRef>
              <c:f>Лист1!$D$2:$D$6</c:f>
              <c:numCache>
                <c:formatCode>General</c:formatCode>
                <c:ptCount val="5"/>
              </c:numCache>
            </c:numRef>
          </c:val>
          <c:smooth val="0"/>
          <c:extLst>
            <c:ext xmlns:c16="http://schemas.microsoft.com/office/drawing/2014/chart" uri="{C3380CC4-5D6E-409C-BE32-E72D297353CC}">
              <c16:uniqueId val="{00000002-ADF0-491F-BC84-23CF86A233E9}"/>
            </c:ext>
          </c:extLst>
        </c:ser>
        <c:dLbls>
          <c:dLblPos val="t"/>
          <c:showLegendKey val="0"/>
          <c:showVal val="1"/>
          <c:showCatName val="0"/>
          <c:showSerName val="0"/>
          <c:showPercent val="0"/>
          <c:showBubbleSize val="0"/>
        </c:dLbls>
        <c:smooth val="0"/>
        <c:axId val="548256968"/>
        <c:axId val="548254448"/>
      </c:lineChart>
      <c:catAx>
        <c:axId val="548256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48254448"/>
        <c:crosses val="autoZero"/>
        <c:auto val="1"/>
        <c:lblAlgn val="ctr"/>
        <c:lblOffset val="100"/>
        <c:noMultiLvlLbl val="0"/>
      </c:catAx>
      <c:valAx>
        <c:axId val="548254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48256968"/>
        <c:crosses val="autoZero"/>
        <c:crossBetween val="between"/>
      </c:valAx>
      <c:spPr>
        <a:noFill/>
        <a:ln>
          <a:noFill/>
        </a:ln>
        <a:effectLst/>
      </c:spPr>
    </c:plotArea>
    <c:legend>
      <c:legendPos val="b"/>
      <c:legendEntry>
        <c:idx val="2"/>
        <c:delete val="1"/>
      </c:legendEntry>
      <c:layout>
        <c:manualLayout>
          <c:xMode val="edge"/>
          <c:yMode val="edge"/>
          <c:x val="0.27762211041233181"/>
          <c:y val="0.781166934180893"/>
          <c:w val="0.40561464150124488"/>
          <c:h val="5.89590982768848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93956525481969E-2"/>
          <c:y val="0.15967199803149604"/>
          <c:w val="0.87831906167979001"/>
          <c:h val="0.64745398622047245"/>
        </c:manualLayout>
      </c:layout>
      <c:lineChart>
        <c:grouping val="percentStacked"/>
        <c:varyColors val="0"/>
        <c:ser>
          <c:idx val="0"/>
          <c:order val="0"/>
          <c:tx>
            <c:strRef>
              <c:f>Лист1!$B$1</c:f>
              <c:strCache>
                <c:ptCount val="1"/>
                <c:pt idx="0">
                  <c:v>I trimetsru 2025</c:v>
                </c:pt>
              </c:strCache>
            </c:strRef>
          </c:tx>
          <c:spPr>
            <a:ln w="28575" cap="rnd">
              <a:solidFill>
                <a:schemeClr val="accent1"/>
              </a:solidFill>
              <a:round/>
            </a:ln>
            <a:effectLst/>
          </c:spPr>
          <c:marker>
            <c:symbol val="none"/>
          </c:marker>
          <c:dLbls>
            <c:dLbl>
              <c:idx val="0"/>
              <c:layout>
                <c:manualLayout>
                  <c:x val="-6.111789815202958E-2"/>
                  <c:y val="-5.17370218170738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C6-410D-8CE9-18CA4B52B975}"/>
                </c:ext>
              </c:extLst>
            </c:dLbl>
            <c:dLbl>
              <c:idx val="1"/>
              <c:layout>
                <c:manualLayout>
                  <c:x val="-4.7084952497235884E-2"/>
                  <c:y val="-5.8970459665040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C6-410D-8CE9-18CA4B52B975}"/>
                </c:ext>
              </c:extLst>
            </c:dLbl>
            <c:dLbl>
              <c:idx val="2"/>
              <c:layout>
                <c:manualLayout>
                  <c:x val="-1.5510824773950101E-2"/>
                  <c:y val="-5.1737021817073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C6-410D-8CE9-18CA4B52B975}"/>
                </c:ext>
              </c:extLst>
            </c:dLbl>
            <c:dLbl>
              <c:idx val="3"/>
              <c:layout>
                <c:manualLayout>
                  <c:x val="-6.7972771113127411E-3"/>
                  <c:y val="-5.17370218170738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C6-410D-8CE9-18CA4B52B975}"/>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0%</c:formatCode>
                <c:ptCount val="4"/>
                <c:pt idx="0">
                  <c:v>0.99</c:v>
                </c:pt>
                <c:pt idx="1">
                  <c:v>0.91</c:v>
                </c:pt>
                <c:pt idx="2">
                  <c:v>1.05</c:v>
                </c:pt>
                <c:pt idx="3">
                  <c:v>1.3</c:v>
                </c:pt>
              </c:numCache>
            </c:numRef>
          </c:val>
          <c:smooth val="0"/>
          <c:extLst>
            <c:ext xmlns:c16="http://schemas.microsoft.com/office/drawing/2014/chart" uri="{C3380CC4-5D6E-409C-BE32-E72D297353CC}">
              <c16:uniqueId val="{00000002-D8C6-410D-8CE9-18CA4B52B975}"/>
            </c:ext>
          </c:extLst>
        </c:ser>
        <c:ser>
          <c:idx val="1"/>
          <c:order val="1"/>
          <c:tx>
            <c:strRef>
              <c:f>Лист1!$C$1</c:f>
              <c:strCache>
                <c:ptCount val="1"/>
                <c:pt idx="0">
                  <c:v>I trimestru 2026</c:v>
                </c:pt>
              </c:strCache>
            </c:strRef>
          </c:tx>
          <c:spPr>
            <a:ln w="28575" cap="rnd">
              <a:solidFill>
                <a:schemeClr val="accent2"/>
              </a:solidFill>
              <a:round/>
            </a:ln>
            <a:effectLst/>
          </c:spPr>
          <c:marker>
            <c:symbol val="none"/>
          </c:marker>
          <c:dLbls>
            <c:dLbl>
              <c:idx val="0"/>
              <c:layout>
                <c:manualLayout>
                  <c:x val="-5.7666705109939702E-2"/>
                  <c:y val="-4.8120302893090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8C6-410D-8CE9-18CA4B52B975}"/>
                </c:ext>
              </c:extLst>
            </c:dLbl>
            <c:dLbl>
              <c:idx val="1"/>
              <c:layout>
                <c:manualLayout>
                  <c:x val="-3.3109050214050827E-2"/>
                  <c:y val="-5.8970459665040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C6-410D-8CE9-18CA4B52B975}"/>
                </c:ext>
              </c:extLst>
            </c:dLbl>
            <c:dLbl>
              <c:idx val="2"/>
              <c:layout>
                <c:manualLayout>
                  <c:x val="-2.7846695593503262E-2"/>
                  <c:y val="-7.3437335360974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C6-410D-8CE9-18CA4B52B975}"/>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0%</c:formatCode>
                <c:ptCount val="4"/>
                <c:pt idx="0">
                  <c:v>1.1331</c:v>
                </c:pt>
                <c:pt idx="1">
                  <c:v>1.1094999999999999</c:v>
                </c:pt>
                <c:pt idx="2">
                  <c:v>1.0176000000000001</c:v>
                </c:pt>
                <c:pt idx="3">
                  <c:v>1.6413</c:v>
                </c:pt>
              </c:numCache>
            </c:numRef>
          </c:val>
          <c:smooth val="0"/>
          <c:extLst>
            <c:ext xmlns:c16="http://schemas.microsoft.com/office/drawing/2014/chart" uri="{C3380CC4-5D6E-409C-BE32-E72D297353CC}">
              <c16:uniqueId val="{00000004-D8C6-410D-8CE9-18CA4B52B975}"/>
            </c:ext>
          </c:extLst>
        </c:ser>
        <c:ser>
          <c:idx val="2"/>
          <c:order val="2"/>
          <c:tx>
            <c:strRef>
              <c:f>Лист1!$D$1</c:f>
              <c:strCache>
                <c:ptCount val="1"/>
                <c:pt idx="0">
                  <c:v>Ținta</c:v>
                </c:pt>
              </c:strCache>
            </c:strRef>
          </c:tx>
          <c:spPr>
            <a:ln w="28575" cap="rnd">
              <a:solidFill>
                <a:schemeClr val="accent3"/>
              </a:solidFill>
              <a:round/>
            </a:ln>
            <a:effectLst/>
          </c:spPr>
          <c:marker>
            <c:symbol val="none"/>
          </c:marker>
          <c:dLbls>
            <c:dLbl>
              <c:idx val="0"/>
              <c:layout>
                <c:manualLayout>
                  <c:x val="-6.6437296144185781E-2"/>
                  <c:y val="-3.00367082731733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C6-410D-8CE9-18CA4B52B975}"/>
                </c:ext>
              </c:extLst>
            </c:dLbl>
            <c:dLbl>
              <c:idx val="1"/>
              <c:layout>
                <c:manualLayout>
                  <c:x val="-3.2890406976142563E-3"/>
                  <c:y val="-3.7270146121140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C6-410D-8CE9-18CA4B52B975}"/>
                </c:ext>
              </c:extLst>
            </c:dLbl>
            <c:dLbl>
              <c:idx val="2"/>
              <c:layout>
                <c:manualLayout>
                  <c:x val="-3.8371404834598395E-2"/>
                  <c:y val="-3.3653427197156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9C-4AB4-8BE7-2F466F946F9A}"/>
                </c:ext>
              </c:extLst>
            </c:dLbl>
            <c:dLbl>
              <c:idx val="3"/>
              <c:layout>
                <c:manualLayout>
                  <c:x val="-6.7972771113127411E-3"/>
                  <c:y val="-2.6419989349189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C6-410D-8CE9-18CA4B52B975}"/>
                </c:ext>
              </c:extLst>
            </c:dLbl>
            <c:spPr>
              <a:noFill/>
              <a:ln>
                <a:solidFill>
                  <a:schemeClr val="accent3"/>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0%</c:formatCode>
                <c:ptCount val="4"/>
                <c:pt idx="0">
                  <c:v>1.1499999999999999</c:v>
                </c:pt>
                <c:pt idx="1">
                  <c:v>1.1499999999999999</c:v>
                </c:pt>
                <c:pt idx="2">
                  <c:v>1.1499999999999999</c:v>
                </c:pt>
                <c:pt idx="3">
                  <c:v>1.1499999999999999</c:v>
                </c:pt>
              </c:numCache>
            </c:numRef>
          </c:val>
          <c:smooth val="0"/>
          <c:extLst>
            <c:ext xmlns:c16="http://schemas.microsoft.com/office/drawing/2014/chart" uri="{C3380CC4-5D6E-409C-BE32-E72D297353CC}">
              <c16:uniqueId val="{00000007-D8C6-410D-8CE9-18CA4B52B975}"/>
            </c:ext>
          </c:extLst>
        </c:ser>
        <c:dLbls>
          <c:dLblPos val="t"/>
          <c:showLegendKey val="0"/>
          <c:showVal val="1"/>
          <c:showCatName val="0"/>
          <c:showSerName val="0"/>
          <c:showPercent val="0"/>
          <c:showBubbleSize val="0"/>
        </c:dLbls>
        <c:smooth val="0"/>
        <c:axId val="556128744"/>
        <c:axId val="556131264"/>
      </c:lineChart>
      <c:catAx>
        <c:axId val="556128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56131264"/>
        <c:crosses val="autoZero"/>
        <c:auto val="1"/>
        <c:lblAlgn val="ctr"/>
        <c:lblOffset val="100"/>
        <c:noMultiLvlLbl val="0"/>
      </c:catAx>
      <c:valAx>
        <c:axId val="556131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56128744"/>
        <c:crosses val="autoZero"/>
        <c:crossBetween val="between"/>
      </c:valAx>
      <c:spPr>
        <a:noFill/>
        <a:ln>
          <a:noFill/>
        </a:ln>
        <a:effectLst/>
      </c:spPr>
    </c:plotArea>
    <c:legend>
      <c:legendPos val="b"/>
      <c:layout>
        <c:manualLayout>
          <c:xMode val="edge"/>
          <c:yMode val="edge"/>
          <c:x val="0.22043538213450553"/>
          <c:y val="0.9042873782205173"/>
          <c:w val="0.53294158026713689"/>
          <c:h val="7.40123082355822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82073503056506E-2"/>
          <c:y val="4.44539138468961E-2"/>
          <c:w val="0.91061792649694395"/>
          <c:h val="0.79597236856178599"/>
        </c:manualLayout>
      </c:layout>
      <c:lineChart>
        <c:grouping val="percentStacked"/>
        <c:varyColors val="0"/>
        <c:ser>
          <c:idx val="0"/>
          <c:order val="0"/>
          <c:tx>
            <c:strRef>
              <c:f>Лист1!$B$1</c:f>
              <c:strCache>
                <c:ptCount val="1"/>
                <c:pt idx="0">
                  <c:v>I trimestru 2025</c:v>
                </c:pt>
              </c:strCache>
            </c:strRef>
          </c:tx>
          <c:spPr>
            <a:ln w="28575" cap="rnd">
              <a:solidFill>
                <a:schemeClr val="accent1"/>
              </a:solidFill>
              <a:round/>
            </a:ln>
            <a:effectLst/>
          </c:spPr>
          <c:marker>
            <c:symbol val="none"/>
          </c:marker>
          <c:dLbls>
            <c:spPr>
              <a:noFill/>
              <a:ln>
                <a:solidFill>
                  <a:srgbClr val="0070C0"/>
                </a:solid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Toate</c:v>
                </c:pt>
                <c:pt idx="1">
                  <c:v>Civile</c:v>
                </c:pt>
                <c:pt idx="2">
                  <c:v>Penale</c:v>
                </c:pt>
                <c:pt idx="3">
                  <c:v>Contravenționale</c:v>
                </c:pt>
              </c:strCache>
            </c:strRef>
          </c:cat>
          <c:val>
            <c:numRef>
              <c:f>Лист1!$B$2:$B$5</c:f>
              <c:numCache>
                <c:formatCode>0.00%</c:formatCode>
                <c:ptCount val="4"/>
                <c:pt idx="0">
                  <c:v>0.55289999999999995</c:v>
                </c:pt>
                <c:pt idx="1">
                  <c:v>0.51959999999999995</c:v>
                </c:pt>
                <c:pt idx="2">
                  <c:v>0.61409999999999998</c:v>
                </c:pt>
                <c:pt idx="3">
                  <c:v>0.57999999999999996</c:v>
                </c:pt>
              </c:numCache>
            </c:numRef>
          </c:val>
          <c:smooth val="0"/>
          <c:extLst>
            <c:ext xmlns:c16="http://schemas.microsoft.com/office/drawing/2014/chart" uri="{C3380CC4-5D6E-409C-BE32-E72D297353CC}">
              <c16:uniqueId val="{00000000-A835-4FD3-BC4A-1FFE9F03229B}"/>
            </c:ext>
          </c:extLst>
        </c:ser>
        <c:ser>
          <c:idx val="1"/>
          <c:order val="1"/>
          <c:tx>
            <c:strRef>
              <c:f>Лист1!$C$1</c:f>
              <c:strCache>
                <c:ptCount val="1"/>
                <c:pt idx="0">
                  <c:v>I trimestru 2026</c:v>
                </c:pt>
              </c:strCache>
            </c:strRef>
          </c:tx>
          <c:spPr>
            <a:ln w="28575" cap="rnd">
              <a:solidFill>
                <a:schemeClr val="accent2"/>
              </a:solidFill>
              <a:round/>
            </a:ln>
            <a:effectLst/>
          </c:spPr>
          <c:marker>
            <c:symbol val="none"/>
          </c:marker>
          <c:dLbls>
            <c:spPr>
              <a:noFill/>
              <a:ln>
                <a:solidFill>
                  <a:srgbClr val="C00000"/>
                </a:solid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Toate</c:v>
                </c:pt>
                <c:pt idx="1">
                  <c:v>Civile</c:v>
                </c:pt>
                <c:pt idx="2">
                  <c:v>Penale</c:v>
                </c:pt>
                <c:pt idx="3">
                  <c:v>Contravenționale</c:v>
                </c:pt>
              </c:strCache>
            </c:strRef>
          </c:cat>
          <c:val>
            <c:numRef>
              <c:f>Лист1!$C$2:$C$5</c:f>
              <c:numCache>
                <c:formatCode>0.00%</c:formatCode>
                <c:ptCount val="4"/>
                <c:pt idx="0">
                  <c:v>0.56169999999999998</c:v>
                </c:pt>
                <c:pt idx="1">
                  <c:v>0.50519999999999998</c:v>
                </c:pt>
                <c:pt idx="2">
                  <c:v>0.65280000000000005</c:v>
                </c:pt>
                <c:pt idx="3">
                  <c:v>0.57269999999999999</c:v>
                </c:pt>
              </c:numCache>
            </c:numRef>
          </c:val>
          <c:smooth val="0"/>
          <c:extLst>
            <c:ext xmlns:c16="http://schemas.microsoft.com/office/drawing/2014/chart" uri="{C3380CC4-5D6E-409C-BE32-E72D297353CC}">
              <c16:uniqueId val="{00000001-A835-4FD3-BC4A-1FFE9F03229B}"/>
            </c:ext>
          </c:extLst>
        </c:ser>
        <c:ser>
          <c:idx val="2"/>
          <c:order val="2"/>
          <c:tx>
            <c:strRef>
              <c:f>Лист1!$D$1</c:f>
              <c:strCache>
                <c:ptCount val="1"/>
                <c:pt idx="0">
                  <c:v>Ținta</c:v>
                </c:pt>
              </c:strCache>
            </c:strRef>
          </c:tx>
          <c:spPr>
            <a:ln w="28575" cap="rnd">
              <a:solidFill>
                <a:schemeClr val="accent3"/>
              </a:solidFill>
              <a:round/>
            </a:ln>
            <a:effectLst/>
          </c:spPr>
          <c:marker>
            <c:symbol val="none"/>
          </c:marker>
          <c:dLbls>
            <c:dLbl>
              <c:idx val="2"/>
              <c:layout>
                <c:manualLayout>
                  <c:x val="-2.9250562391543389E-2"/>
                  <c:y val="-2.274154751528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35-4FD3-BC4A-1FFE9F03229B}"/>
                </c:ext>
              </c:extLst>
            </c:dLbl>
            <c:spPr>
              <a:noFill/>
              <a:ln>
                <a:solidFill>
                  <a:srgbClr val="92D050"/>
                </a:solid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Toate</c:v>
                </c:pt>
                <c:pt idx="1">
                  <c:v>Civile</c:v>
                </c:pt>
                <c:pt idx="2">
                  <c:v>Penale</c:v>
                </c:pt>
                <c:pt idx="3">
                  <c:v>Contravenționale</c:v>
                </c:pt>
              </c:strCache>
            </c:strRef>
          </c:cat>
          <c:val>
            <c:numRef>
              <c:f>Лист1!$D$2:$D$5</c:f>
              <c:numCache>
                <c:formatCode>0%</c:formatCode>
                <c:ptCount val="4"/>
                <c:pt idx="0">
                  <c:v>0.95</c:v>
                </c:pt>
                <c:pt idx="1">
                  <c:v>0.95</c:v>
                </c:pt>
                <c:pt idx="2">
                  <c:v>0.95</c:v>
                </c:pt>
                <c:pt idx="3">
                  <c:v>0.95</c:v>
                </c:pt>
              </c:numCache>
            </c:numRef>
          </c:val>
          <c:smooth val="0"/>
          <c:extLst>
            <c:ext xmlns:c16="http://schemas.microsoft.com/office/drawing/2014/chart" uri="{C3380CC4-5D6E-409C-BE32-E72D297353CC}">
              <c16:uniqueId val="{00000002-A835-4FD3-BC4A-1FFE9F03229B}"/>
            </c:ext>
          </c:extLst>
        </c:ser>
        <c:dLbls>
          <c:showLegendKey val="0"/>
          <c:showVal val="1"/>
          <c:showCatName val="0"/>
          <c:showSerName val="0"/>
          <c:showPercent val="0"/>
          <c:showBubbleSize val="0"/>
        </c:dLbls>
        <c:smooth val="0"/>
        <c:axId val="428508648"/>
        <c:axId val="428507208"/>
      </c:lineChart>
      <c:catAx>
        <c:axId val="42850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crossAx val="428507208"/>
        <c:crosses val="autoZero"/>
        <c:auto val="1"/>
        <c:lblAlgn val="ctr"/>
        <c:lblOffset val="100"/>
        <c:noMultiLvlLbl val="0"/>
      </c:catAx>
      <c:valAx>
        <c:axId val="42850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crossAx val="428508648"/>
        <c:crosses val="autoZero"/>
        <c:crossBetween val="between"/>
      </c:valAx>
      <c:spPr>
        <a:noFill/>
        <a:ln>
          <a:noFill/>
        </a:ln>
        <a:effectLst/>
      </c:spPr>
    </c:plotArea>
    <c:legend>
      <c:legendPos val="b"/>
      <c:layout>
        <c:manualLayout>
          <c:xMode val="edge"/>
          <c:yMode val="edge"/>
          <c:x val="0.26684738999931501"/>
          <c:y val="0.90439481415570699"/>
          <c:w val="0.49797732861109634"/>
          <c:h val="7.3857261843264063E-2"/>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legend>
    <c:plotVisOnly val="1"/>
    <c:dispBlanksAs val="zero"/>
    <c:showDLblsOverMax val="0"/>
    <c:extLst>
      <c:ext uri="{0b15fc19-7d7d-44ad-8c2d-2c3a37ce22c3}">
        <chartProps xmlns="https://web.wps.cn/et/2018/main" chartId="{76415a07-7d8b-48cb-8fdb-f865b5f284eb}"/>
      </c:ext>
    </c:extLst>
  </c:chart>
  <c:spPr>
    <a:noFill/>
    <a:ln>
      <a:noFill/>
    </a:ln>
    <a:effectLst/>
  </c:spPr>
  <c:txPr>
    <a:bodyPr/>
    <a:lstStyle/>
    <a:p>
      <a:pPr>
        <a:defRPr lang="en-US"/>
      </a:pPr>
      <a:endParaRPr lang="ro-MD"/>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51255908704908E-2"/>
          <c:y val="0.16040819089662392"/>
          <c:w val="0.87448225668737933"/>
          <c:h val="0.6763109222445336"/>
        </c:manualLayout>
      </c:layout>
      <c:lineChart>
        <c:grouping val="standard"/>
        <c:varyColors val="0"/>
        <c:ser>
          <c:idx val="0"/>
          <c:order val="0"/>
          <c:tx>
            <c:strRef>
              <c:f>Лист1!$B$1</c:f>
              <c:strCache>
                <c:ptCount val="1"/>
                <c:pt idx="0">
                  <c:v>I trimestru 2025</c:v>
                </c:pt>
              </c:strCache>
            </c:strRef>
          </c:tx>
          <c:spPr>
            <a:ln w="28575" cap="rnd">
              <a:solidFill>
                <a:schemeClr val="accent1"/>
              </a:solidFill>
              <a:round/>
            </a:ln>
            <a:effectLst/>
          </c:spPr>
          <c:marker>
            <c:symbol val="none"/>
          </c:marker>
          <c:dLbls>
            <c:dLbl>
              <c:idx val="0"/>
              <c:layout>
                <c:manualLayout>
                  <c:x val="-8.4052465426452852E-2"/>
                  <c:y val="5.9749999999999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57-47A0-9DC4-17865709F5C5}"/>
                </c:ext>
              </c:extLst>
            </c:dLbl>
            <c:dLbl>
              <c:idx val="1"/>
              <c:layout>
                <c:manualLayout>
                  <c:x val="-0.15196246754800813"/>
                  <c:y val="-1.83750000000001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57-47A0-9DC4-17865709F5C5}"/>
                </c:ext>
              </c:extLst>
            </c:dLbl>
            <c:dLbl>
              <c:idx val="2"/>
              <c:layout>
                <c:manualLayout>
                  <c:x val="-0.12750099285319128"/>
                  <c:y val="6.62499999999988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57-47A0-9DC4-17865709F5C5}"/>
                </c:ext>
              </c:extLst>
            </c:dLbl>
            <c:dLbl>
              <c:idx val="3"/>
              <c:layout>
                <c:manualLayout>
                  <c:x val="-9.7620516852368749E-2"/>
                  <c:y val="-5.5320975768861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57-47A0-9DC4-17865709F5C5}"/>
                </c:ext>
              </c:extLst>
            </c:dLbl>
            <c:dLbl>
              <c:idx val="4"/>
              <c:layout>
                <c:manualLayout>
                  <c:x val="-8.8272254632518213E-2"/>
                  <c:y val="-7.4226928217129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57-47A0-9DC4-17865709F5C5}"/>
                </c:ext>
              </c:extLst>
            </c:dLbl>
            <c:dLbl>
              <c:idx val="5"/>
              <c:layout>
                <c:manualLayout>
                  <c:x val="-9.9855766773427307E-2"/>
                  <c:y val="-4.0943967721260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57-47A0-9DC4-17865709F5C5}"/>
                </c:ext>
              </c:extLst>
            </c:dLbl>
            <c:spPr>
              <a:noFill/>
              <a:ln>
                <a:solidFill>
                  <a:srgbClr val="00B0F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până la 3 luni</c:v>
                </c:pt>
                <c:pt idx="1">
                  <c:v>4-6 luni</c:v>
                </c:pt>
                <c:pt idx="2">
                  <c:v>7-12 luni</c:v>
                </c:pt>
                <c:pt idx="3">
                  <c:v>1-2 ani</c:v>
                </c:pt>
                <c:pt idx="4">
                  <c:v>2-3 ani</c:v>
                </c:pt>
                <c:pt idx="5">
                  <c:v>peste 3 ani</c:v>
                </c:pt>
              </c:strCache>
            </c:strRef>
          </c:cat>
          <c:val>
            <c:numRef>
              <c:f>Лист1!$B$2:$B$7</c:f>
              <c:numCache>
                <c:formatCode>0.00%</c:formatCode>
                <c:ptCount val="6"/>
                <c:pt idx="0">
                  <c:v>0.747</c:v>
                </c:pt>
                <c:pt idx="1">
                  <c:v>0.17560000000000001</c:v>
                </c:pt>
                <c:pt idx="2">
                  <c:v>4.5400000000000003E-2</c:v>
                </c:pt>
                <c:pt idx="3">
                  <c:v>2.0500000000000001E-2</c:v>
                </c:pt>
                <c:pt idx="4">
                  <c:v>5.0000000000000001E-3</c:v>
                </c:pt>
                <c:pt idx="5">
                  <c:v>6.4000000000000003E-3</c:v>
                </c:pt>
              </c:numCache>
            </c:numRef>
          </c:val>
          <c:smooth val="0"/>
          <c:extLst>
            <c:ext xmlns:c16="http://schemas.microsoft.com/office/drawing/2014/chart" uri="{C3380CC4-5D6E-409C-BE32-E72D297353CC}">
              <c16:uniqueId val="{00000006-FB57-47A0-9DC4-17865709F5C5}"/>
            </c:ext>
          </c:extLst>
        </c:ser>
        <c:ser>
          <c:idx val="1"/>
          <c:order val="1"/>
          <c:tx>
            <c:strRef>
              <c:f>Лист1!$C$1</c:f>
              <c:strCache>
                <c:ptCount val="1"/>
                <c:pt idx="0">
                  <c:v>I trimestru 2026</c:v>
                </c:pt>
              </c:strCache>
            </c:strRef>
          </c:tx>
          <c:spPr>
            <a:ln w="28575" cap="rnd">
              <a:solidFill>
                <a:schemeClr val="accent2"/>
              </a:solidFill>
              <a:round/>
            </a:ln>
            <a:effectLst/>
          </c:spPr>
          <c:marker>
            <c:symbol val="none"/>
          </c:marker>
          <c:dLbls>
            <c:dLbl>
              <c:idx val="0"/>
              <c:layout>
                <c:manualLayout>
                  <c:x val="5.9109160667636683E-2"/>
                  <c:y val="1.59999999999999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57-47A0-9DC4-17865709F5C5}"/>
                </c:ext>
              </c:extLst>
            </c:dLbl>
            <c:dLbl>
              <c:idx val="1"/>
              <c:layout>
                <c:manualLayout>
                  <c:x val="2.9742673263720883E-2"/>
                  <c:y val="-8.7124999999999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57-47A0-9DC4-17865709F5C5}"/>
                </c:ext>
              </c:extLst>
            </c:dLbl>
            <c:dLbl>
              <c:idx val="2"/>
              <c:layout>
                <c:manualLayout>
                  <c:x val="9.7738953894036689E-4"/>
                  <c:y val="-0.107752135786505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57-47A0-9DC4-17865709F5C5}"/>
                </c:ext>
              </c:extLst>
            </c:dLbl>
            <c:dLbl>
              <c:idx val="3"/>
              <c:layout>
                <c:manualLayout>
                  <c:x val="1.0154416852664055E-2"/>
                  <c:y val="-0.100294401525825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57-47A0-9DC4-17865709F5C5}"/>
                </c:ext>
              </c:extLst>
            </c:dLbl>
            <c:dLbl>
              <c:idx val="4"/>
              <c:layout>
                <c:manualLayout>
                  <c:x val="6.4836059271745801E-3"/>
                  <c:y val="-0.1089206401891704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57-47A0-9DC4-17865709F5C5}"/>
                </c:ext>
              </c:extLst>
            </c:dLbl>
            <c:dLbl>
              <c:idx val="5"/>
              <c:layout>
                <c:manualLayout>
                  <c:x val="-8.1996377747834553E-3"/>
                  <c:y val="-0.1117960530769522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57-47A0-9DC4-17865709F5C5}"/>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până la 3 luni</c:v>
                </c:pt>
                <c:pt idx="1">
                  <c:v>4-6 luni</c:v>
                </c:pt>
                <c:pt idx="2">
                  <c:v>7-12 luni</c:v>
                </c:pt>
                <c:pt idx="3">
                  <c:v>1-2 ani</c:v>
                </c:pt>
                <c:pt idx="4">
                  <c:v>2-3 ani</c:v>
                </c:pt>
                <c:pt idx="5">
                  <c:v>peste 3 ani</c:v>
                </c:pt>
              </c:strCache>
            </c:strRef>
          </c:cat>
          <c:val>
            <c:numRef>
              <c:f>Лист1!$C$2:$C$7</c:f>
              <c:numCache>
                <c:formatCode>0.00%</c:formatCode>
                <c:ptCount val="6"/>
                <c:pt idx="0">
                  <c:v>0.68069999999999997</c:v>
                </c:pt>
                <c:pt idx="1">
                  <c:v>0.1721</c:v>
                </c:pt>
                <c:pt idx="2">
                  <c:v>5.3900000000000003E-2</c:v>
                </c:pt>
                <c:pt idx="3">
                  <c:v>6.6799999999999998E-2</c:v>
                </c:pt>
                <c:pt idx="4">
                  <c:v>2.0299999999999999E-2</c:v>
                </c:pt>
                <c:pt idx="5">
                  <c:v>6.1999999999999998E-3</c:v>
                </c:pt>
              </c:numCache>
            </c:numRef>
          </c:val>
          <c:smooth val="0"/>
          <c:extLst>
            <c:ext xmlns:c16="http://schemas.microsoft.com/office/drawing/2014/chart" uri="{C3380CC4-5D6E-409C-BE32-E72D297353CC}">
              <c16:uniqueId val="{0000000D-FB57-47A0-9DC4-17865709F5C5}"/>
            </c:ext>
          </c:extLst>
        </c:ser>
        <c:ser>
          <c:idx val="2"/>
          <c:order val="2"/>
          <c:tx>
            <c:strRef>
              <c:f>Лист1!$D$1</c:f>
              <c:strCache>
                <c:ptCount val="1"/>
                <c:pt idx="0">
                  <c:v>Столбец1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până la 3 luni</c:v>
                </c:pt>
                <c:pt idx="1">
                  <c:v>4-6 luni</c:v>
                </c:pt>
                <c:pt idx="2">
                  <c:v>7-12 luni</c:v>
                </c:pt>
                <c:pt idx="3">
                  <c:v>1-2 ani</c:v>
                </c:pt>
                <c:pt idx="4">
                  <c:v>2-3 ani</c:v>
                </c:pt>
                <c:pt idx="5">
                  <c:v>peste 3 ani</c:v>
                </c:pt>
              </c:strCache>
            </c:strRef>
          </c:cat>
          <c:val>
            <c:numRef>
              <c:f>Лист1!$D$2:$D$7</c:f>
              <c:numCache>
                <c:formatCode>General</c:formatCode>
                <c:ptCount val="6"/>
              </c:numCache>
            </c:numRef>
          </c:val>
          <c:smooth val="0"/>
          <c:extLst>
            <c:ext xmlns:c16="http://schemas.microsoft.com/office/drawing/2014/chart" uri="{C3380CC4-5D6E-409C-BE32-E72D297353CC}">
              <c16:uniqueId val="{0000000E-FB57-47A0-9DC4-17865709F5C5}"/>
            </c:ext>
          </c:extLst>
        </c:ser>
        <c:dLbls>
          <c:dLblPos val="t"/>
          <c:showLegendKey val="0"/>
          <c:showVal val="1"/>
          <c:showCatName val="0"/>
          <c:showSerName val="0"/>
          <c:showPercent val="0"/>
          <c:showBubbleSize val="0"/>
        </c:dLbls>
        <c:smooth val="0"/>
        <c:axId val="588284816"/>
        <c:axId val="588289496"/>
      </c:lineChart>
      <c:catAx>
        <c:axId val="58828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88289496"/>
        <c:crosses val="autoZero"/>
        <c:auto val="1"/>
        <c:lblAlgn val="ctr"/>
        <c:lblOffset val="100"/>
        <c:noMultiLvlLbl val="0"/>
      </c:catAx>
      <c:valAx>
        <c:axId val="5882894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8828481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02453839034291"/>
          <c:y val="0.18459440596212959"/>
          <c:w val="0.60125518938930589"/>
          <c:h val="0.53823531826166904"/>
        </c:manualLayout>
      </c:layout>
      <c:barChart>
        <c:barDir val="bar"/>
        <c:grouping val="clustered"/>
        <c:varyColors val="0"/>
        <c:ser>
          <c:idx val="0"/>
          <c:order val="0"/>
          <c:tx>
            <c:strRef>
              <c:f>Лист1!$B$1</c:f>
              <c:strCache>
                <c:ptCount val="1"/>
                <c:pt idx="0">
                  <c:v>Dosare examinate în termen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mai mult de 7 ani</c:v>
                </c:pt>
                <c:pt idx="1">
                  <c:v>5 ani</c:v>
                </c:pt>
                <c:pt idx="2">
                  <c:v>3 ani</c:v>
                </c:pt>
                <c:pt idx="3">
                  <c:v>2 ani</c:v>
                </c:pt>
                <c:pt idx="4">
                  <c:v>1 an</c:v>
                </c:pt>
                <c:pt idx="5">
                  <c:v>6 luni</c:v>
                </c:pt>
                <c:pt idx="6">
                  <c:v>până la 6 luni</c:v>
                </c:pt>
              </c:strCache>
            </c:strRef>
          </c:cat>
          <c:val>
            <c:numRef>
              <c:f>Лист1!$B$2:$B$8</c:f>
              <c:numCache>
                <c:formatCode>General</c:formatCode>
                <c:ptCount val="7"/>
                <c:pt idx="0">
                  <c:v>17</c:v>
                </c:pt>
                <c:pt idx="1">
                  <c:v>17</c:v>
                </c:pt>
                <c:pt idx="2">
                  <c:v>36</c:v>
                </c:pt>
                <c:pt idx="3">
                  <c:v>86</c:v>
                </c:pt>
                <c:pt idx="4">
                  <c:v>369</c:v>
                </c:pt>
                <c:pt idx="5">
                  <c:v>298</c:v>
                </c:pt>
                <c:pt idx="6">
                  <c:v>4712</c:v>
                </c:pt>
              </c:numCache>
            </c:numRef>
          </c:val>
          <c:extLst>
            <c:ext xmlns:c16="http://schemas.microsoft.com/office/drawing/2014/chart" uri="{C3380CC4-5D6E-409C-BE32-E72D297353CC}">
              <c16:uniqueId val="{00000000-7201-4E0D-AF74-B9426F38FFCD}"/>
            </c:ext>
          </c:extLst>
        </c:ser>
        <c:ser>
          <c:idx val="1"/>
          <c:order val="1"/>
          <c:tx>
            <c:strRef>
              <c:f>Лист1!$C$1</c:f>
              <c:strCache>
                <c:ptCount val="1"/>
                <c:pt idx="0">
                  <c:v>Столбец1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mai mult de 7 ani</c:v>
                </c:pt>
                <c:pt idx="1">
                  <c:v>5 ani</c:v>
                </c:pt>
                <c:pt idx="2">
                  <c:v>3 ani</c:v>
                </c:pt>
                <c:pt idx="3">
                  <c:v>2 ani</c:v>
                </c:pt>
                <c:pt idx="4">
                  <c:v>1 an</c:v>
                </c:pt>
                <c:pt idx="5">
                  <c:v>6 luni</c:v>
                </c:pt>
                <c:pt idx="6">
                  <c:v>până la 6 luni</c:v>
                </c:pt>
              </c:strCache>
            </c:strRef>
          </c:cat>
          <c:val>
            <c:numRef>
              <c:f>Лист1!$C$2:$C$8</c:f>
              <c:numCache>
                <c:formatCode>General</c:formatCode>
                <c:ptCount val="7"/>
              </c:numCache>
            </c:numRef>
          </c:val>
          <c:extLst>
            <c:ext xmlns:c16="http://schemas.microsoft.com/office/drawing/2014/chart" uri="{C3380CC4-5D6E-409C-BE32-E72D297353CC}">
              <c16:uniqueId val="{00000001-7201-4E0D-AF74-B9426F38FFCD}"/>
            </c:ext>
          </c:extLst>
        </c:ser>
        <c:ser>
          <c:idx val="2"/>
          <c:order val="2"/>
          <c:tx>
            <c:strRef>
              <c:f>Лист1!$D$1</c:f>
              <c:strCache>
                <c:ptCount val="1"/>
                <c:pt idx="0">
                  <c:v>Столбец2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mai mult de 7 ani</c:v>
                </c:pt>
                <c:pt idx="1">
                  <c:v>5 ani</c:v>
                </c:pt>
                <c:pt idx="2">
                  <c:v>3 ani</c:v>
                </c:pt>
                <c:pt idx="3">
                  <c:v>2 ani</c:v>
                </c:pt>
                <c:pt idx="4">
                  <c:v>1 an</c:v>
                </c:pt>
                <c:pt idx="5">
                  <c:v>6 luni</c:v>
                </c:pt>
                <c:pt idx="6">
                  <c:v>până la 6 luni</c:v>
                </c:pt>
              </c:strCache>
            </c:strRef>
          </c:cat>
          <c:val>
            <c:numRef>
              <c:f>Лист1!$D$2:$D$8</c:f>
              <c:numCache>
                <c:formatCode>General</c:formatCode>
                <c:ptCount val="7"/>
              </c:numCache>
            </c:numRef>
          </c:val>
          <c:extLst>
            <c:ext xmlns:c16="http://schemas.microsoft.com/office/drawing/2014/chart" uri="{C3380CC4-5D6E-409C-BE32-E72D297353CC}">
              <c16:uniqueId val="{00000002-7201-4E0D-AF74-B9426F38FFCD}"/>
            </c:ext>
          </c:extLst>
        </c:ser>
        <c:dLbls>
          <c:dLblPos val="outEnd"/>
          <c:showLegendKey val="0"/>
          <c:showVal val="1"/>
          <c:showCatName val="0"/>
          <c:showSerName val="0"/>
          <c:showPercent val="0"/>
          <c:showBubbleSize val="0"/>
        </c:dLbls>
        <c:gapWidth val="182"/>
        <c:axId val="759784360"/>
        <c:axId val="759786160"/>
      </c:barChart>
      <c:catAx>
        <c:axId val="759784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759786160"/>
        <c:crosses val="autoZero"/>
        <c:auto val="1"/>
        <c:lblAlgn val="ctr"/>
        <c:lblOffset val="100"/>
        <c:noMultiLvlLbl val="0"/>
      </c:catAx>
      <c:valAx>
        <c:axId val="759786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759784360"/>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4717088506213"/>
          <c:y val="7.8306817996325301E-2"/>
          <c:w val="0.8582450888088673"/>
          <c:h val="0.74992619898634616"/>
        </c:manualLayout>
      </c:layout>
      <c:lineChart>
        <c:grouping val="stacked"/>
        <c:varyColors val="0"/>
        <c:ser>
          <c:idx val="0"/>
          <c:order val="0"/>
          <c:tx>
            <c:strRef>
              <c:f>Foaie1!$B$1</c:f>
              <c:strCache>
                <c:ptCount val="1"/>
                <c:pt idx="0">
                  <c:v>I trimestru 2025</c:v>
                </c:pt>
              </c:strCache>
            </c:strRef>
          </c:tx>
          <c:spPr>
            <a:ln w="28575" cap="rnd">
              <a:solidFill>
                <a:schemeClr val="accent1"/>
              </a:solidFill>
              <a:round/>
            </a:ln>
            <a:effectLst/>
          </c:spPr>
          <c:marker>
            <c:symbol val="none"/>
          </c:marker>
          <c:dLbls>
            <c:dLbl>
              <c:idx val="1"/>
              <c:layout>
                <c:manualLayout>
                  <c:x val="-0.11240937723762777"/>
                  <c:y val="-1.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49-4917-880E-2705A918E21E}"/>
                </c:ext>
              </c:extLst>
            </c:dLbl>
            <c:dLbl>
              <c:idx val="2"/>
              <c:layout>
                <c:manualLayout>
                  <c:x val="1.3953800983029738E-2"/>
                  <c:y val="-0.1064817901705073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06-4FDD-A63E-D4D98C45D9CC}"/>
                </c:ext>
              </c:extLst>
            </c:dLbl>
            <c:dLbl>
              <c:idx val="3"/>
              <c:layout>
                <c:manualLayout>
                  <c:x val="-7.5591573923498315E-2"/>
                  <c:y val="-8.8913413911774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5F-4286-AD05-E4410881AE35}"/>
                </c:ext>
              </c:extLst>
            </c:dLbl>
            <c:spPr>
              <a:noFill/>
              <a:ln>
                <a:solidFill>
                  <a:srgbClr val="0070C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pînă la 12 luni</c:v>
                </c:pt>
                <c:pt idx="1">
                  <c:v>m.mult de 12 luni</c:v>
                </c:pt>
                <c:pt idx="2">
                  <c:v>m.mult de 24 luni</c:v>
                </c:pt>
                <c:pt idx="3">
                  <c:v>m.mult de 36 luni</c:v>
                </c:pt>
              </c:strCache>
            </c:strRef>
          </c:cat>
          <c:val>
            <c:numRef>
              <c:f>Foaie1!$B$2:$B$5</c:f>
              <c:numCache>
                <c:formatCode>0.00%</c:formatCode>
                <c:ptCount val="4"/>
                <c:pt idx="0">
                  <c:v>0.85619999999999996</c:v>
                </c:pt>
                <c:pt idx="1">
                  <c:v>6.7199999999999996E-2</c:v>
                </c:pt>
                <c:pt idx="2" formatCode="0%">
                  <c:v>2.1000000000000001E-2</c:v>
                </c:pt>
                <c:pt idx="3">
                  <c:v>5.57E-2</c:v>
                </c:pt>
              </c:numCache>
            </c:numRef>
          </c:val>
          <c:smooth val="0"/>
          <c:extLst>
            <c:ext xmlns:c16="http://schemas.microsoft.com/office/drawing/2014/chart" uri="{C3380CC4-5D6E-409C-BE32-E72D297353CC}">
              <c16:uniqueId val="{00000001-F449-4917-880E-2705A918E21E}"/>
            </c:ext>
          </c:extLst>
        </c:ser>
        <c:ser>
          <c:idx val="1"/>
          <c:order val="1"/>
          <c:tx>
            <c:strRef>
              <c:f>Foaie1!$C$1</c:f>
              <c:strCache>
                <c:ptCount val="1"/>
                <c:pt idx="0">
                  <c:v>I trimestru 2026</c:v>
                </c:pt>
              </c:strCache>
            </c:strRef>
          </c:tx>
          <c:spPr>
            <a:ln w="28575" cap="rnd">
              <a:solidFill>
                <a:schemeClr val="accent2"/>
              </a:solidFill>
              <a:round/>
            </a:ln>
            <a:effectLst/>
          </c:spPr>
          <c:marker>
            <c:symbol val="none"/>
          </c:marker>
          <c:dLbls>
            <c:dLbl>
              <c:idx val="1"/>
              <c:layout>
                <c:manualLayout>
                  <c:x val="2.4936104930824408E-2"/>
                  <c:y val="-0.115250000000000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49-4917-880E-2705A918E21E}"/>
                </c:ext>
              </c:extLst>
            </c:dLbl>
            <c:dLbl>
              <c:idx val="2"/>
              <c:layout>
                <c:manualLayout>
                  <c:x val="-8.7517899550019457E-2"/>
                  <c:y val="-9.59407644152677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5F-4286-AD05-E4410881AE35}"/>
                </c:ext>
              </c:extLst>
            </c:dLbl>
            <c:dLbl>
              <c:idx val="3"/>
              <c:layout>
                <c:manualLayout>
                  <c:x val="2.4930313500037285E-2"/>
                  <c:y val="-7.1345037653041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5F-4286-AD05-E4410881AE35}"/>
                </c:ext>
              </c:extLst>
            </c:dLbl>
            <c:spPr>
              <a:noFill/>
              <a:ln>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Foaie1!$A$2:$A$5</c:f>
              <c:strCache>
                <c:ptCount val="4"/>
                <c:pt idx="0">
                  <c:v>pînă la 12 luni</c:v>
                </c:pt>
                <c:pt idx="1">
                  <c:v>m.mult de 12 luni</c:v>
                </c:pt>
                <c:pt idx="2">
                  <c:v>m.mult de 24 luni</c:v>
                </c:pt>
                <c:pt idx="3">
                  <c:v>m.mult de 36 luni</c:v>
                </c:pt>
              </c:strCache>
            </c:strRef>
          </c:cat>
          <c:val>
            <c:numRef>
              <c:f>Foaie1!$C$2:$C$5</c:f>
              <c:numCache>
                <c:formatCode>0.00%</c:formatCode>
                <c:ptCount val="4"/>
                <c:pt idx="0">
                  <c:v>0.86050000000000004</c:v>
                </c:pt>
                <c:pt idx="1">
                  <c:v>6.7799999999999999E-2</c:v>
                </c:pt>
                <c:pt idx="2">
                  <c:v>2.24E-2</c:v>
                </c:pt>
                <c:pt idx="3">
                  <c:v>4.9299999999999997E-2</c:v>
                </c:pt>
              </c:numCache>
            </c:numRef>
          </c:val>
          <c:smooth val="0"/>
          <c:extLst>
            <c:ext xmlns:c16="http://schemas.microsoft.com/office/drawing/2014/chart" uri="{C3380CC4-5D6E-409C-BE32-E72D297353CC}">
              <c16:uniqueId val="{00000003-F449-4917-880E-2705A918E21E}"/>
            </c:ext>
          </c:extLst>
        </c:ser>
        <c:dLbls>
          <c:dLblPos val="t"/>
          <c:showLegendKey val="0"/>
          <c:showVal val="1"/>
          <c:showCatName val="0"/>
          <c:showSerName val="0"/>
          <c:showPercent val="0"/>
          <c:showBubbleSize val="0"/>
        </c:dLbls>
        <c:smooth val="0"/>
        <c:axId val="513124168"/>
        <c:axId val="513124528"/>
      </c:lineChart>
      <c:catAx>
        <c:axId val="51312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13124528"/>
        <c:crosses val="autoZero"/>
        <c:auto val="1"/>
        <c:lblAlgn val="ctr"/>
        <c:lblOffset val="100"/>
        <c:noMultiLvlLbl val="0"/>
      </c:catAx>
      <c:valAx>
        <c:axId val="5131245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13124168"/>
        <c:crosses val="autoZero"/>
        <c:crossBetween val="between"/>
      </c:valAx>
      <c:spPr>
        <a:noFill/>
        <a:ln>
          <a:noFill/>
        </a:ln>
        <a:effectLst/>
      </c:spPr>
    </c:plotArea>
    <c:legend>
      <c:legendPos val="b"/>
      <c:layout>
        <c:manualLayout>
          <c:xMode val="edge"/>
          <c:yMode val="edge"/>
          <c:x val="0.24416075252414363"/>
          <c:y val="0.93753875071968085"/>
          <c:w val="0.41824778799527457"/>
          <c:h val="6.24612492803190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I trimestru 2026</c:v>
                </c:pt>
              </c:strCache>
            </c:strRef>
          </c:tx>
          <c:spPr>
            <a:solidFill>
              <a:schemeClr val="accent1"/>
            </a:solidFill>
            <a:ln>
              <a:noFill/>
            </a:ln>
            <a:effectLst/>
          </c:spPr>
          <c:invertIfNegative val="0"/>
          <c:dLbls>
            <c:dLbl>
              <c:idx val="0"/>
              <c:layout>
                <c:manualLayout>
                  <c:x val="8.3333333333333332E-3"/>
                  <c:y val="1.40211846852230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A4-4F1A-8D9A-658EC33214AF}"/>
                </c:ext>
              </c:extLst>
            </c:dLbl>
            <c:dLbl>
              <c:idx val="1"/>
              <c:layout>
                <c:manualLayout>
                  <c:x val="1.0416666666666628E-2"/>
                  <c:y val="2.45370731991401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A4-4F1A-8D9A-658EC33214AF}"/>
                </c:ext>
              </c:extLst>
            </c:dLbl>
            <c:dLbl>
              <c:idx val="2"/>
              <c:layout>
                <c:manualLayout>
                  <c:x val="1.8749999999999923E-2"/>
                  <c:y val="1.0515888513917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A4-4F1A-8D9A-658EC33214AF}"/>
                </c:ext>
              </c:extLst>
            </c:dLbl>
            <c:dLbl>
              <c:idx val="3"/>
              <c:layout>
                <c:manualLayout>
                  <c:x val="8.3333333333331806E-3"/>
                  <c:y val="2.10317770278344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A4-4F1A-8D9A-658EC33214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m.mult de 36 luni</c:v>
                </c:pt>
                <c:pt idx="1">
                  <c:v>m.mult de 24 luni</c:v>
                </c:pt>
                <c:pt idx="2">
                  <c:v>m.mult de 12 luni</c:v>
                </c:pt>
                <c:pt idx="3">
                  <c:v>până la 12 luni</c:v>
                </c:pt>
                <c:pt idx="4">
                  <c:v>Cauze pendinte 2026</c:v>
                </c:pt>
                <c:pt idx="5">
                  <c:v>Cauze pendinte 2025</c:v>
                </c:pt>
              </c:strCache>
            </c:strRef>
          </c:cat>
          <c:val>
            <c:numRef>
              <c:f>Лист1!$B$2:$B$7</c:f>
              <c:numCache>
                <c:formatCode>General</c:formatCode>
                <c:ptCount val="6"/>
                <c:pt idx="0">
                  <c:v>242</c:v>
                </c:pt>
                <c:pt idx="1">
                  <c:v>91</c:v>
                </c:pt>
                <c:pt idx="2">
                  <c:v>298</c:v>
                </c:pt>
                <c:pt idx="3">
                  <c:v>3862</c:v>
                </c:pt>
              </c:numCache>
            </c:numRef>
          </c:val>
          <c:extLst>
            <c:ext xmlns:c16="http://schemas.microsoft.com/office/drawing/2014/chart" uri="{C3380CC4-5D6E-409C-BE32-E72D297353CC}">
              <c16:uniqueId val="{00000000-66A4-4F1A-8D9A-658EC33214AF}"/>
            </c:ext>
          </c:extLst>
        </c:ser>
        <c:ser>
          <c:idx val="1"/>
          <c:order val="1"/>
          <c:tx>
            <c:strRef>
              <c:f>Лист1!$C$1</c:f>
              <c:strCache>
                <c:ptCount val="1"/>
                <c:pt idx="0">
                  <c:v>I trimestru 2025</c:v>
                </c:pt>
              </c:strCache>
            </c:strRef>
          </c:tx>
          <c:spPr>
            <a:solidFill>
              <a:schemeClr val="accent2"/>
            </a:solidFill>
            <a:ln>
              <a:noFill/>
            </a:ln>
            <a:effectLst/>
          </c:spPr>
          <c:invertIfNegative val="0"/>
          <c:dLbls>
            <c:dLbl>
              <c:idx val="0"/>
              <c:layout>
                <c:manualLayout>
                  <c:x val="1.0416666666666628E-2"/>
                  <c:y val="-7.01059234261151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6A4-4F1A-8D9A-658EC33214AF}"/>
                </c:ext>
              </c:extLst>
            </c:dLbl>
            <c:dLbl>
              <c:idx val="2"/>
              <c:layout>
                <c:manualLayout>
                  <c:x val="2.7083333333333334E-2"/>
                  <c:y val="-1.40211846852230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A4-4F1A-8D9A-658EC33214AF}"/>
                </c:ext>
              </c:extLst>
            </c:dLbl>
            <c:dLbl>
              <c:idx val="3"/>
              <c:layout>
                <c:manualLayout>
                  <c:x val="6.2500820209973754E-3"/>
                  <c:y val="-4.20635540556690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extLst>
                <c:ext xmlns:c15="http://schemas.microsoft.com/office/drawing/2012/chart" uri="{CE6537A1-D6FC-4f65-9D91-7224C49458BB}">
                  <c15:layout>
                    <c:manualLayout>
                      <c:w val="7.7624999999999986E-2"/>
                      <c:h val="5.4717673234082852E-2"/>
                    </c:manualLayout>
                  </c15:layout>
                </c:ext>
                <c:ext xmlns:c16="http://schemas.microsoft.com/office/drawing/2014/chart" uri="{C3380CC4-5D6E-409C-BE32-E72D297353CC}">
                  <c16:uniqueId val="{00000003-66A4-4F1A-8D9A-658EC33214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m.mult de 36 luni</c:v>
                </c:pt>
                <c:pt idx="1">
                  <c:v>m.mult de 24 luni</c:v>
                </c:pt>
                <c:pt idx="2">
                  <c:v>m.mult de 12 luni</c:v>
                </c:pt>
                <c:pt idx="3">
                  <c:v>până la 12 luni</c:v>
                </c:pt>
                <c:pt idx="4">
                  <c:v>Cauze pendinte 2026</c:v>
                </c:pt>
                <c:pt idx="5">
                  <c:v>Cauze pendinte 2025</c:v>
                </c:pt>
              </c:strCache>
            </c:strRef>
          </c:cat>
          <c:val>
            <c:numRef>
              <c:f>Лист1!$C$2:$C$7</c:f>
              <c:numCache>
                <c:formatCode>General</c:formatCode>
                <c:ptCount val="6"/>
                <c:pt idx="0">
                  <c:v>220</c:v>
                </c:pt>
                <c:pt idx="1">
                  <c:v>100</c:v>
                </c:pt>
                <c:pt idx="2">
                  <c:v>303</c:v>
                </c:pt>
                <c:pt idx="3">
                  <c:v>3842</c:v>
                </c:pt>
              </c:numCache>
            </c:numRef>
          </c:val>
          <c:extLst>
            <c:ext xmlns:c16="http://schemas.microsoft.com/office/drawing/2014/chart" uri="{C3380CC4-5D6E-409C-BE32-E72D297353CC}">
              <c16:uniqueId val="{00000001-66A4-4F1A-8D9A-658EC33214AF}"/>
            </c:ext>
          </c:extLst>
        </c:ser>
        <c:ser>
          <c:idx val="2"/>
          <c:order val="2"/>
          <c:tx>
            <c:strRef>
              <c:f>Лист1!$D$1</c:f>
              <c:strCache>
                <c:ptCount val="1"/>
                <c:pt idx="0">
                  <c:v>Cauze pendinte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m.mult de 36 luni</c:v>
                </c:pt>
                <c:pt idx="1">
                  <c:v>m.mult de 24 luni</c:v>
                </c:pt>
                <c:pt idx="2">
                  <c:v>m.mult de 12 luni</c:v>
                </c:pt>
                <c:pt idx="3">
                  <c:v>până la 12 luni</c:v>
                </c:pt>
                <c:pt idx="4">
                  <c:v>Cauze pendinte 2026</c:v>
                </c:pt>
                <c:pt idx="5">
                  <c:v>Cauze pendinte 2025</c:v>
                </c:pt>
              </c:strCache>
            </c:strRef>
          </c:cat>
          <c:val>
            <c:numRef>
              <c:f>Лист1!$D$2:$D$7</c:f>
              <c:numCache>
                <c:formatCode>General</c:formatCode>
                <c:ptCount val="6"/>
                <c:pt idx="4">
                  <c:v>4465</c:v>
                </c:pt>
                <c:pt idx="5">
                  <c:v>4493</c:v>
                </c:pt>
              </c:numCache>
            </c:numRef>
          </c:val>
          <c:extLst>
            <c:ext xmlns:c16="http://schemas.microsoft.com/office/drawing/2014/chart" uri="{C3380CC4-5D6E-409C-BE32-E72D297353CC}">
              <c16:uniqueId val="{00000002-66A4-4F1A-8D9A-658EC33214AF}"/>
            </c:ext>
          </c:extLst>
        </c:ser>
        <c:dLbls>
          <c:dLblPos val="outEnd"/>
          <c:showLegendKey val="0"/>
          <c:showVal val="1"/>
          <c:showCatName val="0"/>
          <c:showSerName val="0"/>
          <c:showPercent val="0"/>
          <c:showBubbleSize val="0"/>
        </c:dLbls>
        <c:gapWidth val="182"/>
        <c:axId val="353219984"/>
        <c:axId val="353218544"/>
      </c:barChart>
      <c:catAx>
        <c:axId val="353219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3218544"/>
        <c:crosses val="autoZero"/>
        <c:auto val="1"/>
        <c:lblAlgn val="ctr"/>
        <c:lblOffset val="100"/>
        <c:noMultiLvlLbl val="0"/>
      </c:catAx>
      <c:valAx>
        <c:axId val="353218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321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71477328098993E-2"/>
          <c:y val="3.8453248031496065E-2"/>
          <c:w val="0.91802852267190105"/>
          <c:h val="0.78913828740157477"/>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81</c:v>
                </c:pt>
                <c:pt idx="1">
                  <c:v>93</c:v>
                </c:pt>
                <c:pt idx="2">
                  <c:v>64</c:v>
                </c:pt>
                <c:pt idx="3">
                  <c:v>72</c:v>
                </c:pt>
              </c:numCache>
            </c:numRef>
          </c:val>
          <c:extLst>
            <c:ext xmlns:c16="http://schemas.microsoft.com/office/drawing/2014/chart" uri="{C3380CC4-5D6E-409C-BE32-E72D297353CC}">
              <c16:uniqueId val="{00000000-F785-495B-A68D-7DB5715E8057}"/>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70</c:v>
                </c:pt>
                <c:pt idx="1">
                  <c:v>97</c:v>
                </c:pt>
                <c:pt idx="2">
                  <c:v>53</c:v>
                </c:pt>
                <c:pt idx="3">
                  <c:v>67</c:v>
                </c:pt>
              </c:numCache>
            </c:numRef>
          </c:val>
          <c:extLst>
            <c:ext xmlns:c16="http://schemas.microsoft.com/office/drawing/2014/chart" uri="{C3380CC4-5D6E-409C-BE32-E72D297353CC}">
              <c16:uniqueId val="{00000001-F785-495B-A68D-7DB5715E8057}"/>
            </c:ext>
          </c:extLst>
        </c:ser>
        <c:ser>
          <c:idx val="2"/>
          <c:order val="2"/>
          <c:tx>
            <c:strRef>
              <c:f>Лист1!$D$1</c:f>
              <c:strCache>
                <c:ptCount val="1"/>
                <c:pt idx="0">
                  <c:v>Ținta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General</c:formatCode>
                <c:ptCount val="4"/>
                <c:pt idx="0">
                  <c:v>65</c:v>
                </c:pt>
                <c:pt idx="1">
                  <c:v>65</c:v>
                </c:pt>
                <c:pt idx="2">
                  <c:v>64</c:v>
                </c:pt>
                <c:pt idx="3">
                  <c:v>90</c:v>
                </c:pt>
              </c:numCache>
            </c:numRef>
          </c:val>
          <c:extLst>
            <c:ext xmlns:c16="http://schemas.microsoft.com/office/drawing/2014/chart" uri="{C3380CC4-5D6E-409C-BE32-E72D297353CC}">
              <c16:uniqueId val="{00000002-F785-495B-A68D-7DB5715E8057}"/>
            </c:ext>
          </c:extLst>
        </c:ser>
        <c:dLbls>
          <c:dLblPos val="outEnd"/>
          <c:showLegendKey val="0"/>
          <c:showVal val="1"/>
          <c:showCatName val="0"/>
          <c:showSerName val="0"/>
          <c:showPercent val="0"/>
          <c:showBubbleSize val="0"/>
        </c:dLbls>
        <c:gapWidth val="219"/>
        <c:overlap val="-27"/>
        <c:axId val="344744880"/>
        <c:axId val="344745240"/>
      </c:barChart>
      <c:catAx>
        <c:axId val="34474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4745240"/>
        <c:crosses val="autoZero"/>
        <c:auto val="1"/>
        <c:lblAlgn val="ctr"/>
        <c:lblOffset val="100"/>
        <c:noMultiLvlLbl val="0"/>
      </c:catAx>
      <c:valAx>
        <c:axId val="344745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4474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dirty="0"/>
              <a:t>Sediul Central</a:t>
            </a:r>
            <a:endParaRPr lang="ru-RU" dirty="0"/>
          </a:p>
        </c:rich>
      </c:tx>
      <c:layout>
        <c:manualLayout>
          <c:xMode val="edge"/>
          <c:yMode val="edge"/>
          <c:x val="0.42180464560019426"/>
          <c:y val="0.1496303357321903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7.2576587120711911E-2"/>
          <c:y val="0.23236469823891762"/>
          <c:w val="0.90037324440146715"/>
          <c:h val="0.66234906593113707"/>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3395</c:v>
                </c:pt>
                <c:pt idx="1">
                  <c:v>1875</c:v>
                </c:pt>
                <c:pt idx="2">
                  <c:v>1161</c:v>
                </c:pt>
                <c:pt idx="3">
                  <c:v>359</c:v>
                </c:pt>
              </c:numCache>
            </c:numRef>
          </c:val>
          <c:extLst>
            <c:ext xmlns:c16="http://schemas.microsoft.com/office/drawing/2014/chart" uri="{C3380CC4-5D6E-409C-BE32-E72D297353CC}">
              <c16:uniqueId val="{00000000-DE55-4361-B1D4-060049268281}"/>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3064</c:v>
                </c:pt>
                <c:pt idx="1">
                  <c:v>1369</c:v>
                </c:pt>
                <c:pt idx="2">
                  <c:v>1465</c:v>
                </c:pt>
                <c:pt idx="3">
                  <c:v>230</c:v>
                </c:pt>
              </c:numCache>
            </c:numRef>
          </c:val>
          <c:extLst>
            <c:ext xmlns:c16="http://schemas.microsoft.com/office/drawing/2014/chart" uri="{C3380CC4-5D6E-409C-BE32-E72D297353CC}">
              <c16:uniqueId val="{00000001-DE55-4361-B1D4-060049268281}"/>
            </c:ext>
          </c:extLst>
        </c:ser>
        <c:ser>
          <c:idx val="2"/>
          <c:order val="2"/>
          <c:tx>
            <c:strRef>
              <c:f>Лист1!$D$1</c:f>
              <c:strCache>
                <c:ptCount val="1"/>
                <c:pt idx="0">
                  <c:v>Столбец1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General</c:formatCode>
                <c:ptCount val="4"/>
              </c:numCache>
            </c:numRef>
          </c:val>
          <c:extLst>
            <c:ext xmlns:c16="http://schemas.microsoft.com/office/drawing/2014/chart" uri="{C3380CC4-5D6E-409C-BE32-E72D297353CC}">
              <c16:uniqueId val="{00000002-DE55-4361-B1D4-060049268281}"/>
            </c:ext>
          </c:extLst>
        </c:ser>
        <c:dLbls>
          <c:dLblPos val="outEnd"/>
          <c:showLegendKey val="0"/>
          <c:showVal val="1"/>
          <c:showCatName val="0"/>
          <c:showSerName val="0"/>
          <c:showPercent val="0"/>
          <c:showBubbleSize val="0"/>
        </c:dLbls>
        <c:gapWidth val="219"/>
        <c:overlap val="-27"/>
        <c:axId val="562182496"/>
        <c:axId val="562180696"/>
      </c:barChart>
      <c:catAx>
        <c:axId val="56218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62180696"/>
        <c:crosses val="autoZero"/>
        <c:auto val="1"/>
        <c:lblAlgn val="ctr"/>
        <c:lblOffset val="100"/>
        <c:noMultiLvlLbl val="0"/>
      </c:catAx>
      <c:valAx>
        <c:axId val="562180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62182496"/>
        <c:crosses val="autoZero"/>
        <c:crossBetween val="between"/>
      </c:valAx>
      <c:spPr>
        <a:noFill/>
        <a:ln>
          <a:noFill/>
        </a:ln>
        <a:effectLst/>
      </c:spPr>
    </c:plotArea>
    <c:legend>
      <c:legendPos val="b"/>
      <c:legendEntry>
        <c:idx val="2"/>
        <c:delete val="1"/>
      </c:legendEntry>
      <c:layout>
        <c:manualLayout>
          <c:xMode val="edge"/>
          <c:yMode val="edge"/>
          <c:x val="0.29775254522736067"/>
          <c:y val="0.94349365626648329"/>
          <c:w val="0.33824376909727039"/>
          <c:h val="5.65063437335166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66864035694169E-2"/>
          <c:y val="4.9830390956125487E-2"/>
          <c:w val="0.90013313596430578"/>
          <c:h val="0.80641577604685744"/>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0%</c:formatCode>
                <c:ptCount val="4"/>
                <c:pt idx="0">
                  <c:v>0.75</c:v>
                </c:pt>
                <c:pt idx="1">
                  <c:v>0.85</c:v>
                </c:pt>
                <c:pt idx="2">
                  <c:v>0.73</c:v>
                </c:pt>
                <c:pt idx="3">
                  <c:v>0.38</c:v>
                </c:pt>
              </c:numCache>
            </c:numRef>
          </c:val>
          <c:extLst>
            <c:ext xmlns:c16="http://schemas.microsoft.com/office/drawing/2014/chart" uri="{C3380CC4-5D6E-409C-BE32-E72D297353CC}">
              <c16:uniqueId val="{00000000-1996-4D66-BC6F-0565EE80A464}"/>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0%</c:formatCode>
                <c:ptCount val="4"/>
                <c:pt idx="0">
                  <c:v>0.75890000000000002</c:v>
                </c:pt>
                <c:pt idx="1">
                  <c:v>0.84760000000000002</c:v>
                </c:pt>
                <c:pt idx="2">
                  <c:v>0.77769999999999995</c:v>
                </c:pt>
                <c:pt idx="3" formatCode="0.00%">
                  <c:v>0.46</c:v>
                </c:pt>
              </c:numCache>
            </c:numRef>
          </c:val>
          <c:extLst>
            <c:ext xmlns:c16="http://schemas.microsoft.com/office/drawing/2014/chart" uri="{C3380CC4-5D6E-409C-BE32-E72D297353CC}">
              <c16:uniqueId val="{00000001-1996-4D66-BC6F-0565EE80A464}"/>
            </c:ext>
          </c:extLst>
        </c:ser>
        <c:ser>
          <c:idx val="2"/>
          <c:order val="2"/>
          <c:tx>
            <c:strRef>
              <c:f>Лист1!$D$1</c:f>
              <c:strCache>
                <c:ptCount val="1"/>
                <c:pt idx="0">
                  <c:v>Ținta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0%</c:formatCode>
                <c:ptCount val="4"/>
                <c:pt idx="0">
                  <c:v>0.8</c:v>
                </c:pt>
                <c:pt idx="1">
                  <c:v>0.8</c:v>
                </c:pt>
                <c:pt idx="2">
                  <c:v>0.7</c:v>
                </c:pt>
                <c:pt idx="3">
                  <c:v>0.6</c:v>
                </c:pt>
              </c:numCache>
            </c:numRef>
          </c:val>
          <c:extLst>
            <c:ext xmlns:c16="http://schemas.microsoft.com/office/drawing/2014/chart" uri="{C3380CC4-5D6E-409C-BE32-E72D297353CC}">
              <c16:uniqueId val="{00000002-1996-4D66-BC6F-0565EE80A464}"/>
            </c:ext>
          </c:extLst>
        </c:ser>
        <c:dLbls>
          <c:dLblPos val="outEnd"/>
          <c:showLegendKey val="0"/>
          <c:showVal val="1"/>
          <c:showCatName val="0"/>
          <c:showSerName val="0"/>
          <c:showPercent val="0"/>
          <c:showBubbleSize val="0"/>
        </c:dLbls>
        <c:gapWidth val="219"/>
        <c:overlap val="-27"/>
        <c:axId val="555808744"/>
        <c:axId val="555809824"/>
      </c:barChart>
      <c:catAx>
        <c:axId val="55580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55809824"/>
        <c:crosses val="autoZero"/>
        <c:auto val="1"/>
        <c:lblAlgn val="ctr"/>
        <c:lblOffset val="100"/>
        <c:noMultiLvlLbl val="0"/>
      </c:catAx>
      <c:valAx>
        <c:axId val="555809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55808744"/>
        <c:crosses val="autoZero"/>
        <c:crossBetween val="between"/>
      </c:valAx>
      <c:spPr>
        <a:noFill/>
        <a:ln>
          <a:noFill/>
        </a:ln>
        <a:effectLst>
          <a:glow rad="228600">
            <a:srgbClr val="C00000">
              <a:alpha val="40000"/>
            </a:srgbClr>
          </a:glow>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Dosare încheiate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5654</c:v>
                </c:pt>
                <c:pt idx="1">
                  <c:v>2696</c:v>
                </c:pt>
                <c:pt idx="2">
                  <c:v>2029</c:v>
                </c:pt>
                <c:pt idx="3">
                  <c:v>929</c:v>
                </c:pt>
              </c:numCache>
            </c:numRef>
          </c:val>
          <c:extLst>
            <c:ext xmlns:c16="http://schemas.microsoft.com/office/drawing/2014/chart" uri="{C3380CC4-5D6E-409C-BE32-E72D297353CC}">
              <c16:uniqueId val="{00000000-AEAC-4CBB-BEA2-F803BF8C66B1}"/>
            </c:ext>
          </c:extLst>
        </c:ser>
        <c:ser>
          <c:idx val="1"/>
          <c:order val="1"/>
          <c:tx>
            <c:strRef>
              <c:f>Лист1!$C$1</c:f>
              <c:strCache>
                <c:ptCount val="1"/>
                <c:pt idx="0">
                  <c:v>Dosare încheiate prin 0 sau 1 ședințe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4291</c:v>
                </c:pt>
                <c:pt idx="1">
                  <c:v>2285</c:v>
                </c:pt>
                <c:pt idx="2">
                  <c:v>1578</c:v>
                </c:pt>
                <c:pt idx="3">
                  <c:v>428</c:v>
                </c:pt>
              </c:numCache>
            </c:numRef>
          </c:val>
          <c:extLst>
            <c:ext xmlns:c16="http://schemas.microsoft.com/office/drawing/2014/chart" uri="{C3380CC4-5D6E-409C-BE32-E72D297353CC}">
              <c16:uniqueId val="{00000001-AEAC-4CBB-BEA2-F803BF8C66B1}"/>
            </c:ext>
          </c:extLst>
        </c:ser>
        <c:dLbls>
          <c:showLegendKey val="0"/>
          <c:showVal val="0"/>
          <c:showCatName val="0"/>
          <c:showSerName val="0"/>
          <c:showPercent val="0"/>
          <c:showBubbleSize val="0"/>
        </c:dLbls>
        <c:gapWidth val="219"/>
        <c:axId val="659538872"/>
        <c:axId val="659541752"/>
      </c:barChart>
      <c:lineChart>
        <c:grouping val="standard"/>
        <c:varyColors val="0"/>
        <c:ser>
          <c:idx val="2"/>
          <c:order val="2"/>
          <c:tx>
            <c:strRef>
              <c:f>Лист1!$D$1</c:f>
              <c:strCache>
                <c:ptCount val="1"/>
                <c:pt idx="0">
                  <c:v>Столбец1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General</c:formatCode>
                <c:ptCount val="4"/>
              </c:numCache>
            </c:numRef>
          </c:val>
          <c:smooth val="0"/>
          <c:extLst>
            <c:ext xmlns:c16="http://schemas.microsoft.com/office/drawing/2014/chart" uri="{C3380CC4-5D6E-409C-BE32-E72D297353CC}">
              <c16:uniqueId val="{00000002-AEAC-4CBB-BEA2-F803BF8C66B1}"/>
            </c:ext>
          </c:extLst>
        </c:ser>
        <c:dLbls>
          <c:showLegendKey val="0"/>
          <c:showVal val="0"/>
          <c:showCatName val="0"/>
          <c:showSerName val="0"/>
          <c:showPercent val="0"/>
          <c:showBubbleSize val="0"/>
        </c:dLbls>
        <c:marker val="1"/>
        <c:smooth val="0"/>
        <c:axId val="659538872"/>
        <c:axId val="659541752"/>
      </c:lineChart>
      <c:catAx>
        <c:axId val="65953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659541752"/>
        <c:crosses val="autoZero"/>
        <c:auto val="1"/>
        <c:lblAlgn val="ctr"/>
        <c:lblOffset val="100"/>
        <c:noMultiLvlLbl val="0"/>
      </c:catAx>
      <c:valAx>
        <c:axId val="659541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65953887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8293963254593E-2"/>
          <c:y val="7.4015748031496076E-2"/>
          <c:w val="0.89218372703412074"/>
          <c:h val="0.79873523622047249"/>
        </c:manualLayout>
      </c:layout>
      <c:barChart>
        <c:barDir val="col"/>
        <c:grouping val="clustered"/>
        <c:varyColors val="0"/>
        <c:ser>
          <c:idx val="0"/>
          <c:order val="0"/>
          <c:tx>
            <c:strRef>
              <c:f>Лист1!$B$1</c:f>
              <c:strCache>
                <c:ptCount val="1"/>
                <c:pt idx="0">
                  <c:v>I timestru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0%</c:formatCode>
                <c:ptCount val="4"/>
                <c:pt idx="0">
                  <c:v>0.22</c:v>
                </c:pt>
                <c:pt idx="1">
                  <c:v>0.24</c:v>
                </c:pt>
                <c:pt idx="2">
                  <c:v>0.2</c:v>
                </c:pt>
                <c:pt idx="3">
                  <c:v>0.23</c:v>
                </c:pt>
              </c:numCache>
            </c:numRef>
          </c:val>
          <c:extLst>
            <c:ext xmlns:c16="http://schemas.microsoft.com/office/drawing/2014/chart" uri="{C3380CC4-5D6E-409C-BE32-E72D297353CC}">
              <c16:uniqueId val="{00000000-197C-4A77-BA99-68FAB7D898E5}"/>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0%</c:formatCode>
                <c:ptCount val="4"/>
                <c:pt idx="0">
                  <c:v>0.16969999999999999</c:v>
                </c:pt>
                <c:pt idx="1">
                  <c:v>0.2243</c:v>
                </c:pt>
                <c:pt idx="2">
                  <c:v>0.14499999999999999</c:v>
                </c:pt>
                <c:pt idx="3">
                  <c:v>0.13300000000000001</c:v>
                </c:pt>
              </c:numCache>
            </c:numRef>
          </c:val>
          <c:extLst>
            <c:ext xmlns:c16="http://schemas.microsoft.com/office/drawing/2014/chart" uri="{C3380CC4-5D6E-409C-BE32-E72D297353CC}">
              <c16:uniqueId val="{00000001-197C-4A77-BA99-68FAB7D898E5}"/>
            </c:ext>
          </c:extLst>
        </c:ser>
        <c:ser>
          <c:idx val="2"/>
          <c:order val="2"/>
          <c:tx>
            <c:strRef>
              <c:f>Лист1!$D$1</c:f>
              <c:strCache>
                <c:ptCount val="1"/>
                <c:pt idx="0">
                  <c:v>Ținta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0%</c:formatCode>
                <c:ptCount val="4"/>
                <c:pt idx="0">
                  <c:v>0.15</c:v>
                </c:pt>
                <c:pt idx="1">
                  <c:v>0.15</c:v>
                </c:pt>
                <c:pt idx="2">
                  <c:v>0.15</c:v>
                </c:pt>
                <c:pt idx="3">
                  <c:v>0.15</c:v>
                </c:pt>
              </c:numCache>
            </c:numRef>
          </c:val>
          <c:extLst>
            <c:ext xmlns:c16="http://schemas.microsoft.com/office/drawing/2014/chart" uri="{C3380CC4-5D6E-409C-BE32-E72D297353CC}">
              <c16:uniqueId val="{00000002-197C-4A77-BA99-68FAB7D898E5}"/>
            </c:ext>
          </c:extLst>
        </c:ser>
        <c:dLbls>
          <c:dLblPos val="outEnd"/>
          <c:showLegendKey val="0"/>
          <c:showVal val="1"/>
          <c:showCatName val="0"/>
          <c:showSerName val="0"/>
          <c:showPercent val="0"/>
          <c:showBubbleSize val="0"/>
        </c:dLbls>
        <c:gapWidth val="219"/>
        <c:overlap val="-27"/>
        <c:axId val="363422880"/>
        <c:axId val="363423240"/>
      </c:barChart>
      <c:catAx>
        <c:axId val="36342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63423240"/>
        <c:crosses val="autoZero"/>
        <c:auto val="1"/>
        <c:lblAlgn val="ctr"/>
        <c:lblOffset val="100"/>
        <c:noMultiLvlLbl val="0"/>
      </c:catAx>
      <c:valAx>
        <c:axId val="363423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6342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MD" dirty="0"/>
              <a:t>I trimestru 2025</a:t>
            </a:r>
            <a:endParaRPr lang="ru-RU" dirty="0"/>
          </a:p>
        </c:rich>
      </c:tx>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66686170469733"/>
          <c:y val="0.153551109028741"/>
          <c:w val="0.76393150104622698"/>
          <c:h val="0.65805057833564995"/>
        </c:manualLayout>
      </c:layout>
      <c:barChart>
        <c:barDir val="bar"/>
        <c:grouping val="clustered"/>
        <c:varyColors val="0"/>
        <c:ser>
          <c:idx val="0"/>
          <c:order val="0"/>
          <c:tx>
            <c:strRef>
              <c:f>Лист1!$B$1</c:f>
              <c:strCache>
                <c:ptCount val="1"/>
                <c:pt idx="0">
                  <c:v>Rata deciziilor atacate cu apel/recurs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Toate</c:v>
                </c:pt>
              </c:strCache>
            </c:strRef>
          </c:cat>
          <c:val>
            <c:numRef>
              <c:f>Лист1!$B$2:$B$5</c:f>
              <c:numCache>
                <c:formatCode>0.00%</c:formatCode>
                <c:ptCount val="4"/>
                <c:pt idx="0">
                  <c:v>0.3669</c:v>
                </c:pt>
                <c:pt idx="1">
                  <c:v>0.27929999999999999</c:v>
                </c:pt>
                <c:pt idx="2">
                  <c:v>2.8500000000000001E-2</c:v>
                </c:pt>
                <c:pt idx="3">
                  <c:v>0.1138</c:v>
                </c:pt>
              </c:numCache>
            </c:numRef>
          </c:val>
          <c:extLst>
            <c:ext xmlns:c16="http://schemas.microsoft.com/office/drawing/2014/chart" uri="{C3380CC4-5D6E-409C-BE32-E72D297353CC}">
              <c16:uniqueId val="{00000000-DB27-476E-BCFF-E0F9163C0894}"/>
            </c:ext>
          </c:extLst>
        </c:ser>
        <c:ser>
          <c:idx val="1"/>
          <c:order val="1"/>
          <c:tx>
            <c:strRef>
              <c:f>Лист1!$C$1</c:f>
              <c:strCache>
                <c:ptCount val="1"/>
                <c:pt idx="0">
                  <c:v>apeluri/recursuri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Toate</c:v>
                </c:pt>
              </c:strCache>
            </c:strRef>
          </c:cat>
          <c:val>
            <c:numRef>
              <c:f>Лист1!$C$2:$C$5</c:f>
              <c:numCache>
                <c:formatCode>General</c:formatCode>
                <c:ptCount val="4"/>
                <c:pt idx="0">
                  <c:v>226</c:v>
                </c:pt>
                <c:pt idx="1">
                  <c:v>105</c:v>
                </c:pt>
                <c:pt idx="2">
                  <c:v>73</c:v>
                </c:pt>
                <c:pt idx="3">
                  <c:v>404</c:v>
                </c:pt>
              </c:numCache>
            </c:numRef>
          </c:val>
          <c:extLst>
            <c:ext xmlns:c16="http://schemas.microsoft.com/office/drawing/2014/chart" uri="{C3380CC4-5D6E-409C-BE32-E72D297353CC}">
              <c16:uniqueId val="{00000001-DB27-476E-BCFF-E0F9163C0894}"/>
            </c:ext>
          </c:extLst>
        </c:ser>
        <c:ser>
          <c:idx val="2"/>
          <c:order val="2"/>
          <c:tx>
            <c:strRef>
              <c:f>Лист1!$D$1</c:f>
              <c:strCache>
                <c:ptCount val="1"/>
                <c:pt idx="0">
                  <c:v>Numărul hotărârilor instanței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Toate</c:v>
                </c:pt>
              </c:strCache>
            </c:strRef>
          </c:cat>
          <c:val>
            <c:numRef>
              <c:f>Лист1!$D$2:$D$5</c:f>
              <c:numCache>
                <c:formatCode>General</c:formatCode>
                <c:ptCount val="4"/>
                <c:pt idx="0">
                  <c:v>616</c:v>
                </c:pt>
                <c:pt idx="1">
                  <c:v>376</c:v>
                </c:pt>
                <c:pt idx="2">
                  <c:v>2557</c:v>
                </c:pt>
                <c:pt idx="3">
                  <c:v>3549</c:v>
                </c:pt>
              </c:numCache>
            </c:numRef>
          </c:val>
          <c:extLst>
            <c:ext xmlns:c16="http://schemas.microsoft.com/office/drawing/2014/chart" uri="{C3380CC4-5D6E-409C-BE32-E72D297353CC}">
              <c16:uniqueId val="{00000002-DB27-476E-BCFF-E0F9163C0894}"/>
            </c:ext>
          </c:extLst>
        </c:ser>
        <c:dLbls>
          <c:showLegendKey val="0"/>
          <c:showVal val="1"/>
          <c:showCatName val="0"/>
          <c:showSerName val="0"/>
          <c:showPercent val="0"/>
          <c:showBubbleSize val="0"/>
        </c:dLbls>
        <c:gapWidth val="182"/>
        <c:axId val="560883088"/>
        <c:axId val="560884168"/>
      </c:barChart>
      <c:catAx>
        <c:axId val="560883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crossAx val="560884168"/>
        <c:crosses val="autoZero"/>
        <c:auto val="1"/>
        <c:lblAlgn val="ctr"/>
        <c:lblOffset val="100"/>
        <c:noMultiLvlLbl val="0"/>
      </c:catAx>
      <c:valAx>
        <c:axId val="560884168"/>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6088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uri="{0b15fc19-7d7d-44ad-8c2d-2c3a37ce22c3}">
        <chartProps xmlns="https://web.wps.cn/et/2018/main" chartId="{13850e0e-7281-412b-896e-b99813152152}"/>
      </c:ext>
    </c:extLst>
  </c:chart>
  <c:spPr>
    <a:noFill/>
    <a:ln>
      <a:noFill/>
    </a:ln>
    <a:effectLst/>
  </c:spPr>
  <c:txPr>
    <a:bodyPr/>
    <a:lstStyle/>
    <a:p>
      <a:pPr>
        <a:defRPr lang="en-US"/>
      </a:pPr>
      <a:endParaRPr lang="ro-MD"/>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MD" dirty="0"/>
              <a:t>I trimestru 2026</a:t>
            </a:r>
            <a:endParaRPr lang="ru-RU" dirty="0"/>
          </a:p>
        </c:rich>
      </c:tx>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66686170469733"/>
          <c:y val="0.153551109028741"/>
          <c:w val="0.76393150104622698"/>
          <c:h val="0.65805057833564995"/>
        </c:manualLayout>
      </c:layout>
      <c:barChart>
        <c:barDir val="bar"/>
        <c:grouping val="clustered"/>
        <c:varyColors val="0"/>
        <c:ser>
          <c:idx val="0"/>
          <c:order val="0"/>
          <c:tx>
            <c:strRef>
              <c:f>Лист1!$B$1</c:f>
              <c:strCache>
                <c:ptCount val="1"/>
                <c:pt idx="0">
                  <c:v>Rata deciziilor atacate cu apel/recurs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Toate</c:v>
                </c:pt>
              </c:strCache>
            </c:strRef>
          </c:cat>
          <c:val>
            <c:numRef>
              <c:f>Лист1!$B$2:$B$5</c:f>
              <c:numCache>
                <c:formatCode>0.00%</c:formatCode>
                <c:ptCount val="4"/>
                <c:pt idx="0">
                  <c:v>0.36609999999999998</c:v>
                </c:pt>
                <c:pt idx="1">
                  <c:v>0.23350000000000001</c:v>
                </c:pt>
                <c:pt idx="2">
                  <c:v>2.2100000000000002E-2</c:v>
                </c:pt>
                <c:pt idx="3">
                  <c:v>0.121</c:v>
                </c:pt>
              </c:numCache>
            </c:numRef>
          </c:val>
          <c:extLst>
            <c:ext xmlns:c16="http://schemas.microsoft.com/office/drawing/2014/chart" uri="{C3380CC4-5D6E-409C-BE32-E72D297353CC}">
              <c16:uniqueId val="{00000000-3B9C-4EDE-A83D-A0ABFBFF45DB}"/>
            </c:ext>
          </c:extLst>
        </c:ser>
        <c:ser>
          <c:idx val="1"/>
          <c:order val="1"/>
          <c:tx>
            <c:strRef>
              <c:f>Лист1!$C$1</c:f>
              <c:strCache>
                <c:ptCount val="1"/>
                <c:pt idx="0">
                  <c:v>apeluri/recursuri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Toate</c:v>
                </c:pt>
              </c:strCache>
            </c:strRef>
          </c:cat>
          <c:val>
            <c:numRef>
              <c:f>Лист1!$C$2:$C$5</c:f>
              <c:numCache>
                <c:formatCode>General</c:formatCode>
                <c:ptCount val="4"/>
                <c:pt idx="0">
                  <c:v>257</c:v>
                </c:pt>
                <c:pt idx="1">
                  <c:v>110</c:v>
                </c:pt>
                <c:pt idx="2">
                  <c:v>50</c:v>
                </c:pt>
                <c:pt idx="3">
                  <c:v>416</c:v>
                </c:pt>
              </c:numCache>
            </c:numRef>
          </c:val>
          <c:extLst>
            <c:ext xmlns:c16="http://schemas.microsoft.com/office/drawing/2014/chart" uri="{C3380CC4-5D6E-409C-BE32-E72D297353CC}">
              <c16:uniqueId val="{00000001-3B9C-4EDE-A83D-A0ABFBFF45DB}"/>
            </c:ext>
          </c:extLst>
        </c:ser>
        <c:ser>
          <c:idx val="2"/>
          <c:order val="2"/>
          <c:tx>
            <c:strRef>
              <c:f>Лист1!$D$1</c:f>
              <c:strCache>
                <c:ptCount val="1"/>
                <c:pt idx="0">
                  <c:v>Numărul hotărârilor instanței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Toate</c:v>
                </c:pt>
              </c:strCache>
            </c:strRef>
          </c:cat>
          <c:val>
            <c:numRef>
              <c:f>Лист1!$D$2:$D$5</c:f>
              <c:numCache>
                <c:formatCode>General</c:formatCode>
                <c:ptCount val="4"/>
                <c:pt idx="0">
                  <c:v>702</c:v>
                </c:pt>
                <c:pt idx="1">
                  <c:v>471</c:v>
                </c:pt>
                <c:pt idx="2">
                  <c:v>2264</c:v>
                </c:pt>
                <c:pt idx="3">
                  <c:v>3437</c:v>
                </c:pt>
              </c:numCache>
            </c:numRef>
          </c:val>
          <c:extLst>
            <c:ext xmlns:c16="http://schemas.microsoft.com/office/drawing/2014/chart" uri="{C3380CC4-5D6E-409C-BE32-E72D297353CC}">
              <c16:uniqueId val="{00000002-3B9C-4EDE-A83D-A0ABFBFF45DB}"/>
            </c:ext>
          </c:extLst>
        </c:ser>
        <c:dLbls>
          <c:showLegendKey val="0"/>
          <c:showVal val="1"/>
          <c:showCatName val="0"/>
          <c:showSerName val="0"/>
          <c:showPercent val="0"/>
          <c:showBubbleSize val="0"/>
        </c:dLbls>
        <c:gapWidth val="182"/>
        <c:axId val="560883088"/>
        <c:axId val="560884168"/>
      </c:barChart>
      <c:catAx>
        <c:axId val="560883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crossAx val="560884168"/>
        <c:crosses val="autoZero"/>
        <c:auto val="1"/>
        <c:lblAlgn val="ctr"/>
        <c:lblOffset val="100"/>
        <c:noMultiLvlLbl val="0"/>
      </c:catAx>
      <c:valAx>
        <c:axId val="560884168"/>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6088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uri="{0b15fc19-7d7d-44ad-8c2d-2c3a37ce22c3}">
        <chartProps xmlns="https://web.wps.cn/et/2018/main" chartId="{13850e0e-7281-412b-896e-b99813152152}"/>
      </c:ext>
    </c:extLst>
  </c:chart>
  <c:spPr>
    <a:noFill/>
    <a:ln>
      <a:noFill/>
    </a:ln>
    <a:effectLst/>
  </c:spPr>
  <c:txPr>
    <a:bodyPr/>
    <a:lstStyle/>
    <a:p>
      <a:pPr>
        <a:defRPr lang="en-US"/>
      </a:pPr>
      <a:endParaRPr lang="ro-MD"/>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dLbl>
              <c:idx val="0"/>
              <c:layout>
                <c:manualLayout>
                  <c:x val="-1.281542302284259E-2"/>
                  <c:y val="-7.29878765412948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F54-49EA-8DA0-B3C93F80C302}"/>
                </c:ext>
              </c:extLst>
            </c:dLbl>
            <c:dLbl>
              <c:idx val="1"/>
              <c:layout>
                <c:manualLayout>
                  <c:x val="-1.8749999999999999E-2"/>
                  <c:y val="3.1250000000000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54-49EA-8DA0-B3C93F80C302}"/>
                </c:ext>
              </c:extLst>
            </c:dLbl>
            <c:dLbl>
              <c:idx val="3"/>
              <c:layout>
                <c:manualLayout>
                  <c:x val="-2.291666666666682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54-49EA-8DA0-B3C93F80C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Contravenșionale</c:v>
                </c:pt>
              </c:strCache>
            </c:strRef>
          </c:cat>
          <c:val>
            <c:numRef>
              <c:f>Лист1!$B$2:$B$5</c:f>
              <c:numCache>
                <c:formatCode>0.00%</c:formatCode>
                <c:ptCount val="4"/>
                <c:pt idx="0">
                  <c:v>0.1138</c:v>
                </c:pt>
                <c:pt idx="1">
                  <c:v>2.8500000000000001E-2</c:v>
                </c:pt>
                <c:pt idx="2">
                  <c:v>0.27929999999999999</c:v>
                </c:pt>
                <c:pt idx="3">
                  <c:v>0.3669</c:v>
                </c:pt>
              </c:numCache>
            </c:numRef>
          </c:val>
          <c:extLst>
            <c:ext xmlns:c16="http://schemas.microsoft.com/office/drawing/2014/chart" uri="{C3380CC4-5D6E-409C-BE32-E72D297353CC}">
              <c16:uniqueId val="{00000000-7F54-49EA-8DA0-B3C93F80C302}"/>
            </c:ext>
          </c:extLst>
        </c:ser>
        <c:ser>
          <c:idx val="1"/>
          <c:order val="1"/>
          <c:tx>
            <c:strRef>
              <c:f>Лист1!$C$1</c:f>
              <c:strCache>
                <c:ptCount val="1"/>
                <c:pt idx="0">
                  <c:v>I trimestru 2026</c:v>
                </c:pt>
              </c:strCache>
            </c:strRef>
          </c:tx>
          <c:spPr>
            <a:solidFill>
              <a:schemeClr val="accent2"/>
            </a:solidFill>
            <a:ln>
              <a:noFill/>
            </a:ln>
            <a:effectLst/>
          </c:spPr>
          <c:invertIfNegative val="0"/>
          <c:dLbls>
            <c:dLbl>
              <c:idx val="0"/>
              <c:layout>
                <c:manualLayout>
                  <c:x val="1.8434604006311705E-2"/>
                  <c:y val="-1.71981276023482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54-49EA-8DA0-B3C93F80C302}"/>
                </c:ext>
              </c:extLst>
            </c:dLbl>
            <c:dLbl>
              <c:idx val="2"/>
              <c:layout>
                <c:manualLayout>
                  <c:x val="2.9166666666666667E-2"/>
                  <c:y val="-3.1250000000000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54-49EA-8DA0-B3C93F80C302}"/>
                </c:ext>
              </c:extLst>
            </c:dLbl>
            <c:dLbl>
              <c:idx val="3"/>
              <c:layout>
                <c:manualLayout>
                  <c:x val="3.3333333333333333E-2"/>
                  <c:y val="3.1250000000000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54-49EA-8DA0-B3C93F80C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Contravenșionale</c:v>
                </c:pt>
              </c:strCache>
            </c:strRef>
          </c:cat>
          <c:val>
            <c:numRef>
              <c:f>Лист1!$C$2:$C$5</c:f>
              <c:numCache>
                <c:formatCode>0.00%</c:formatCode>
                <c:ptCount val="4"/>
                <c:pt idx="0">
                  <c:v>0.121</c:v>
                </c:pt>
                <c:pt idx="1">
                  <c:v>2.2100000000000002E-2</c:v>
                </c:pt>
                <c:pt idx="2">
                  <c:v>0.23350000000000001</c:v>
                </c:pt>
                <c:pt idx="3">
                  <c:v>0.36609999999999998</c:v>
                </c:pt>
              </c:numCache>
            </c:numRef>
          </c:val>
          <c:extLst>
            <c:ext xmlns:c16="http://schemas.microsoft.com/office/drawing/2014/chart" uri="{C3380CC4-5D6E-409C-BE32-E72D297353CC}">
              <c16:uniqueId val="{00000001-7F54-49EA-8DA0-B3C93F80C302}"/>
            </c:ext>
          </c:extLst>
        </c:ser>
        <c:ser>
          <c:idx val="2"/>
          <c:order val="2"/>
          <c:tx>
            <c:strRef>
              <c:f>Лист1!$D$1</c:f>
              <c:strCache>
                <c:ptCount val="1"/>
                <c:pt idx="0">
                  <c:v>Ținta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Contravenșionale</c:v>
                </c:pt>
              </c:strCache>
            </c:strRef>
          </c:cat>
          <c:val>
            <c:numRef>
              <c:f>Лист1!$D$2:$D$5</c:f>
              <c:numCache>
                <c:formatCode>0%</c:formatCode>
                <c:ptCount val="4"/>
                <c:pt idx="0">
                  <c:v>0.05</c:v>
                </c:pt>
                <c:pt idx="1">
                  <c:v>0.02</c:v>
                </c:pt>
                <c:pt idx="2">
                  <c:v>0.08</c:v>
                </c:pt>
                <c:pt idx="3">
                  <c:v>0.05</c:v>
                </c:pt>
              </c:numCache>
            </c:numRef>
          </c:val>
          <c:extLst>
            <c:ext xmlns:c16="http://schemas.microsoft.com/office/drawing/2014/chart" uri="{C3380CC4-5D6E-409C-BE32-E72D297353CC}">
              <c16:uniqueId val="{00000002-7F54-49EA-8DA0-B3C93F80C302}"/>
            </c:ext>
          </c:extLst>
        </c:ser>
        <c:dLbls>
          <c:dLblPos val="outEnd"/>
          <c:showLegendKey val="0"/>
          <c:showVal val="1"/>
          <c:showCatName val="0"/>
          <c:showSerName val="0"/>
          <c:showPercent val="0"/>
          <c:showBubbleSize val="0"/>
        </c:dLbls>
        <c:gapWidth val="219"/>
        <c:overlap val="-27"/>
        <c:axId val="456758464"/>
        <c:axId val="456759904"/>
      </c:barChart>
      <c:catAx>
        <c:axId val="4567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56759904"/>
        <c:crosses val="autoZero"/>
        <c:auto val="1"/>
        <c:lblAlgn val="ctr"/>
        <c:lblOffset val="100"/>
        <c:noMultiLvlLbl val="0"/>
      </c:catAx>
      <c:valAx>
        <c:axId val="456759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5675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24018307346877"/>
          <c:y val="2.8659131630361132E-2"/>
          <c:w val="0.81961590984786659"/>
          <c:h val="0.84081335048446393"/>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0.00%</c:formatCode>
                <c:ptCount val="4"/>
                <c:pt idx="0">
                  <c:v>1.29E-2</c:v>
                </c:pt>
                <c:pt idx="1">
                  <c:v>9.1000000000000004E-3</c:v>
                </c:pt>
                <c:pt idx="2">
                  <c:v>8.3000000000000001E-3</c:v>
                </c:pt>
                <c:pt idx="3">
                  <c:v>3.7600000000000001E-2</c:v>
                </c:pt>
              </c:numCache>
            </c:numRef>
          </c:val>
          <c:extLst>
            <c:ext xmlns:c16="http://schemas.microsoft.com/office/drawing/2014/chart" uri="{C3380CC4-5D6E-409C-BE32-E72D297353CC}">
              <c16:uniqueId val="{00000000-7C29-436B-B7A4-19AE9A7B664C}"/>
            </c:ext>
          </c:extLst>
        </c:ser>
        <c:ser>
          <c:idx val="1"/>
          <c:order val="1"/>
          <c:tx>
            <c:strRef>
              <c:f>Лист1!$C$1</c:f>
              <c:strCache>
                <c:ptCount val="1"/>
                <c:pt idx="0">
                  <c:v>I trimestru 2026</c:v>
                </c:pt>
              </c:strCache>
            </c:strRef>
          </c:tx>
          <c:spPr>
            <a:solidFill>
              <a:schemeClr val="accent2"/>
            </a:solidFill>
            <a:ln>
              <a:noFill/>
            </a:ln>
            <a:effectLst/>
          </c:spPr>
          <c:invertIfNegative val="0"/>
          <c:dLbls>
            <c:dLbl>
              <c:idx val="0"/>
              <c:layout>
                <c:manualLayout>
                  <c:x val="1.0916331476554169E-2"/>
                  <c:y val="-1.88161900227769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56-4AAA-BE67-B029202D9C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0.00%</c:formatCode>
                <c:ptCount val="4"/>
                <c:pt idx="0">
                  <c:v>3.6799999999999999E-2</c:v>
                </c:pt>
                <c:pt idx="1">
                  <c:v>1.4500000000000001E-2</c:v>
                </c:pt>
                <c:pt idx="2">
                  <c:v>2.41E-2</c:v>
                </c:pt>
                <c:pt idx="3">
                  <c:v>0.12920000000000001</c:v>
                </c:pt>
              </c:numCache>
            </c:numRef>
          </c:val>
          <c:extLst>
            <c:ext xmlns:c16="http://schemas.microsoft.com/office/drawing/2014/chart" uri="{C3380CC4-5D6E-409C-BE32-E72D297353CC}">
              <c16:uniqueId val="{00000001-7C29-436B-B7A4-19AE9A7B664C}"/>
            </c:ext>
          </c:extLst>
        </c:ser>
        <c:ser>
          <c:idx val="2"/>
          <c:order val="2"/>
          <c:tx>
            <c:strRef>
              <c:f>Лист1!$D$1</c:f>
              <c:strCache>
                <c:ptCount val="1"/>
                <c:pt idx="0">
                  <c:v>Ținta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0%</c:formatCode>
                <c:ptCount val="4"/>
                <c:pt idx="0">
                  <c:v>0.02</c:v>
                </c:pt>
                <c:pt idx="1">
                  <c:v>0.01</c:v>
                </c:pt>
                <c:pt idx="2">
                  <c:v>0.02</c:v>
                </c:pt>
                <c:pt idx="3">
                  <c:v>0.03</c:v>
                </c:pt>
              </c:numCache>
            </c:numRef>
          </c:val>
          <c:extLst>
            <c:ext xmlns:c16="http://schemas.microsoft.com/office/drawing/2014/chart" uri="{C3380CC4-5D6E-409C-BE32-E72D297353CC}">
              <c16:uniqueId val="{00000002-7C29-436B-B7A4-19AE9A7B664C}"/>
            </c:ext>
          </c:extLst>
        </c:ser>
        <c:dLbls>
          <c:dLblPos val="outEnd"/>
          <c:showLegendKey val="0"/>
          <c:showVal val="1"/>
          <c:showCatName val="0"/>
          <c:showSerName val="0"/>
          <c:showPercent val="0"/>
          <c:showBubbleSize val="0"/>
        </c:dLbls>
        <c:gapWidth val="219"/>
        <c:overlap val="-27"/>
        <c:axId val="363420720"/>
        <c:axId val="363421440"/>
      </c:barChart>
      <c:catAx>
        <c:axId val="36342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63421440"/>
        <c:crosses val="autoZero"/>
        <c:auto val="1"/>
        <c:lblAlgn val="ctr"/>
        <c:lblOffset val="100"/>
        <c:noMultiLvlLbl val="0"/>
      </c:catAx>
      <c:valAx>
        <c:axId val="3634214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63420720"/>
        <c:crosses val="autoZero"/>
        <c:crossBetween val="between"/>
      </c:valAx>
      <c:spPr>
        <a:noFill/>
        <a:ln>
          <a:noFill/>
        </a:ln>
        <a:effectLst/>
      </c:spPr>
    </c:plotArea>
    <c:legend>
      <c:legendPos val="r"/>
      <c:layout>
        <c:manualLayout>
          <c:xMode val="edge"/>
          <c:yMode val="edge"/>
          <c:x val="0.13155764158681224"/>
          <c:y val="0.9297607484103857"/>
          <c:w val="0.70368554349627566"/>
          <c:h val="4.58874112192668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MD" dirty="0"/>
              <a:t>I</a:t>
            </a:r>
            <a:r>
              <a:rPr lang="ro-MD" baseline="0" dirty="0"/>
              <a:t> trimestru 2026</a:t>
            </a:r>
            <a:endParaRPr lang="ru-RU" dirty="0"/>
          </a:p>
        </c:rich>
      </c:tx>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7504056743097812"/>
          <c:y val="0.12948841242540204"/>
          <c:w val="0.79803461286089195"/>
          <c:h val="0.65474970461213744"/>
        </c:manualLayout>
      </c:layout>
      <c:barChart>
        <c:barDir val="bar"/>
        <c:grouping val="clustered"/>
        <c:varyColors val="0"/>
        <c:ser>
          <c:idx val="0"/>
          <c:order val="0"/>
          <c:tx>
            <c:strRef>
              <c:f>Лист1!$B$1</c:f>
              <c:strCache>
                <c:ptCount val="1"/>
                <c:pt idx="0">
                  <c:v>Rata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Total</c:v>
                </c:pt>
              </c:strCache>
            </c:strRef>
          </c:cat>
          <c:val>
            <c:numRef>
              <c:f>Лист1!$B$2:$B$5</c:f>
              <c:numCache>
                <c:formatCode>0.00%</c:formatCode>
                <c:ptCount val="4"/>
                <c:pt idx="0">
                  <c:v>0.12920000000000001</c:v>
                </c:pt>
                <c:pt idx="1">
                  <c:v>2.41E-2</c:v>
                </c:pt>
                <c:pt idx="2">
                  <c:v>1.4500000000000001E-2</c:v>
                </c:pt>
                <c:pt idx="3">
                  <c:v>3.6799999999999999E-2</c:v>
                </c:pt>
              </c:numCache>
            </c:numRef>
          </c:val>
          <c:extLst>
            <c:ext xmlns:c16="http://schemas.microsoft.com/office/drawing/2014/chart" uri="{C3380CC4-5D6E-409C-BE32-E72D297353CC}">
              <c16:uniqueId val="{00000000-ADF8-4702-8173-3EE9ACADDFDE}"/>
            </c:ext>
          </c:extLst>
        </c:ser>
        <c:ser>
          <c:idx val="1"/>
          <c:order val="1"/>
          <c:tx>
            <c:strRef>
              <c:f>Лист1!$C$1</c:f>
              <c:strCache>
                <c:ptCount val="1"/>
                <c:pt idx="0">
                  <c:v>Numărul deciziilor anulate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Total</c:v>
                </c:pt>
              </c:strCache>
            </c:strRef>
          </c:cat>
          <c:val>
            <c:numRef>
              <c:f>Лист1!$C$2:$C$5</c:f>
              <c:numCache>
                <c:formatCode>General</c:formatCode>
                <c:ptCount val="4"/>
                <c:pt idx="0">
                  <c:v>120</c:v>
                </c:pt>
                <c:pt idx="1">
                  <c:v>49</c:v>
                </c:pt>
                <c:pt idx="2">
                  <c:v>39</c:v>
                </c:pt>
                <c:pt idx="3">
                  <c:v>208</c:v>
                </c:pt>
              </c:numCache>
            </c:numRef>
          </c:val>
          <c:extLst>
            <c:ext xmlns:c16="http://schemas.microsoft.com/office/drawing/2014/chart" uri="{C3380CC4-5D6E-409C-BE32-E72D297353CC}">
              <c16:uniqueId val="{00000001-ADF8-4702-8173-3EE9ACADDFDE}"/>
            </c:ext>
          </c:extLst>
        </c:ser>
        <c:ser>
          <c:idx val="2"/>
          <c:order val="2"/>
          <c:tx>
            <c:strRef>
              <c:f>Лист1!$D$1</c:f>
              <c:strCache>
                <c:ptCount val="1"/>
                <c:pt idx="0">
                  <c:v>Dosare soluționate.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Total</c:v>
                </c:pt>
              </c:strCache>
            </c:strRef>
          </c:cat>
          <c:val>
            <c:numRef>
              <c:f>Лист1!$D$2:$D$5</c:f>
              <c:numCache>
                <c:formatCode>General</c:formatCode>
                <c:ptCount val="4"/>
                <c:pt idx="0">
                  <c:v>929</c:v>
                </c:pt>
                <c:pt idx="1">
                  <c:v>2029</c:v>
                </c:pt>
                <c:pt idx="2">
                  <c:v>2696</c:v>
                </c:pt>
                <c:pt idx="3">
                  <c:v>5654</c:v>
                </c:pt>
              </c:numCache>
            </c:numRef>
          </c:val>
          <c:extLst>
            <c:ext xmlns:c16="http://schemas.microsoft.com/office/drawing/2014/chart" uri="{C3380CC4-5D6E-409C-BE32-E72D297353CC}">
              <c16:uniqueId val="{00000002-ADF8-4702-8173-3EE9ACADDFDE}"/>
            </c:ext>
          </c:extLst>
        </c:ser>
        <c:dLbls>
          <c:showLegendKey val="0"/>
          <c:showVal val="1"/>
          <c:showCatName val="0"/>
          <c:showSerName val="0"/>
          <c:showPercent val="0"/>
          <c:showBubbleSize val="0"/>
        </c:dLbls>
        <c:gapWidth val="182"/>
        <c:axId val="702043232"/>
        <c:axId val="702043952"/>
      </c:barChart>
      <c:catAx>
        <c:axId val="702043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crossAx val="702043952"/>
        <c:crosses val="autoZero"/>
        <c:auto val="1"/>
        <c:lblAlgn val="ctr"/>
        <c:lblOffset val="100"/>
        <c:noMultiLvlLbl val="0"/>
      </c:catAx>
      <c:valAx>
        <c:axId val="702043952"/>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02043232"/>
        <c:crosses val="autoZero"/>
        <c:crossBetween val="between"/>
      </c:valAx>
      <c:spPr>
        <a:noFill/>
        <a:ln>
          <a:noFill/>
        </a:ln>
        <a:effectLst/>
      </c:spPr>
    </c:plotArea>
    <c:legend>
      <c:legendPos val="b"/>
      <c:layout>
        <c:manualLayout>
          <c:xMode val="edge"/>
          <c:yMode val="edge"/>
          <c:x val="0.23569681893741357"/>
          <c:y val="0.84622161962697606"/>
          <c:w val="0.606930817062866"/>
          <c:h val="0.12960071789154848"/>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uri="{0b15fc19-7d7d-44ad-8c2d-2c3a37ce22c3}">
        <chartProps xmlns="https://web.wps.cn/et/2018/main" chartId="{3778d159-b579-4079-977e-5a4d2d0694f0}"/>
      </c:ext>
    </c:extLst>
  </c:chart>
  <c:spPr>
    <a:noFill/>
    <a:ln>
      <a:noFill/>
    </a:ln>
    <a:effectLst/>
  </c:spPr>
  <c:txPr>
    <a:bodyPr/>
    <a:lstStyle/>
    <a:p>
      <a:pPr>
        <a:defRPr lang="en-US"/>
      </a:pPr>
      <a:endParaRPr lang="ro-MD"/>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MD" dirty="0"/>
              <a:t>I</a:t>
            </a:r>
            <a:r>
              <a:rPr lang="ro-MD" baseline="0" dirty="0"/>
              <a:t> trimestru 2025</a:t>
            </a:r>
            <a:endParaRPr lang="ru-RU" dirty="0"/>
          </a:p>
        </c:rich>
      </c:tx>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7504056743097812"/>
          <c:y val="0.12948841242540204"/>
          <c:w val="0.79803461286089195"/>
          <c:h val="0.69138613928030879"/>
        </c:manualLayout>
      </c:layout>
      <c:barChart>
        <c:barDir val="bar"/>
        <c:grouping val="clustered"/>
        <c:varyColors val="0"/>
        <c:ser>
          <c:idx val="0"/>
          <c:order val="0"/>
          <c:tx>
            <c:strRef>
              <c:f>Лист1!$B$1</c:f>
              <c:strCache>
                <c:ptCount val="1"/>
                <c:pt idx="0">
                  <c:v>Rata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Total</c:v>
                </c:pt>
              </c:strCache>
            </c:strRef>
          </c:cat>
          <c:val>
            <c:numRef>
              <c:f>Лист1!$B$2:$B$5</c:f>
              <c:numCache>
                <c:formatCode>0.00%</c:formatCode>
                <c:ptCount val="4"/>
                <c:pt idx="0">
                  <c:v>3.7600000000000001E-2</c:v>
                </c:pt>
                <c:pt idx="1">
                  <c:v>8.3000000000000001E-3</c:v>
                </c:pt>
                <c:pt idx="2">
                  <c:v>9.1000000000000004E-3</c:v>
                </c:pt>
                <c:pt idx="3">
                  <c:v>1.29E-2</c:v>
                </c:pt>
              </c:numCache>
            </c:numRef>
          </c:val>
          <c:extLst>
            <c:ext xmlns:c16="http://schemas.microsoft.com/office/drawing/2014/chart" uri="{C3380CC4-5D6E-409C-BE32-E72D297353CC}">
              <c16:uniqueId val="{00000000-41A6-47F7-9BB9-A2B340ABD732}"/>
            </c:ext>
          </c:extLst>
        </c:ser>
        <c:ser>
          <c:idx val="1"/>
          <c:order val="1"/>
          <c:tx>
            <c:strRef>
              <c:f>Лист1!$C$1</c:f>
              <c:strCache>
                <c:ptCount val="1"/>
                <c:pt idx="0">
                  <c:v>Decizii anulate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Total</c:v>
                </c:pt>
              </c:strCache>
            </c:strRef>
          </c:cat>
          <c:val>
            <c:numRef>
              <c:f>Лист1!$C$2:$C$5</c:f>
              <c:numCache>
                <c:formatCode>General</c:formatCode>
                <c:ptCount val="4"/>
                <c:pt idx="0">
                  <c:v>30</c:v>
                </c:pt>
                <c:pt idx="1">
                  <c:v>14</c:v>
                </c:pt>
                <c:pt idx="2">
                  <c:v>29</c:v>
                </c:pt>
                <c:pt idx="3">
                  <c:v>73</c:v>
                </c:pt>
              </c:numCache>
            </c:numRef>
          </c:val>
          <c:extLst>
            <c:ext xmlns:c16="http://schemas.microsoft.com/office/drawing/2014/chart" uri="{C3380CC4-5D6E-409C-BE32-E72D297353CC}">
              <c16:uniqueId val="{00000001-41A6-47F7-9BB9-A2B340ABD732}"/>
            </c:ext>
          </c:extLst>
        </c:ser>
        <c:ser>
          <c:idx val="2"/>
          <c:order val="2"/>
          <c:tx>
            <c:strRef>
              <c:f>Лист1!$D$1</c:f>
              <c:strCache>
                <c:ptCount val="1"/>
                <c:pt idx="0">
                  <c:v>Dosare soluționate.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Contravenționale</c:v>
                </c:pt>
                <c:pt idx="1">
                  <c:v>Penale</c:v>
                </c:pt>
                <c:pt idx="2">
                  <c:v>Civile</c:v>
                </c:pt>
                <c:pt idx="3">
                  <c:v>Total</c:v>
                </c:pt>
              </c:strCache>
            </c:strRef>
          </c:cat>
          <c:val>
            <c:numRef>
              <c:f>Лист1!$D$2:$D$5</c:f>
              <c:numCache>
                <c:formatCode>General</c:formatCode>
                <c:ptCount val="4"/>
                <c:pt idx="0">
                  <c:v>797</c:v>
                </c:pt>
                <c:pt idx="1">
                  <c:v>1682</c:v>
                </c:pt>
                <c:pt idx="2">
                  <c:v>3188</c:v>
                </c:pt>
                <c:pt idx="3">
                  <c:v>5667</c:v>
                </c:pt>
              </c:numCache>
            </c:numRef>
          </c:val>
          <c:extLst>
            <c:ext xmlns:c16="http://schemas.microsoft.com/office/drawing/2014/chart" uri="{C3380CC4-5D6E-409C-BE32-E72D297353CC}">
              <c16:uniqueId val="{00000002-41A6-47F7-9BB9-A2B340ABD732}"/>
            </c:ext>
          </c:extLst>
        </c:ser>
        <c:dLbls>
          <c:showLegendKey val="0"/>
          <c:showVal val="1"/>
          <c:showCatName val="0"/>
          <c:showSerName val="0"/>
          <c:showPercent val="0"/>
          <c:showBubbleSize val="0"/>
        </c:dLbls>
        <c:gapWidth val="182"/>
        <c:axId val="702043232"/>
        <c:axId val="702043952"/>
      </c:barChart>
      <c:catAx>
        <c:axId val="702043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crossAx val="702043952"/>
        <c:crosses val="autoZero"/>
        <c:auto val="1"/>
        <c:lblAlgn val="ctr"/>
        <c:lblOffset val="100"/>
        <c:noMultiLvlLbl val="0"/>
      </c:catAx>
      <c:valAx>
        <c:axId val="702043952"/>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02043232"/>
        <c:crosses val="autoZero"/>
        <c:crossBetween val="between"/>
      </c:valAx>
      <c:spPr>
        <a:noFill/>
        <a:ln>
          <a:noFill/>
        </a:ln>
        <a:effectLst/>
      </c:spPr>
    </c:plotArea>
    <c:legend>
      <c:legendPos val="b"/>
      <c:layout>
        <c:manualLayout>
          <c:xMode val="edge"/>
          <c:yMode val="edge"/>
          <c:x val="0.1582508767347785"/>
          <c:y val="0.83480656687943411"/>
          <c:w val="0.6044607806976795"/>
          <c:h val="0.15017462445165419"/>
        </c:manualLayout>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uri="{0b15fc19-7d7d-44ad-8c2d-2c3a37ce22c3}">
        <chartProps xmlns="https://web.wps.cn/et/2018/main" chartId="{3778d159-b579-4079-977e-5a4d2d0694f0}"/>
      </c:ext>
    </c:extLst>
  </c:chart>
  <c:spPr>
    <a:noFill/>
    <a:ln>
      <a:noFill/>
    </a:ln>
    <a:effectLst/>
  </c:spPr>
  <c:txPr>
    <a:bodyPr/>
    <a:lstStyle/>
    <a:p>
      <a:pPr>
        <a:defRPr lang="en-US"/>
      </a:pPr>
      <a:endParaRPr lang="ro-MD"/>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MD" dirty="0"/>
              <a:t>2026 </a:t>
            </a:r>
            <a:r>
              <a:rPr lang="en-US" dirty="0"/>
              <a:t>Total 9998</a:t>
            </a:r>
          </a:p>
        </c:rich>
      </c:tx>
      <c:layout>
        <c:manualLayout>
          <c:xMode val="edge"/>
          <c:yMode val="edge"/>
          <c:x val="0.23647897299049705"/>
          <c:y val="9.5529631846263022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pieChart>
        <c:varyColors val="1"/>
        <c:ser>
          <c:idx val="0"/>
          <c:order val="0"/>
          <c:tx>
            <c:strRef>
              <c:f>Лист1!$B$1</c:f>
              <c:strCache>
                <c:ptCount val="1"/>
                <c:pt idx="0">
                  <c:v>Total 10057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59-406A-9F2A-91D8724F0D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59-406A-9F2A-91D8724F0D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59-406A-9F2A-91D8724F0D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59-406A-9F2A-91D8724F0DD2}"/>
              </c:ext>
            </c:extLst>
          </c:dPt>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3"/>
                <c:pt idx="0">
                  <c:v>Civile</c:v>
                </c:pt>
                <c:pt idx="1">
                  <c:v>Penale</c:v>
                </c:pt>
                <c:pt idx="2">
                  <c:v>Contravenționale</c:v>
                </c:pt>
              </c:strCache>
            </c:strRef>
          </c:cat>
          <c:val>
            <c:numRef>
              <c:f>Лист1!$B$2:$B$5</c:f>
              <c:numCache>
                <c:formatCode>General</c:formatCode>
                <c:ptCount val="4"/>
                <c:pt idx="0">
                  <c:v>5332</c:v>
                </c:pt>
                <c:pt idx="1">
                  <c:v>3107</c:v>
                </c:pt>
                <c:pt idx="2">
                  <c:v>1618</c:v>
                </c:pt>
              </c:numCache>
            </c:numRef>
          </c:val>
          <c:extLst>
            <c:ext xmlns:c16="http://schemas.microsoft.com/office/drawing/2014/chart" uri="{C3380CC4-5D6E-409C-BE32-E72D297353CC}">
              <c16:uniqueId val="{00000008-AC59-406A-9F2A-91D8724F0DD2}"/>
            </c:ext>
          </c:extLst>
        </c:ser>
        <c:ser>
          <c:idx val="1"/>
          <c:order val="1"/>
          <c:tx>
            <c:strRef>
              <c:f>Лист1!$C$1</c:f>
              <c:strCache>
                <c:ptCount val="1"/>
                <c:pt idx="0">
                  <c:v>Столбец1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AC59-406A-9F2A-91D8724F0D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AC59-406A-9F2A-91D8724F0D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AC59-406A-9F2A-91D8724F0D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AC59-406A-9F2A-91D8724F0DD2}"/>
              </c:ext>
            </c:extLst>
          </c:dPt>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3"/>
                <c:pt idx="0">
                  <c:v>Civile</c:v>
                </c:pt>
                <c:pt idx="1">
                  <c:v>Penale</c:v>
                </c:pt>
                <c:pt idx="2">
                  <c:v>Contravenționale</c:v>
                </c:pt>
              </c:strCache>
            </c:strRef>
          </c:cat>
          <c:val>
            <c:numRef>
              <c:f>Лист1!$C$2:$C$5</c:f>
              <c:numCache>
                <c:formatCode>General</c:formatCode>
                <c:ptCount val="4"/>
              </c:numCache>
            </c:numRef>
          </c:val>
          <c:extLst>
            <c:ext xmlns:c16="http://schemas.microsoft.com/office/drawing/2014/chart" uri="{C3380CC4-5D6E-409C-BE32-E72D297353CC}">
              <c16:uniqueId val="{00000011-AC59-406A-9F2A-91D8724F0DD2}"/>
            </c:ext>
          </c:extLst>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uri="{0b15fc19-7d7d-44ad-8c2d-2c3a37ce22c3}">
        <chartProps xmlns="https://web.wps.cn/et/2018/main" chartId="{adfa95e3-b37e-4b22-afc2-f73712cf8753}"/>
      </c:ext>
    </c:extLst>
  </c:chart>
  <c:spPr>
    <a:noFill/>
    <a:ln>
      <a:noFill/>
    </a:ln>
    <a:effectLst/>
  </c:spPr>
  <c:txPr>
    <a:bodyPr/>
    <a:lstStyle/>
    <a:p>
      <a:pPr>
        <a:defRPr lang="en-US"/>
      </a:pPr>
      <a:endParaRPr lang="ro-MD"/>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dirty="0"/>
              <a:t>Sediul Fălești</a:t>
            </a:r>
            <a:endParaRPr lang="ru-RU" dirty="0"/>
          </a:p>
        </c:rich>
      </c:tx>
      <c:layout>
        <c:manualLayout>
          <c:xMode val="edge"/>
          <c:yMode val="edge"/>
          <c:x val="0.4144595866279458"/>
          <c:y val="0.1315387849419277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9438994285551267E-2"/>
          <c:y val="0.23251209534173686"/>
          <c:w val="0.90791608128416879"/>
          <c:h val="0.6310274199949939"/>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967</c:v>
                </c:pt>
                <c:pt idx="1">
                  <c:v>765</c:v>
                </c:pt>
                <c:pt idx="2">
                  <c:v>116</c:v>
                </c:pt>
                <c:pt idx="3">
                  <c:v>86</c:v>
                </c:pt>
              </c:numCache>
            </c:numRef>
          </c:val>
          <c:extLst>
            <c:ext xmlns:c16="http://schemas.microsoft.com/office/drawing/2014/chart" uri="{C3380CC4-5D6E-409C-BE32-E72D297353CC}">
              <c16:uniqueId val="{00000000-68E2-46EC-8B21-503758A36940}"/>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721</c:v>
                </c:pt>
                <c:pt idx="1">
                  <c:v>447</c:v>
                </c:pt>
                <c:pt idx="2">
                  <c:v>209</c:v>
                </c:pt>
                <c:pt idx="3">
                  <c:v>65</c:v>
                </c:pt>
              </c:numCache>
            </c:numRef>
          </c:val>
          <c:extLst>
            <c:ext xmlns:c16="http://schemas.microsoft.com/office/drawing/2014/chart" uri="{C3380CC4-5D6E-409C-BE32-E72D297353CC}">
              <c16:uniqueId val="{00000001-68E2-46EC-8B21-503758A36940}"/>
            </c:ext>
          </c:extLst>
        </c:ser>
        <c:ser>
          <c:idx val="2"/>
          <c:order val="2"/>
          <c:tx>
            <c:strRef>
              <c:f>Лист1!$D$1</c:f>
              <c:strCache>
                <c:ptCount val="1"/>
                <c:pt idx="0">
                  <c:v>Столбец1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General</c:formatCode>
                <c:ptCount val="4"/>
              </c:numCache>
            </c:numRef>
          </c:val>
          <c:extLst>
            <c:ext xmlns:c16="http://schemas.microsoft.com/office/drawing/2014/chart" uri="{C3380CC4-5D6E-409C-BE32-E72D297353CC}">
              <c16:uniqueId val="{00000002-68E2-46EC-8B21-503758A36940}"/>
            </c:ext>
          </c:extLst>
        </c:ser>
        <c:dLbls>
          <c:dLblPos val="outEnd"/>
          <c:showLegendKey val="0"/>
          <c:showVal val="1"/>
          <c:showCatName val="0"/>
          <c:showSerName val="0"/>
          <c:showPercent val="0"/>
          <c:showBubbleSize val="0"/>
        </c:dLbls>
        <c:gapWidth val="219"/>
        <c:overlap val="-27"/>
        <c:axId val="562182496"/>
        <c:axId val="562180696"/>
      </c:barChart>
      <c:catAx>
        <c:axId val="56218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62180696"/>
        <c:crosses val="autoZero"/>
        <c:auto val="1"/>
        <c:lblAlgn val="ctr"/>
        <c:lblOffset val="100"/>
        <c:noMultiLvlLbl val="0"/>
      </c:catAx>
      <c:valAx>
        <c:axId val="562180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62182496"/>
        <c:crosses val="autoZero"/>
        <c:crossBetween val="between"/>
      </c:valAx>
      <c:spPr>
        <a:noFill/>
        <a:ln>
          <a:noFill/>
        </a:ln>
        <a:effectLst/>
      </c:spPr>
    </c:plotArea>
    <c:legend>
      <c:legendPos val="b"/>
      <c:legendEntry>
        <c:idx val="2"/>
        <c:delete val="1"/>
      </c:legendEntry>
      <c:layout>
        <c:manualLayout>
          <c:xMode val="edge"/>
          <c:yMode val="edge"/>
          <c:x val="0.28717978094193997"/>
          <c:y val="0.93311095256159138"/>
          <c:w val="0.35493670300053665"/>
          <c:h val="5.59522881724115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831721520573967"/>
          <c:y val="8.7599049216770475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pieChart>
        <c:varyColors val="1"/>
        <c:ser>
          <c:idx val="0"/>
          <c:order val="0"/>
          <c:tx>
            <c:strRef>
              <c:f>Лист1!$B$1</c:f>
              <c:strCache>
                <c:ptCount val="1"/>
                <c:pt idx="0">
                  <c:v>2025 Total 9943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B0-4D32-8885-07E0726980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B0-4D32-8885-07E0726980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B0-4D32-8885-07E0726980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B0-4D32-8885-07E0726980F6}"/>
              </c:ext>
            </c:extLst>
          </c:dPt>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3"/>
                <c:pt idx="0">
                  <c:v>Civile</c:v>
                </c:pt>
                <c:pt idx="1">
                  <c:v>Penale</c:v>
                </c:pt>
                <c:pt idx="2">
                  <c:v>Contravenționale</c:v>
                </c:pt>
              </c:strCache>
            </c:strRef>
          </c:cat>
          <c:val>
            <c:numRef>
              <c:f>Лист1!$B$2:$B$5</c:f>
              <c:numCache>
                <c:formatCode>General</c:formatCode>
                <c:ptCount val="4"/>
                <c:pt idx="0">
                  <c:v>5957</c:v>
                </c:pt>
                <c:pt idx="1">
                  <c:v>2637</c:v>
                </c:pt>
                <c:pt idx="2">
                  <c:v>1349</c:v>
                </c:pt>
              </c:numCache>
            </c:numRef>
          </c:val>
          <c:extLst>
            <c:ext xmlns:c16="http://schemas.microsoft.com/office/drawing/2014/chart" uri="{C3380CC4-5D6E-409C-BE32-E72D297353CC}">
              <c16:uniqueId val="{00000008-C5B0-4D32-8885-07E0726980F6}"/>
            </c:ext>
          </c:extLst>
        </c:ser>
        <c:ser>
          <c:idx val="1"/>
          <c:order val="1"/>
          <c:tx>
            <c:strRef>
              <c:f>Лист1!$C$1</c:f>
              <c:strCache>
                <c:ptCount val="1"/>
                <c:pt idx="0">
                  <c:v>9943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C5B0-4D32-8885-07E0726980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C5B0-4D32-8885-07E0726980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C5B0-4D32-8885-07E0726980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C5B0-4D32-8885-07E0726980F6}"/>
              </c:ext>
            </c:extLst>
          </c:dPt>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endParaRPr lang="ro-MD"/>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3"/>
                <c:pt idx="0">
                  <c:v>Civile</c:v>
                </c:pt>
                <c:pt idx="1">
                  <c:v>Penale</c:v>
                </c:pt>
                <c:pt idx="2">
                  <c:v>Contravenționale</c:v>
                </c:pt>
              </c:strCache>
            </c:strRef>
          </c:cat>
          <c:val>
            <c:numRef>
              <c:f>Лист1!$C$2:$C$5</c:f>
              <c:numCache>
                <c:formatCode>General</c:formatCode>
                <c:ptCount val="4"/>
              </c:numCache>
            </c:numRef>
          </c:val>
          <c:extLst>
            <c:ext xmlns:c16="http://schemas.microsoft.com/office/drawing/2014/chart" uri="{C3380CC4-5D6E-409C-BE32-E72D297353CC}">
              <c16:uniqueId val="{00000011-C5B0-4D32-8885-07E0726980F6}"/>
            </c:ext>
          </c:extLst>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uri="{0b15fc19-7d7d-44ad-8c2d-2c3a37ce22c3}">
        <chartProps xmlns="https://web.wps.cn/et/2018/main" chartId="{adfa95e3-b37e-4b22-afc2-f73712cf8753}"/>
      </c:ext>
    </c:extLst>
  </c:chart>
  <c:spPr>
    <a:noFill/>
    <a:ln>
      <a:noFill/>
    </a:ln>
    <a:effectLst/>
  </c:spPr>
  <c:txPr>
    <a:bodyPr/>
    <a:lstStyle/>
    <a:p>
      <a:pPr>
        <a:defRPr lang="en-US"/>
      </a:pPr>
      <a:endParaRPr lang="ro-MD"/>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dirty="0"/>
              <a:t>Sediul </a:t>
            </a:r>
            <a:r>
              <a:rPr lang="ro-MD" dirty="0" err="1"/>
              <a:t>Sîngerei</a:t>
            </a:r>
            <a:endParaRPr lang="ru-RU" dirty="0"/>
          </a:p>
        </c:rich>
      </c:tx>
      <c:layout>
        <c:manualLayout>
          <c:xMode val="edge"/>
          <c:yMode val="edge"/>
          <c:x val="0.38948921503708406"/>
          <c:y val="0.1188950953432716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7.7955410926104557E-2"/>
          <c:y val="0.19439359505476775"/>
          <c:w val="0.91725814600369815"/>
          <c:h val="0.69626127785169567"/>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827</c:v>
                </c:pt>
                <c:pt idx="1">
                  <c:v>516</c:v>
                </c:pt>
                <c:pt idx="2">
                  <c:v>201</c:v>
                </c:pt>
                <c:pt idx="3">
                  <c:v>110</c:v>
                </c:pt>
              </c:numCache>
            </c:numRef>
          </c:val>
          <c:extLst>
            <c:ext xmlns:c16="http://schemas.microsoft.com/office/drawing/2014/chart" uri="{C3380CC4-5D6E-409C-BE32-E72D297353CC}">
              <c16:uniqueId val="{00000000-3130-417B-BC23-E0B69B897A83}"/>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687</c:v>
                </c:pt>
                <c:pt idx="1">
                  <c:v>359</c:v>
                </c:pt>
                <c:pt idx="2">
                  <c:v>197</c:v>
                </c:pt>
                <c:pt idx="3">
                  <c:v>131</c:v>
                </c:pt>
              </c:numCache>
            </c:numRef>
          </c:val>
          <c:extLst>
            <c:ext xmlns:c16="http://schemas.microsoft.com/office/drawing/2014/chart" uri="{C3380CC4-5D6E-409C-BE32-E72D297353CC}">
              <c16:uniqueId val="{00000001-3130-417B-BC23-E0B69B897A83}"/>
            </c:ext>
          </c:extLst>
        </c:ser>
        <c:ser>
          <c:idx val="2"/>
          <c:order val="2"/>
          <c:tx>
            <c:strRef>
              <c:f>Лист1!$D$1</c:f>
              <c:strCache>
                <c:ptCount val="1"/>
                <c:pt idx="0">
                  <c:v>Столбец1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General</c:formatCode>
                <c:ptCount val="4"/>
              </c:numCache>
            </c:numRef>
          </c:val>
          <c:extLst>
            <c:ext xmlns:c16="http://schemas.microsoft.com/office/drawing/2014/chart" uri="{C3380CC4-5D6E-409C-BE32-E72D297353CC}">
              <c16:uniqueId val="{00000002-3130-417B-BC23-E0B69B897A83}"/>
            </c:ext>
          </c:extLst>
        </c:ser>
        <c:dLbls>
          <c:dLblPos val="outEnd"/>
          <c:showLegendKey val="0"/>
          <c:showVal val="1"/>
          <c:showCatName val="0"/>
          <c:showSerName val="0"/>
          <c:showPercent val="0"/>
          <c:showBubbleSize val="0"/>
        </c:dLbls>
        <c:gapWidth val="219"/>
        <c:overlap val="-27"/>
        <c:axId val="562182496"/>
        <c:axId val="562180696"/>
      </c:barChart>
      <c:catAx>
        <c:axId val="56218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62180696"/>
        <c:crosses val="autoZero"/>
        <c:auto val="1"/>
        <c:lblAlgn val="ctr"/>
        <c:lblOffset val="100"/>
        <c:noMultiLvlLbl val="0"/>
      </c:catAx>
      <c:valAx>
        <c:axId val="562180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562182496"/>
        <c:crosses val="autoZero"/>
        <c:crossBetween val="between"/>
      </c:valAx>
      <c:spPr>
        <a:noFill/>
        <a:ln>
          <a:noFill/>
        </a:ln>
        <a:effectLst/>
      </c:spPr>
    </c:plotArea>
    <c:legend>
      <c:legendPos val="b"/>
      <c:legendEntry>
        <c:idx val="2"/>
        <c:delete val="1"/>
      </c:legendEntry>
      <c:layout>
        <c:manualLayout>
          <c:xMode val="edge"/>
          <c:yMode val="edge"/>
          <c:x val="0.31675214977511279"/>
          <c:y val="0.94176672947270046"/>
          <c:w val="0.34103406875156095"/>
          <c:h val="5.82332705272995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dirty="0">
                <a:latin typeface="Cambria" panose="02040503050406030204" pitchFamily="18" charset="0"/>
                <a:ea typeface="Cambria" panose="02040503050406030204" pitchFamily="18" charset="0"/>
              </a:rPr>
              <a:t>Sediul</a:t>
            </a:r>
            <a:r>
              <a:rPr lang="ro-MD" baseline="0" dirty="0">
                <a:latin typeface="Cambria" panose="02040503050406030204" pitchFamily="18" charset="0"/>
                <a:ea typeface="Cambria" panose="02040503050406030204" pitchFamily="18" charset="0"/>
              </a:rPr>
              <a:t> Glodeni</a:t>
            </a:r>
            <a:endParaRPr lang="ru-RU" dirty="0">
              <a:latin typeface="Cambria" panose="02040503050406030204" pitchFamily="18" charset="0"/>
              <a:ea typeface="Cambria" panose="02040503050406030204" pitchFamily="18" charset="0"/>
            </a:endParaRPr>
          </a:p>
        </c:rich>
      </c:tx>
      <c:layout>
        <c:manualLayout>
          <c:xMode val="edge"/>
          <c:yMode val="edge"/>
          <c:x val="0.35927083333333332"/>
          <c:y val="2.81250000000000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MD"/>
        </a:p>
      </c:txPr>
    </c:title>
    <c:autoTitleDeleted val="0"/>
    <c:plotArea>
      <c:layout>
        <c:manualLayout>
          <c:layoutTarget val="inner"/>
          <c:xMode val="edge"/>
          <c:yMode val="edge"/>
          <c:x val="7.8746883202099729E-2"/>
          <c:y val="0.13167199803149607"/>
          <c:w val="0.9025031167979003"/>
          <c:h val="0.69279453740157482"/>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529</c:v>
                </c:pt>
                <c:pt idx="1">
                  <c:v>334</c:v>
                </c:pt>
                <c:pt idx="2">
                  <c:v>125</c:v>
                </c:pt>
                <c:pt idx="3">
                  <c:v>60</c:v>
                </c:pt>
              </c:numCache>
            </c:numRef>
          </c:val>
          <c:extLst>
            <c:ext xmlns:c16="http://schemas.microsoft.com/office/drawing/2014/chart" uri="{C3380CC4-5D6E-409C-BE32-E72D297353CC}">
              <c16:uniqueId val="{00000000-E975-4E14-BBBE-E55147B77F96}"/>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518</c:v>
                </c:pt>
                <c:pt idx="1">
                  <c:v>255</c:v>
                </c:pt>
                <c:pt idx="2">
                  <c:v>123</c:v>
                </c:pt>
                <c:pt idx="3">
                  <c:v>140</c:v>
                </c:pt>
              </c:numCache>
            </c:numRef>
          </c:val>
          <c:extLst>
            <c:ext xmlns:c16="http://schemas.microsoft.com/office/drawing/2014/chart" uri="{C3380CC4-5D6E-409C-BE32-E72D297353CC}">
              <c16:uniqueId val="{00000001-E975-4E14-BBBE-E55147B77F96}"/>
            </c:ext>
          </c:extLst>
        </c:ser>
        <c:dLbls>
          <c:dLblPos val="outEnd"/>
          <c:showLegendKey val="0"/>
          <c:showVal val="1"/>
          <c:showCatName val="0"/>
          <c:showSerName val="0"/>
          <c:showPercent val="0"/>
          <c:showBubbleSize val="0"/>
        </c:dLbls>
        <c:gapWidth val="219"/>
        <c:overlap val="-27"/>
        <c:axId val="489571800"/>
        <c:axId val="489572880"/>
      </c:barChart>
      <c:catAx>
        <c:axId val="48957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89572880"/>
        <c:crosses val="autoZero"/>
        <c:auto val="1"/>
        <c:lblAlgn val="ctr"/>
        <c:lblOffset val="100"/>
        <c:noMultiLvlLbl val="0"/>
      </c:catAx>
      <c:valAx>
        <c:axId val="48957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489571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dirty="0"/>
              <a:t>Numărul</a:t>
            </a:r>
            <a:r>
              <a:rPr lang="ro-MD" baseline="0" dirty="0"/>
              <a:t> dosarelor încheiate – Judecătoria Bălți</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0503414687269898"/>
          <c:y val="0.15041556468403575"/>
          <c:w val="0.89079015028192554"/>
          <c:h val="0.62612335283310938"/>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5676</c:v>
                </c:pt>
                <c:pt idx="1">
                  <c:v>3188</c:v>
                </c:pt>
                <c:pt idx="2">
                  <c:v>1682</c:v>
                </c:pt>
                <c:pt idx="3">
                  <c:v>797</c:v>
                </c:pt>
              </c:numCache>
            </c:numRef>
          </c:val>
          <c:extLst>
            <c:ext xmlns:c16="http://schemas.microsoft.com/office/drawing/2014/chart" uri="{C3380CC4-5D6E-409C-BE32-E72D297353CC}">
              <c16:uniqueId val="{00000000-9DB1-4587-8007-BA33A0876838}"/>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5654</c:v>
                </c:pt>
                <c:pt idx="1">
                  <c:v>2696</c:v>
                </c:pt>
                <c:pt idx="2">
                  <c:v>2029</c:v>
                </c:pt>
                <c:pt idx="3">
                  <c:v>929</c:v>
                </c:pt>
              </c:numCache>
            </c:numRef>
          </c:val>
          <c:extLst>
            <c:ext xmlns:c16="http://schemas.microsoft.com/office/drawing/2014/chart" uri="{C3380CC4-5D6E-409C-BE32-E72D297353CC}">
              <c16:uniqueId val="{00000001-9DB1-4587-8007-BA33A0876838}"/>
            </c:ext>
          </c:extLst>
        </c:ser>
        <c:ser>
          <c:idx val="2"/>
          <c:order val="2"/>
          <c:tx>
            <c:strRef>
              <c:f>Лист1!$D$1</c:f>
              <c:strCache>
                <c:ptCount val="1"/>
                <c:pt idx="0">
                  <c:v>Столбец1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General</c:formatCode>
                <c:ptCount val="4"/>
              </c:numCache>
            </c:numRef>
          </c:val>
          <c:extLst>
            <c:ext xmlns:c16="http://schemas.microsoft.com/office/drawing/2014/chart" uri="{C3380CC4-5D6E-409C-BE32-E72D297353CC}">
              <c16:uniqueId val="{00000002-9DB1-4587-8007-BA33A0876838}"/>
            </c:ext>
          </c:extLst>
        </c:ser>
        <c:dLbls>
          <c:dLblPos val="inEnd"/>
          <c:showLegendKey val="0"/>
          <c:showVal val="1"/>
          <c:showCatName val="0"/>
          <c:showSerName val="0"/>
          <c:showPercent val="0"/>
          <c:showBubbleSize val="0"/>
        </c:dLbls>
        <c:gapWidth val="219"/>
        <c:overlap val="-27"/>
        <c:axId val="350675480"/>
        <c:axId val="350681960"/>
      </c:barChart>
      <c:catAx>
        <c:axId val="35067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0681960"/>
        <c:crosses val="autoZero"/>
        <c:auto val="1"/>
        <c:lblAlgn val="ctr"/>
        <c:lblOffset val="100"/>
        <c:noMultiLvlLbl val="0"/>
      </c:catAx>
      <c:valAx>
        <c:axId val="350681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0675480"/>
        <c:crosses val="autoZero"/>
        <c:crossBetween val="between"/>
      </c:valAx>
      <c:spPr>
        <a:noFill/>
        <a:ln>
          <a:noFill/>
        </a:ln>
        <a:effectLst/>
      </c:spPr>
    </c:plotArea>
    <c:legend>
      <c:legendPos val="b"/>
      <c:legendEntry>
        <c:idx val="2"/>
        <c:delete val="1"/>
      </c:legendEntry>
      <c:layout>
        <c:manualLayout>
          <c:xMode val="edge"/>
          <c:yMode val="edge"/>
          <c:x val="0.38301789469507597"/>
          <c:y val="0.91570031700359333"/>
          <c:w val="0.31937239109952609"/>
          <c:h val="5.74301904489885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dirty="0"/>
              <a:t>Sediul Central </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0503414687269898"/>
          <c:y val="0.15041556468403575"/>
          <c:w val="0.89079015028192554"/>
          <c:h val="0.62612335283310938"/>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3636</c:v>
                </c:pt>
                <c:pt idx="1">
                  <c:v>1938</c:v>
                </c:pt>
                <c:pt idx="2">
                  <c:v>1217</c:v>
                </c:pt>
                <c:pt idx="3">
                  <c:v>418</c:v>
                </c:pt>
              </c:numCache>
            </c:numRef>
          </c:val>
          <c:extLst>
            <c:ext xmlns:c16="http://schemas.microsoft.com/office/drawing/2014/chart" uri="{C3380CC4-5D6E-409C-BE32-E72D297353CC}">
              <c16:uniqueId val="{00000000-EBD2-442B-B815-5E6C08BA2D64}"/>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3619</c:v>
                </c:pt>
                <c:pt idx="1">
                  <c:v>1642</c:v>
                </c:pt>
                <c:pt idx="2">
                  <c:v>1504</c:v>
                </c:pt>
                <c:pt idx="3">
                  <c:v>473</c:v>
                </c:pt>
              </c:numCache>
            </c:numRef>
          </c:val>
          <c:extLst>
            <c:ext xmlns:c16="http://schemas.microsoft.com/office/drawing/2014/chart" uri="{C3380CC4-5D6E-409C-BE32-E72D297353CC}">
              <c16:uniqueId val="{00000001-EBD2-442B-B815-5E6C08BA2D64}"/>
            </c:ext>
          </c:extLst>
        </c:ser>
        <c:ser>
          <c:idx val="2"/>
          <c:order val="2"/>
          <c:tx>
            <c:strRef>
              <c:f>Лист1!$D$1</c:f>
              <c:strCache>
                <c:ptCount val="1"/>
                <c:pt idx="0">
                  <c:v>Столбец1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General</c:formatCode>
                <c:ptCount val="4"/>
              </c:numCache>
            </c:numRef>
          </c:val>
          <c:extLst>
            <c:ext xmlns:c16="http://schemas.microsoft.com/office/drawing/2014/chart" uri="{C3380CC4-5D6E-409C-BE32-E72D297353CC}">
              <c16:uniqueId val="{00000002-EBD2-442B-B815-5E6C08BA2D64}"/>
            </c:ext>
          </c:extLst>
        </c:ser>
        <c:dLbls>
          <c:dLblPos val="inEnd"/>
          <c:showLegendKey val="0"/>
          <c:showVal val="1"/>
          <c:showCatName val="0"/>
          <c:showSerName val="0"/>
          <c:showPercent val="0"/>
          <c:showBubbleSize val="0"/>
        </c:dLbls>
        <c:gapWidth val="219"/>
        <c:overlap val="-27"/>
        <c:axId val="350675480"/>
        <c:axId val="350681960"/>
      </c:barChart>
      <c:catAx>
        <c:axId val="35067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0681960"/>
        <c:crosses val="autoZero"/>
        <c:auto val="1"/>
        <c:lblAlgn val="ctr"/>
        <c:lblOffset val="100"/>
        <c:noMultiLvlLbl val="0"/>
      </c:catAx>
      <c:valAx>
        <c:axId val="350681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0675480"/>
        <c:crosses val="autoZero"/>
        <c:crossBetween val="between"/>
      </c:valAx>
      <c:spPr>
        <a:noFill/>
        <a:ln>
          <a:noFill/>
        </a:ln>
        <a:effectLst/>
      </c:spPr>
    </c:plotArea>
    <c:legend>
      <c:legendPos val="b"/>
      <c:legendEntry>
        <c:idx val="2"/>
        <c:delete val="1"/>
      </c:legendEntry>
      <c:layout>
        <c:manualLayout>
          <c:xMode val="edge"/>
          <c:yMode val="edge"/>
          <c:x val="0.38301789469507597"/>
          <c:y val="0.91570031700359333"/>
          <c:w val="0.31937239109952609"/>
          <c:h val="5.74301904489885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dirty="0"/>
              <a:t>Sediul Fălești</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0503414687269898"/>
          <c:y val="0.15041556468403575"/>
          <c:w val="0.89079015028192554"/>
          <c:h val="0.62612335283310938"/>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774</c:v>
                </c:pt>
                <c:pt idx="1">
                  <c:v>531</c:v>
                </c:pt>
                <c:pt idx="2">
                  <c:v>144</c:v>
                </c:pt>
                <c:pt idx="3">
                  <c:v>99</c:v>
                </c:pt>
              </c:numCache>
            </c:numRef>
          </c:val>
          <c:extLst>
            <c:ext xmlns:c16="http://schemas.microsoft.com/office/drawing/2014/chart" uri="{C3380CC4-5D6E-409C-BE32-E72D297353CC}">
              <c16:uniqueId val="{00000000-B195-45A5-A470-D467EB1AF9E8}"/>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719</c:v>
                </c:pt>
                <c:pt idx="1">
                  <c:v>428</c:v>
                </c:pt>
                <c:pt idx="2">
                  <c:v>211</c:v>
                </c:pt>
                <c:pt idx="3">
                  <c:v>80</c:v>
                </c:pt>
              </c:numCache>
            </c:numRef>
          </c:val>
          <c:extLst>
            <c:ext xmlns:c16="http://schemas.microsoft.com/office/drawing/2014/chart" uri="{C3380CC4-5D6E-409C-BE32-E72D297353CC}">
              <c16:uniqueId val="{00000001-B195-45A5-A470-D467EB1AF9E8}"/>
            </c:ext>
          </c:extLst>
        </c:ser>
        <c:ser>
          <c:idx val="2"/>
          <c:order val="2"/>
          <c:tx>
            <c:strRef>
              <c:f>Лист1!$D$1</c:f>
              <c:strCache>
                <c:ptCount val="1"/>
                <c:pt idx="0">
                  <c:v>Столбец1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General</c:formatCode>
                <c:ptCount val="4"/>
              </c:numCache>
            </c:numRef>
          </c:val>
          <c:extLst>
            <c:ext xmlns:c16="http://schemas.microsoft.com/office/drawing/2014/chart" uri="{C3380CC4-5D6E-409C-BE32-E72D297353CC}">
              <c16:uniqueId val="{00000002-B195-45A5-A470-D467EB1AF9E8}"/>
            </c:ext>
          </c:extLst>
        </c:ser>
        <c:dLbls>
          <c:dLblPos val="inEnd"/>
          <c:showLegendKey val="0"/>
          <c:showVal val="1"/>
          <c:showCatName val="0"/>
          <c:showSerName val="0"/>
          <c:showPercent val="0"/>
          <c:showBubbleSize val="0"/>
        </c:dLbls>
        <c:gapWidth val="219"/>
        <c:overlap val="-27"/>
        <c:axId val="350675480"/>
        <c:axId val="350681960"/>
      </c:barChart>
      <c:catAx>
        <c:axId val="35067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0681960"/>
        <c:crosses val="autoZero"/>
        <c:auto val="1"/>
        <c:lblAlgn val="ctr"/>
        <c:lblOffset val="100"/>
        <c:noMultiLvlLbl val="0"/>
      </c:catAx>
      <c:valAx>
        <c:axId val="350681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0675480"/>
        <c:crosses val="autoZero"/>
        <c:crossBetween val="between"/>
      </c:valAx>
      <c:spPr>
        <a:noFill/>
        <a:ln>
          <a:noFill/>
        </a:ln>
        <a:effectLst/>
      </c:spPr>
    </c:plotArea>
    <c:legend>
      <c:legendPos val="b"/>
      <c:legendEntry>
        <c:idx val="2"/>
        <c:delete val="1"/>
      </c:legendEntry>
      <c:layout>
        <c:manualLayout>
          <c:xMode val="edge"/>
          <c:yMode val="edge"/>
          <c:x val="0.38301789469507597"/>
          <c:y val="0.91570031700359333"/>
          <c:w val="0.31937239109952609"/>
          <c:h val="5.74301904489885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MD" dirty="0"/>
              <a:t>Sediul</a:t>
            </a:r>
            <a:r>
              <a:rPr lang="ro-MD" baseline="0" dirty="0"/>
              <a:t> </a:t>
            </a:r>
            <a:r>
              <a:rPr lang="ro-MD" baseline="0" dirty="0" err="1"/>
              <a:t>Sîngerei</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0503414687269898"/>
          <c:y val="0.15041556468403575"/>
          <c:w val="0.89079015028192554"/>
          <c:h val="0.62612335283310938"/>
        </c:manualLayout>
      </c:layout>
      <c:barChart>
        <c:barDir val="col"/>
        <c:grouping val="clustered"/>
        <c:varyColors val="0"/>
        <c:ser>
          <c:idx val="0"/>
          <c:order val="0"/>
          <c:tx>
            <c:strRef>
              <c:f>Лист1!$B$1</c:f>
              <c:strCache>
                <c:ptCount val="1"/>
                <c:pt idx="0">
                  <c:v>I trimestru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Лист1!$B$2:$B$5</c:f>
              <c:numCache>
                <c:formatCode>General</c:formatCode>
                <c:ptCount val="4"/>
                <c:pt idx="0">
                  <c:v>782</c:v>
                </c:pt>
                <c:pt idx="1">
                  <c:v>424</c:v>
                </c:pt>
                <c:pt idx="2">
                  <c:v>213</c:v>
                </c:pt>
                <c:pt idx="3">
                  <c:v>145</c:v>
                </c:pt>
              </c:numCache>
            </c:numRef>
          </c:val>
          <c:extLst>
            <c:ext xmlns:c16="http://schemas.microsoft.com/office/drawing/2014/chart" uri="{C3380CC4-5D6E-409C-BE32-E72D297353CC}">
              <c16:uniqueId val="{00000000-7019-466F-88D0-D990E4E96384}"/>
            </c:ext>
          </c:extLst>
        </c:ser>
        <c:ser>
          <c:idx val="1"/>
          <c:order val="1"/>
          <c:tx>
            <c:strRef>
              <c:f>Лист1!$C$1</c:f>
              <c:strCache>
                <c:ptCount val="1"/>
                <c:pt idx="0">
                  <c:v>I trimestru 2026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Лист1!$C$2:$C$5</c:f>
              <c:numCache>
                <c:formatCode>General</c:formatCode>
                <c:ptCount val="4"/>
                <c:pt idx="0">
                  <c:v>678</c:v>
                </c:pt>
                <c:pt idx="1">
                  <c:v>390</c:v>
                </c:pt>
                <c:pt idx="2">
                  <c:v>198</c:v>
                </c:pt>
                <c:pt idx="3">
                  <c:v>90</c:v>
                </c:pt>
              </c:numCache>
            </c:numRef>
          </c:val>
          <c:extLst>
            <c:ext xmlns:c16="http://schemas.microsoft.com/office/drawing/2014/chart" uri="{C3380CC4-5D6E-409C-BE32-E72D297353CC}">
              <c16:uniqueId val="{00000001-7019-466F-88D0-D990E4E96384}"/>
            </c:ext>
          </c:extLst>
        </c:ser>
        <c:ser>
          <c:idx val="2"/>
          <c:order val="2"/>
          <c:tx>
            <c:strRef>
              <c:f>Лист1!$D$1</c:f>
              <c:strCache>
                <c:ptCount val="1"/>
                <c:pt idx="0">
                  <c:v>Столбец1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MD"/>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Total</c:v>
                </c:pt>
                <c:pt idx="1">
                  <c:v>Civile</c:v>
                </c:pt>
                <c:pt idx="2">
                  <c:v>Penale</c:v>
                </c:pt>
                <c:pt idx="3">
                  <c:v>Contravenționale</c:v>
                </c:pt>
              </c:strCache>
            </c:strRef>
          </c:cat>
          <c:val>
            <c:numRef>
              <c:f>Лист1!$D$2:$D$5</c:f>
              <c:numCache>
                <c:formatCode>General</c:formatCode>
                <c:ptCount val="4"/>
              </c:numCache>
            </c:numRef>
          </c:val>
          <c:extLst>
            <c:ext xmlns:c16="http://schemas.microsoft.com/office/drawing/2014/chart" uri="{C3380CC4-5D6E-409C-BE32-E72D297353CC}">
              <c16:uniqueId val="{00000002-7019-466F-88D0-D990E4E96384}"/>
            </c:ext>
          </c:extLst>
        </c:ser>
        <c:dLbls>
          <c:dLblPos val="inEnd"/>
          <c:showLegendKey val="0"/>
          <c:showVal val="1"/>
          <c:showCatName val="0"/>
          <c:showSerName val="0"/>
          <c:showPercent val="0"/>
          <c:showBubbleSize val="0"/>
        </c:dLbls>
        <c:gapWidth val="219"/>
        <c:overlap val="-27"/>
        <c:axId val="350675480"/>
        <c:axId val="350681960"/>
      </c:barChart>
      <c:catAx>
        <c:axId val="35067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0681960"/>
        <c:crosses val="autoZero"/>
        <c:auto val="1"/>
        <c:lblAlgn val="ctr"/>
        <c:lblOffset val="100"/>
        <c:noMultiLvlLbl val="0"/>
      </c:catAx>
      <c:valAx>
        <c:axId val="350681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crossAx val="350675480"/>
        <c:crosses val="autoZero"/>
        <c:crossBetween val="between"/>
      </c:valAx>
      <c:spPr>
        <a:noFill/>
        <a:ln>
          <a:noFill/>
        </a:ln>
        <a:effectLst/>
      </c:spPr>
    </c:plotArea>
    <c:legend>
      <c:legendPos val="b"/>
      <c:legendEntry>
        <c:idx val="2"/>
        <c:delete val="1"/>
      </c:legendEntry>
      <c:layout>
        <c:manualLayout>
          <c:xMode val="edge"/>
          <c:yMode val="edge"/>
          <c:x val="0.38301789469507597"/>
          <c:y val="0.91570031700359333"/>
          <c:w val="0.31937239109952609"/>
          <c:h val="5.74301904489885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MD"/>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o-M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0.19643</cdr:x>
      <cdr:y>0.01051</cdr:y>
    </cdr:from>
    <cdr:to>
      <cdr:x>0.79957</cdr:x>
      <cdr:y>0.15193</cdr:y>
    </cdr:to>
    <cdr:sp macro="" textlink="">
      <cdr:nvSpPr>
        <cdr:cNvPr id="2" name="Google Shape;258;p2">
          <a:extLst xmlns:a="http://schemas.openxmlformats.org/drawingml/2006/main">
            <a:ext uri="{FF2B5EF4-FFF2-40B4-BE49-F238E27FC236}">
              <a16:creationId xmlns:a16="http://schemas.microsoft.com/office/drawing/2014/main" id="{2379AD5A-15F8-CA17-46EB-A74B65DFA6C2}"/>
            </a:ext>
          </a:extLst>
        </cdr:cNvPr>
        <cdr:cNvSpPr txBox="1"/>
      </cdr:nvSpPr>
      <cdr:spPr>
        <a:xfrm xmlns:a="http://schemas.openxmlformats.org/drawingml/2006/main">
          <a:off x="1392684" y="48025"/>
          <a:ext cx="4276198" cy="6462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spcFirstLastPara="1" wrap="square" lIns="91425" tIns="45700" rIns="91425" bIns="45700" anchor="b" anchorCtr="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ctr" rtl="0">
            <a:lnSpc>
              <a:spcPct val="100000"/>
            </a:lnSpc>
            <a:spcBef>
              <a:spcPts val="0"/>
            </a:spcBef>
            <a:spcAft>
              <a:spcPts val="0"/>
            </a:spcAft>
            <a:buClr>
              <a:srgbClr val="C00000"/>
            </a:buClr>
            <a:buSzPts val="3600"/>
            <a:buFont typeface="Calibri"/>
            <a:buNone/>
          </a:pPr>
          <a:r>
            <a:rPr lang="en-US" sz="3600" b="1" i="0" u="none" strike="noStrike" cap="none" dirty="0" err="1">
              <a:solidFill>
                <a:schemeClr val="tx1"/>
              </a:solidFill>
              <a:latin typeface="Calibri"/>
              <a:ea typeface="Calibri"/>
              <a:cs typeface="Calibri"/>
              <a:sym typeface="Calibri"/>
            </a:rPr>
            <a:t>Dosare</a:t>
          </a:r>
          <a:r>
            <a:rPr lang="en-US" sz="3600" b="1" i="0" u="none" strike="noStrike" cap="none" dirty="0">
              <a:solidFill>
                <a:schemeClr val="tx1"/>
              </a:solidFill>
              <a:latin typeface="Calibri"/>
              <a:ea typeface="Calibri"/>
              <a:cs typeface="Calibri"/>
              <a:sym typeface="Calibri"/>
            </a:rPr>
            <a:t> </a:t>
          </a:r>
          <a:r>
            <a:rPr lang="en-US" sz="3600" b="1" i="0" u="none" strike="noStrike" cap="none" dirty="0" err="1">
              <a:solidFill>
                <a:schemeClr val="tx1"/>
              </a:solidFill>
              <a:latin typeface="Calibri"/>
              <a:ea typeface="Calibri"/>
              <a:cs typeface="Calibri"/>
              <a:sym typeface="Calibri"/>
            </a:rPr>
            <a:t>înregistrate</a:t>
          </a:r>
          <a:r>
            <a:rPr lang="en-US" sz="3600" b="1" i="0" u="none" strike="noStrike" cap="none" dirty="0">
              <a:solidFill>
                <a:schemeClr val="tx1"/>
              </a:solidFill>
              <a:latin typeface="Calibri"/>
              <a:ea typeface="Calibri"/>
              <a:cs typeface="Calibri"/>
              <a:sym typeface="Calibri"/>
            </a:rPr>
            <a:t> </a:t>
          </a:r>
          <a:endParaRPr sz="3600" b="1" i="0" u="none" strike="noStrike" cap="none" dirty="0">
            <a:solidFill>
              <a:schemeClr val="tx1"/>
            </a:solidFill>
            <a:latin typeface="Calibri"/>
            <a:ea typeface="Calibri"/>
            <a:cs typeface="Calibri"/>
            <a:sym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0.14414</cdr:y>
    </cdr:to>
    <cdr:sp macro="" textlink="">
      <cdr:nvSpPr>
        <cdr:cNvPr id="2" name="Google Shape;258;p2">
          <a:extLst xmlns:a="http://schemas.openxmlformats.org/drawingml/2006/main">
            <a:ext uri="{FF2B5EF4-FFF2-40B4-BE49-F238E27FC236}">
              <a16:creationId xmlns:a16="http://schemas.microsoft.com/office/drawing/2014/main" id="{AF1E5C97-8C12-2BC1-9259-B1E071AB8857}"/>
            </a:ext>
          </a:extLst>
        </cdr:cNvPr>
        <cdr:cNvSpPr txBox="1">
          <a:spLocks xmlns:a="http://schemas.openxmlformats.org/drawingml/2006/main" noGrp="1"/>
        </cdr:cNvSpPr>
      </cdr:nvSpPr>
      <cdr:spPr>
        <a:xfrm xmlns:a="http://schemas.openxmlformats.org/drawingml/2006/main">
          <a:off x="0" y="-539749"/>
          <a:ext cx="7511968" cy="64629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spcFirstLastPara="1" wrap="square" lIns="91425" tIns="45700" rIns="91425" bIns="45700" anchor="b" anchorCtr="0">
          <a:spAutoFit/>
        </a:bodyPr>
        <a:lstStyle xmlns:a="http://schemas.openxmlformats.org/drawingml/2006/main">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xmlns:a="http://schemas.openxmlformats.org/drawingml/2006/main">
          <a:pPr marL="0" marR="0" lvl="0" indent="0" algn="ctr" rtl="0">
            <a:lnSpc>
              <a:spcPct val="100000"/>
            </a:lnSpc>
            <a:spcBef>
              <a:spcPts val="0"/>
            </a:spcBef>
            <a:spcAft>
              <a:spcPts val="0"/>
            </a:spcAft>
            <a:buClr>
              <a:srgbClr val="C00000"/>
            </a:buClr>
            <a:buSzPts val="3600"/>
            <a:buFont typeface="Calibri"/>
            <a:buNone/>
          </a:pPr>
          <a:r>
            <a:rPr lang="en-US" sz="3600" b="1" i="0" u="none" strike="noStrike" cap="none" dirty="0" err="1">
              <a:solidFill>
                <a:schemeClr val="tx1"/>
              </a:solidFill>
              <a:latin typeface="Calibri"/>
              <a:ea typeface="Calibri"/>
              <a:cs typeface="Calibri"/>
              <a:sym typeface="Calibri"/>
            </a:rPr>
            <a:t>Dosare</a:t>
          </a:r>
          <a:r>
            <a:rPr lang="en-US" sz="3600" b="1" i="0" u="none" strike="noStrike" cap="none" dirty="0">
              <a:solidFill>
                <a:schemeClr val="tx1"/>
              </a:solidFill>
              <a:latin typeface="Calibri"/>
              <a:ea typeface="Calibri"/>
              <a:cs typeface="Calibri"/>
              <a:sym typeface="Calibri"/>
            </a:rPr>
            <a:t> </a:t>
          </a:r>
          <a:r>
            <a:rPr lang="en-US" sz="3600" b="1" i="0" u="none" strike="noStrike" cap="none" dirty="0" err="1">
              <a:solidFill>
                <a:schemeClr val="tx1"/>
              </a:solidFill>
              <a:latin typeface="Calibri"/>
              <a:ea typeface="Calibri"/>
              <a:cs typeface="Calibri"/>
              <a:sym typeface="Calibri"/>
            </a:rPr>
            <a:t>înregistrate</a:t>
          </a:r>
          <a:r>
            <a:rPr lang="en-US" sz="3600" b="1" i="0" u="none" strike="noStrike" cap="none" dirty="0">
              <a:solidFill>
                <a:schemeClr val="tx1"/>
              </a:solidFill>
              <a:latin typeface="Calibri"/>
              <a:ea typeface="Calibri"/>
              <a:cs typeface="Calibri"/>
              <a:sym typeface="Calibri"/>
            </a:rPr>
            <a:t> </a:t>
          </a:r>
          <a:endParaRPr sz="3600" b="1" i="0" u="none" strike="noStrike" cap="none" dirty="0">
            <a:solidFill>
              <a:schemeClr val="tx1"/>
            </a:solidFill>
            <a:latin typeface="Calibri"/>
            <a:ea typeface="Calibri"/>
            <a:cs typeface="Calibri"/>
            <a:sym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0.05586</cdr:x>
      <cdr:y>0.0139</cdr:y>
    </cdr:from>
    <cdr:to>
      <cdr:x>1</cdr:x>
      <cdr:y>0.13316</cdr:y>
    </cdr:to>
    <cdr:sp macro="" textlink="">
      <cdr:nvSpPr>
        <cdr:cNvPr id="2" name="Google Shape;258;p2">
          <a:extLst xmlns:a="http://schemas.openxmlformats.org/drawingml/2006/main">
            <a:ext uri="{FF2B5EF4-FFF2-40B4-BE49-F238E27FC236}">
              <a16:creationId xmlns:a16="http://schemas.microsoft.com/office/drawing/2014/main" id="{DBA5B004-2407-4A73-68C6-4919E005A282}"/>
            </a:ext>
          </a:extLst>
        </cdr:cNvPr>
        <cdr:cNvSpPr txBox="1">
          <a:spLocks xmlns:a="http://schemas.openxmlformats.org/drawingml/2006/main" noGrp="1"/>
        </cdr:cNvSpPr>
      </cdr:nvSpPr>
      <cdr:spPr>
        <a:xfrm xmlns:a="http://schemas.openxmlformats.org/drawingml/2006/main">
          <a:off x="381302" y="64556"/>
          <a:ext cx="6444377" cy="55395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spcFirstLastPara="1" wrap="square" lIns="91425" tIns="45700" rIns="91425" bIns="45700" anchor="b" anchorCtr="0">
          <a:spAutoFit/>
        </a:bodyPr>
        <a:lstStyle xmlns:a="http://schemas.openxmlformats.org/drawingml/2006/main">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xmlns:a="http://schemas.openxmlformats.org/drawingml/2006/main">
          <a:pPr marL="0" marR="0" lvl="0" indent="0" algn="ctr" rtl="0">
            <a:lnSpc>
              <a:spcPct val="100000"/>
            </a:lnSpc>
            <a:spcBef>
              <a:spcPts val="0"/>
            </a:spcBef>
            <a:spcAft>
              <a:spcPts val="0"/>
            </a:spcAft>
            <a:buClr>
              <a:srgbClr val="C00000"/>
            </a:buClr>
            <a:buSzPts val="3600"/>
            <a:buFont typeface="Calibri"/>
            <a:buNone/>
          </a:pPr>
          <a:r>
            <a:rPr lang="en-US" sz="3000" b="1" i="0" u="none" strike="noStrike" cap="none" dirty="0" err="1">
              <a:solidFill>
                <a:schemeClr val="tx1"/>
              </a:solidFill>
              <a:latin typeface="Calibri"/>
              <a:ea typeface="Calibri"/>
              <a:cs typeface="Calibri"/>
              <a:sym typeface="Calibri"/>
            </a:rPr>
            <a:t>Dosare</a:t>
          </a:r>
          <a:r>
            <a:rPr lang="en-US" sz="3000" b="1" i="0" u="none" strike="noStrike" cap="none" dirty="0">
              <a:solidFill>
                <a:schemeClr val="tx1"/>
              </a:solidFill>
              <a:latin typeface="Calibri"/>
              <a:ea typeface="Calibri"/>
              <a:cs typeface="Calibri"/>
              <a:sym typeface="Calibri"/>
            </a:rPr>
            <a:t> </a:t>
          </a:r>
          <a:r>
            <a:rPr lang="en-US" sz="3000" b="1" i="0" u="none" strike="noStrike" cap="none" dirty="0" err="1">
              <a:solidFill>
                <a:schemeClr val="tx1"/>
              </a:solidFill>
              <a:latin typeface="Calibri"/>
              <a:ea typeface="Calibri"/>
              <a:cs typeface="Calibri"/>
              <a:sym typeface="Calibri"/>
            </a:rPr>
            <a:t>înregistrate</a:t>
          </a:r>
          <a:r>
            <a:rPr lang="en-US" sz="3000" b="1" i="0" u="none" strike="noStrike" cap="none" dirty="0">
              <a:solidFill>
                <a:schemeClr val="tx1"/>
              </a:solidFill>
              <a:latin typeface="Calibri"/>
              <a:ea typeface="Calibri"/>
              <a:cs typeface="Calibri"/>
              <a:sym typeface="Calibri"/>
            </a:rPr>
            <a:t> </a:t>
          </a:r>
          <a:endParaRPr sz="3000" b="1" i="0" u="none" strike="noStrike" cap="none" dirty="0">
            <a:solidFill>
              <a:schemeClr val="tx1"/>
            </a:solidFill>
            <a:latin typeface="Calibri"/>
            <a:ea typeface="Calibri"/>
            <a:cs typeface="Calibri"/>
            <a:sym typeface="Calibri"/>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0.12649</cdr:y>
    </cdr:to>
    <cdr:sp macro="" textlink="">
      <cdr:nvSpPr>
        <cdr:cNvPr id="2" name="Google Shape;258;p2">
          <a:extLst xmlns:a="http://schemas.openxmlformats.org/drawingml/2006/main">
            <a:ext uri="{FF2B5EF4-FFF2-40B4-BE49-F238E27FC236}">
              <a16:creationId xmlns:a16="http://schemas.microsoft.com/office/drawing/2014/main" id="{00E5D0BA-13F3-D5B0-E415-61ADD2FB794F}"/>
            </a:ext>
          </a:extLst>
        </cdr:cNvPr>
        <cdr:cNvSpPr txBox="1">
          <a:spLocks xmlns:a="http://schemas.openxmlformats.org/drawingml/2006/main" noGrp="1"/>
        </cdr:cNvSpPr>
      </cdr:nvSpPr>
      <cdr:spPr>
        <a:xfrm xmlns:a="http://schemas.openxmlformats.org/drawingml/2006/main">
          <a:off x="0" y="-795130"/>
          <a:ext cx="6983056" cy="53892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spcFirstLastPara="1" wrap="square" lIns="91425" tIns="45700" rIns="91425" bIns="45700" anchor="b"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rtl="0">
            <a:lnSpc>
              <a:spcPct val="100000"/>
            </a:lnSpc>
            <a:spcBef>
              <a:spcPts val="0"/>
            </a:spcBef>
            <a:spcAft>
              <a:spcPts val="0"/>
            </a:spcAft>
            <a:buClr>
              <a:srgbClr val="C00000"/>
            </a:buClr>
            <a:buSzPts val="3600"/>
            <a:buFont typeface="Calibri"/>
            <a:buNone/>
          </a:pPr>
          <a:r>
            <a:rPr lang="en-US" sz="3000" b="1" i="0" u="none" strike="noStrike" cap="none" dirty="0" err="1">
              <a:solidFill>
                <a:schemeClr val="tx1"/>
              </a:solidFill>
              <a:latin typeface="Calibri"/>
              <a:ea typeface="Calibri"/>
              <a:cs typeface="Calibri"/>
              <a:sym typeface="Calibri"/>
            </a:rPr>
            <a:t>Dosare</a:t>
          </a:r>
          <a:r>
            <a:rPr lang="en-US" sz="3000" b="1" i="0" u="none" strike="noStrike" cap="none" dirty="0">
              <a:solidFill>
                <a:schemeClr val="tx1"/>
              </a:solidFill>
              <a:latin typeface="Calibri"/>
              <a:ea typeface="Calibri"/>
              <a:cs typeface="Calibri"/>
              <a:sym typeface="Calibri"/>
            </a:rPr>
            <a:t> </a:t>
          </a:r>
          <a:r>
            <a:rPr lang="en-US" sz="3000" b="1" i="0" u="none" strike="noStrike" cap="none" dirty="0" err="1">
              <a:solidFill>
                <a:schemeClr val="tx1"/>
              </a:solidFill>
              <a:latin typeface="Calibri"/>
              <a:ea typeface="Calibri"/>
              <a:cs typeface="Calibri"/>
              <a:sym typeface="Calibri"/>
            </a:rPr>
            <a:t>înregistrate</a:t>
          </a:r>
          <a:r>
            <a:rPr lang="en-US" sz="3000" b="1" i="0" u="none" strike="noStrike" cap="none" dirty="0">
              <a:solidFill>
                <a:schemeClr val="tx1"/>
              </a:solidFill>
              <a:latin typeface="Calibri"/>
              <a:ea typeface="Calibri"/>
              <a:cs typeface="Calibri"/>
              <a:sym typeface="Calibri"/>
            </a:rPr>
            <a:t> </a:t>
          </a:r>
          <a:endParaRPr sz="3000" b="1" i="0" u="none" strike="noStrike" cap="none" dirty="0">
            <a:solidFill>
              <a:schemeClr val="tx1"/>
            </a:solidFill>
            <a:latin typeface="Calibri"/>
            <a:ea typeface="Calibri"/>
            <a:cs typeface="Calibri"/>
            <a:sym typeface="Calibri"/>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2.42683E-7</cdr:y>
    </cdr:from>
    <cdr:to>
      <cdr:x>1</cdr:x>
      <cdr:y>0.12079</cdr:y>
    </cdr:to>
    <cdr:sp macro="" textlink="">
      <cdr:nvSpPr>
        <cdr:cNvPr id="2" name="Заголовок 1">
          <a:extLst xmlns:a="http://schemas.openxmlformats.org/drawingml/2006/main">
            <a:ext uri="{FF2B5EF4-FFF2-40B4-BE49-F238E27FC236}">
              <a16:creationId xmlns:a16="http://schemas.microsoft.com/office/drawing/2014/main" id="{7266474C-D192-FC0B-6DBE-5C13E9458F27}"/>
            </a:ext>
          </a:extLst>
        </cdr:cNvPr>
        <cdr:cNvSpPr>
          <a:spLocks xmlns:a="http://schemas.openxmlformats.org/drawingml/2006/main" noGrp="1"/>
        </cdr:cNvSpPr>
      </cdr:nvSpPr>
      <cdr:spPr>
        <a:xfrm xmlns:a="http://schemas.openxmlformats.org/drawingml/2006/main">
          <a:off x="0" y="1"/>
          <a:ext cx="6710659" cy="4977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spcFirstLastPara="1" wrap="square" lIns="91425" tIns="45700" rIns="91425" bIns="45700" anchor="ctr" anchorCtr="0">
          <a:normAutofit/>
        </a:bodyPr>
        <a:lstStyle xmlns:a="http://schemas.openxmlformats.org/drawingml/2006/main">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xmlns:a="http://schemas.openxmlformats.org/drawingml/2006/main">
          <a:r>
            <a:rPr lang="ro-MD" sz="2000" b="1" dirty="0">
              <a:latin typeface="Times New Roman" panose="02020603050405020304" pitchFamily="18" charset="0"/>
              <a:cs typeface="Times New Roman" panose="02020603050405020304" pitchFamily="18" charset="0"/>
            </a:rPr>
            <a:t>Examinarea în termen a dosarelor</a:t>
          </a:r>
          <a:br>
            <a:rPr lang="ro-MD" sz="2000" b="1" dirty="0">
              <a:latin typeface="Times New Roman" panose="02020603050405020304" pitchFamily="18" charset="0"/>
              <a:cs typeface="Times New Roman" panose="02020603050405020304" pitchFamily="18" charset="0"/>
            </a:rPr>
          </a:br>
          <a:r>
            <a:rPr lang="ro-MD" sz="2000" b="1" dirty="0">
              <a:latin typeface="Times New Roman" panose="02020603050405020304" pitchFamily="18" charset="0"/>
              <a:cs typeface="Times New Roman" panose="02020603050405020304" pitchFamily="18" charset="0"/>
            </a:rPr>
            <a:t>Termeni generali de examinare a dosarelor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atin typeface="Arial" panose="020B0604020202020204" pitchFamily="34" charset="0"/>
              </a:defRPr>
            </a:lvl1pPr>
          </a:lstStyle>
          <a:p>
            <a:fld id="{13BDE53C-E68A-42E6-AFB0-AF5C1BDE8E3C}" type="datetimeFigureOut">
              <a:rPr lang="en-GB" smtClean="0"/>
              <a:pPr/>
              <a:t>04/05/2026</a:t>
            </a:fld>
            <a:endParaRPr lang="en-GB" dirty="0"/>
          </a:p>
        </p:txBody>
      </p:sp>
      <p:sp>
        <p:nvSpPr>
          <p:cNvPr id="4" name="Folienbildplatzhalt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de-DE" dirty="0"/>
          </a:p>
        </p:txBody>
      </p:sp>
      <p:sp>
        <p:nvSpPr>
          <p:cNvPr id="5" name="Notizenplatzhalt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GB" dirty="0" err="1"/>
              <a:t>Formatvorlagen</a:t>
            </a:r>
            <a:r>
              <a:rPr lang="en-GB" dirty="0"/>
              <a:t> des </a:t>
            </a:r>
            <a:r>
              <a:rPr lang="en-GB" dirty="0" err="1"/>
              <a:t>Textmasters</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atin typeface="Arial" panose="020B0604020202020204" pitchFamily="34" charset="0"/>
              </a:defRPr>
            </a:lvl1pPr>
          </a:lstStyle>
          <a:p>
            <a:fld id="{4045F879-0589-40D4-B0E5-B74D0CAD5C6C}" type="slidenum">
              <a:rPr lang="en-GB" smtClean="0"/>
              <a:pPr/>
              <a:t>‹#›</a:t>
            </a:fld>
            <a:endParaRPr lang="en-GB" dirty="0"/>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18059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dirty="0"/>
          </a:p>
        </p:txBody>
      </p:sp>
    </p:spTree>
    <p:extLst>
      <p:ext uri="{BB962C8B-B14F-4D97-AF65-F5344CB8AC3E}">
        <p14:creationId xmlns:p14="http://schemas.microsoft.com/office/powerpoint/2010/main" val="13361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o-MD" dirty="0"/>
          </a:p>
        </p:txBody>
      </p:sp>
      <p:sp>
        <p:nvSpPr>
          <p:cNvPr id="4" name="Номер слайда 3"/>
          <p:cNvSpPr>
            <a:spLocks noGrp="1"/>
          </p:cNvSpPr>
          <p:nvPr>
            <p:ph type="sldNum" sz="quarter" idx="5"/>
          </p:nvPr>
        </p:nvSpPr>
        <p:spPr/>
        <p:txBody>
          <a:bodyPr/>
          <a:lstStyle/>
          <a:p>
            <a:fld id="{4045F879-0589-40D4-B0E5-B74D0CAD5C6C}" type="slidenum">
              <a:rPr lang="en-GB" smtClean="0"/>
              <a:pPr/>
              <a:t>27</a:t>
            </a:fld>
            <a:endParaRPr lang="en-GB" dirty="0"/>
          </a:p>
        </p:txBody>
      </p:sp>
    </p:spTree>
    <p:extLst>
      <p:ext uri="{BB962C8B-B14F-4D97-AF65-F5344CB8AC3E}">
        <p14:creationId xmlns:p14="http://schemas.microsoft.com/office/powerpoint/2010/main" val="3750560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073602-2372-F145-9A19-B1B7EE437D85}"/>
              </a:ext>
            </a:extLst>
          </p:cNvPr>
          <p:cNvPicPr>
            <a:picLocks noChangeAspect="1"/>
          </p:cNvPicPr>
          <p:nvPr userDrawn="1"/>
        </p:nvPicPr>
        <p:blipFill>
          <a:blip r:embed="rId2"/>
          <a:stretch>
            <a:fillRect/>
          </a:stretch>
        </p:blipFill>
        <p:spPr>
          <a:xfrm>
            <a:off x="11261" y="0"/>
            <a:ext cx="9121478" cy="51435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a:t>Образец заголовка</a:t>
            </a:r>
            <a:endParaRPr lang="es-ES"/>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3 Marcador de contenido"/>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5 Marcador de contenido"/>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7" name="6 Marcador de fecha"/>
          <p:cNvSpPr>
            <a:spLocks noGrp="1"/>
          </p:cNvSpPr>
          <p:nvPr>
            <p:ph type="dt" sz="half" idx="10"/>
          </p:nvPr>
        </p:nvSpPr>
        <p:spPr/>
        <p:txBody>
          <a:bodyPr/>
          <a:lstStyle/>
          <a:p>
            <a:r>
              <a:rPr lang="en-GB"/>
              <a:t>22 Jan. 2021</a:t>
            </a:r>
            <a:endParaRPr lang="en-GB" dirty="0"/>
          </a:p>
        </p:txBody>
      </p:sp>
      <p:sp>
        <p:nvSpPr>
          <p:cNvPr id="8" name="7 Marcador de pie de página"/>
          <p:cNvSpPr>
            <a:spLocks noGrp="1"/>
          </p:cNvSpPr>
          <p:nvPr>
            <p:ph type="ftr" sz="quarter" idx="11"/>
          </p:nvPr>
        </p:nvSpPr>
        <p:spPr/>
        <p:txBody>
          <a:bodyPr/>
          <a:lstStyle/>
          <a:p>
            <a:r>
              <a:rPr lang="en-GB"/>
              <a:t>Titel of the presentation</a:t>
            </a:r>
            <a:endParaRPr lang="en-GB" dirty="0"/>
          </a:p>
        </p:txBody>
      </p:sp>
      <p:sp>
        <p:nvSpPr>
          <p:cNvPr id="9" name="8 Marcador de número de diapositiva"/>
          <p:cNvSpPr>
            <a:spLocks noGrp="1"/>
          </p:cNvSpPr>
          <p:nvPr>
            <p:ph type="sldNum" sz="quarter" idx="12"/>
          </p:nvPr>
        </p:nvSpPr>
        <p:spPr/>
        <p:txBody>
          <a:bodyPr/>
          <a:lstStyle/>
          <a:p>
            <a:r>
              <a:rPr lang="en-GB"/>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2521231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fecha"/>
          <p:cNvSpPr>
            <a:spLocks noGrp="1"/>
          </p:cNvSpPr>
          <p:nvPr>
            <p:ph type="dt" sz="half" idx="10"/>
          </p:nvPr>
        </p:nvSpPr>
        <p:spPr/>
        <p:txBody>
          <a:bodyPr/>
          <a:lstStyle/>
          <a:p>
            <a:r>
              <a:rPr lang="en-GB"/>
              <a:t>22 Jan. 2021</a:t>
            </a:r>
            <a:endParaRPr lang="en-GB" dirty="0"/>
          </a:p>
        </p:txBody>
      </p:sp>
      <p:sp>
        <p:nvSpPr>
          <p:cNvPr id="4" name="3 Marcador de pie de página"/>
          <p:cNvSpPr>
            <a:spLocks noGrp="1"/>
          </p:cNvSpPr>
          <p:nvPr>
            <p:ph type="ftr" sz="quarter" idx="11"/>
          </p:nvPr>
        </p:nvSpPr>
        <p:spPr/>
        <p:txBody>
          <a:bodyPr/>
          <a:lstStyle/>
          <a:p>
            <a:r>
              <a:rPr lang="en-GB"/>
              <a:t>Titel of the presentation</a:t>
            </a:r>
            <a:endParaRPr lang="en-GB" dirty="0"/>
          </a:p>
        </p:txBody>
      </p:sp>
      <p:sp>
        <p:nvSpPr>
          <p:cNvPr id="5" name="4 Marcador de número de diapositiva"/>
          <p:cNvSpPr>
            <a:spLocks noGrp="1"/>
          </p:cNvSpPr>
          <p:nvPr>
            <p:ph type="sldNum" sz="quarter" idx="12"/>
          </p:nvPr>
        </p:nvSpPr>
        <p:spPr/>
        <p:txBody>
          <a:bodyPr/>
          <a:lstStyle/>
          <a:p>
            <a:r>
              <a:rPr lang="en-GB"/>
              <a:t>Page </a:t>
            </a:r>
            <a:fld id="{3A8B5DB7-81A8-4ED4-916B-6B23CD603687}" type="slidenum">
              <a:rPr lang="en-GB" smtClean="0"/>
              <a:pPr/>
              <a:t>‹#›</a:t>
            </a:fld>
            <a:endParaRPr lang="en-GB" dirty="0"/>
          </a:p>
        </p:txBody>
      </p:sp>
    </p:spTree>
    <p:extLst>
      <p:ext uri="{BB962C8B-B14F-4D97-AF65-F5344CB8AC3E}">
        <p14:creationId xmlns:p14="http://schemas.microsoft.com/office/powerpoint/2010/main" val="57827446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n-GB"/>
              <a:t>22 Jan. 2021</a:t>
            </a:r>
            <a:endParaRPr lang="en-GB" dirty="0"/>
          </a:p>
        </p:txBody>
      </p:sp>
      <p:sp>
        <p:nvSpPr>
          <p:cNvPr id="3" name="2 Marcador de pie de página"/>
          <p:cNvSpPr>
            <a:spLocks noGrp="1"/>
          </p:cNvSpPr>
          <p:nvPr>
            <p:ph type="ftr" sz="quarter" idx="11"/>
          </p:nvPr>
        </p:nvSpPr>
        <p:spPr/>
        <p:txBody>
          <a:bodyPr/>
          <a:lstStyle/>
          <a:p>
            <a:r>
              <a:rPr lang="en-GB"/>
              <a:t>Titel of the presentation</a:t>
            </a:r>
            <a:endParaRPr lang="en-GB" dirty="0"/>
          </a:p>
        </p:txBody>
      </p:sp>
      <p:sp>
        <p:nvSpPr>
          <p:cNvPr id="4" name="3 Marcador de número de diapositiva"/>
          <p:cNvSpPr>
            <a:spLocks noGrp="1"/>
          </p:cNvSpPr>
          <p:nvPr>
            <p:ph type="sldNum" sz="quarter" idx="12"/>
          </p:nvPr>
        </p:nvSpPr>
        <p:spPr/>
        <p:txBody>
          <a:bodyPr/>
          <a:lstStyle/>
          <a:p>
            <a:r>
              <a:rPr lang="en-GB"/>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00508777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1500" b="1"/>
            </a:lvl1pPr>
          </a:lstStyle>
          <a:p>
            <a:r>
              <a:rPr lang="ru-RU"/>
              <a:t>Образец заголовка</a:t>
            </a:r>
            <a:endParaRPr lang="es-ES"/>
          </a:p>
        </p:txBody>
      </p:sp>
      <p:sp>
        <p:nvSpPr>
          <p:cNvPr id="3" name="2 Marcador de contenido"/>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4 Marcador de fecha"/>
          <p:cNvSpPr>
            <a:spLocks noGrp="1"/>
          </p:cNvSpPr>
          <p:nvPr>
            <p:ph type="dt" sz="half" idx="10"/>
          </p:nvPr>
        </p:nvSpPr>
        <p:spPr/>
        <p:txBody>
          <a:bodyPr/>
          <a:lstStyle/>
          <a:p>
            <a:r>
              <a:rPr lang="en-GB"/>
              <a:t>22 Jan. 2021</a:t>
            </a:r>
            <a:endParaRPr lang="en-GB" dirty="0"/>
          </a:p>
        </p:txBody>
      </p:sp>
      <p:sp>
        <p:nvSpPr>
          <p:cNvPr id="6" name="5 Marcador de pie de página"/>
          <p:cNvSpPr>
            <a:spLocks noGrp="1"/>
          </p:cNvSpPr>
          <p:nvPr>
            <p:ph type="ftr" sz="quarter" idx="11"/>
          </p:nvPr>
        </p:nvSpPr>
        <p:spPr/>
        <p:txBody>
          <a:bodyPr/>
          <a:lstStyle/>
          <a:p>
            <a:r>
              <a:rPr lang="en-GB"/>
              <a:t>Titel of the presentation</a:t>
            </a:r>
            <a:endParaRPr lang="en-GB" dirty="0"/>
          </a:p>
        </p:txBody>
      </p:sp>
      <p:sp>
        <p:nvSpPr>
          <p:cNvPr id="7" name="6 Marcador de número de diapositiva"/>
          <p:cNvSpPr>
            <a:spLocks noGrp="1"/>
          </p:cNvSpPr>
          <p:nvPr>
            <p:ph type="sldNum" sz="quarter" idx="12"/>
          </p:nvPr>
        </p:nvSpPr>
        <p:spPr/>
        <p:txBody>
          <a:bodyPr/>
          <a:lstStyle/>
          <a:p>
            <a:r>
              <a:rPr lang="en-GB"/>
              <a:t>Page </a:t>
            </a:r>
            <a:fld id="{3A8B5DB7-81A8-4ED4-916B-6B23CD603687}" type="slidenum">
              <a:rPr lang="en-GB" smtClean="0"/>
              <a:pPr/>
              <a:t>‹#›</a:t>
            </a:fld>
            <a:endParaRPr lang="en-GB" dirty="0"/>
          </a:p>
        </p:txBody>
      </p:sp>
    </p:spTree>
    <p:extLst>
      <p:ext uri="{BB962C8B-B14F-4D97-AF65-F5344CB8AC3E}">
        <p14:creationId xmlns:p14="http://schemas.microsoft.com/office/powerpoint/2010/main" val="43288229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1500" b="1"/>
            </a:lvl1pPr>
          </a:lstStyle>
          <a:p>
            <a:r>
              <a:rPr lang="ru-RU"/>
              <a:t>Образец заголовка</a:t>
            </a:r>
            <a:endParaRPr lang="es-ES"/>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s-ES"/>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4 Marcador de fecha"/>
          <p:cNvSpPr>
            <a:spLocks noGrp="1"/>
          </p:cNvSpPr>
          <p:nvPr>
            <p:ph type="dt" sz="half" idx="10"/>
          </p:nvPr>
        </p:nvSpPr>
        <p:spPr/>
        <p:txBody>
          <a:bodyPr/>
          <a:lstStyle/>
          <a:p>
            <a:r>
              <a:rPr lang="en-GB"/>
              <a:t>22 Jan. 2021</a:t>
            </a:r>
            <a:endParaRPr lang="en-GB" dirty="0"/>
          </a:p>
        </p:txBody>
      </p:sp>
      <p:sp>
        <p:nvSpPr>
          <p:cNvPr id="6" name="5 Marcador de pie de página"/>
          <p:cNvSpPr>
            <a:spLocks noGrp="1"/>
          </p:cNvSpPr>
          <p:nvPr>
            <p:ph type="ftr" sz="quarter" idx="11"/>
          </p:nvPr>
        </p:nvSpPr>
        <p:spPr/>
        <p:txBody>
          <a:bodyPr/>
          <a:lstStyle/>
          <a:p>
            <a:r>
              <a:rPr lang="en-GB"/>
              <a:t>Titel of the presentation</a:t>
            </a:r>
            <a:endParaRPr lang="en-GB" dirty="0"/>
          </a:p>
        </p:txBody>
      </p:sp>
      <p:sp>
        <p:nvSpPr>
          <p:cNvPr id="7" name="6 Marcador de número de diapositiva"/>
          <p:cNvSpPr>
            <a:spLocks noGrp="1"/>
          </p:cNvSpPr>
          <p:nvPr>
            <p:ph type="sldNum" sz="quarter" idx="12"/>
          </p:nvPr>
        </p:nvSpPr>
        <p:spPr/>
        <p:txBody>
          <a:bodyPr/>
          <a:lstStyle/>
          <a:p>
            <a:r>
              <a:rPr lang="en-GB"/>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88963031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r>
              <a:rPr lang="en-GB"/>
              <a:t>22 Jan. 2021</a:t>
            </a:r>
            <a:endParaRPr lang="en-GB" dirty="0"/>
          </a:p>
        </p:txBody>
      </p:sp>
      <p:sp>
        <p:nvSpPr>
          <p:cNvPr id="5" name="4 Marcador de pie de página"/>
          <p:cNvSpPr>
            <a:spLocks noGrp="1"/>
          </p:cNvSpPr>
          <p:nvPr>
            <p:ph type="ftr" sz="quarter" idx="11"/>
          </p:nvPr>
        </p:nvSpPr>
        <p:spPr/>
        <p:txBody>
          <a:bodyPr/>
          <a:lstStyle/>
          <a:p>
            <a:r>
              <a:rPr lang="en-GB"/>
              <a:t>Titel of the presentation</a:t>
            </a:r>
            <a:endParaRPr lang="en-GB" dirty="0"/>
          </a:p>
        </p:txBody>
      </p:sp>
      <p:sp>
        <p:nvSpPr>
          <p:cNvPr id="6" name="5 Marcador de número de diapositiva"/>
          <p:cNvSpPr>
            <a:spLocks noGrp="1"/>
          </p:cNvSpPr>
          <p:nvPr>
            <p:ph type="sldNum" sz="quarter" idx="12"/>
          </p:nvPr>
        </p:nvSpPr>
        <p:spPr/>
        <p:txBody>
          <a:bodyPr/>
          <a:lstStyle/>
          <a:p>
            <a:r>
              <a:rPr lang="en-GB"/>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79585599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ru-RU"/>
              <a:t>Образец заголовка</a:t>
            </a:r>
            <a:endParaRPr lang="es-ES"/>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r>
              <a:rPr lang="en-GB"/>
              <a:t>22 Jan. 2021</a:t>
            </a:r>
            <a:endParaRPr lang="en-GB" dirty="0"/>
          </a:p>
        </p:txBody>
      </p:sp>
      <p:sp>
        <p:nvSpPr>
          <p:cNvPr id="5" name="4 Marcador de pie de página"/>
          <p:cNvSpPr>
            <a:spLocks noGrp="1"/>
          </p:cNvSpPr>
          <p:nvPr>
            <p:ph type="ftr" sz="quarter" idx="11"/>
          </p:nvPr>
        </p:nvSpPr>
        <p:spPr/>
        <p:txBody>
          <a:bodyPr/>
          <a:lstStyle/>
          <a:p>
            <a:r>
              <a:rPr lang="en-GB"/>
              <a:t>Titel of the presentation</a:t>
            </a:r>
            <a:endParaRPr lang="en-GB" dirty="0"/>
          </a:p>
        </p:txBody>
      </p:sp>
      <p:sp>
        <p:nvSpPr>
          <p:cNvPr id="6" name="5 Marcador de número de diapositiva"/>
          <p:cNvSpPr>
            <a:spLocks noGrp="1"/>
          </p:cNvSpPr>
          <p:nvPr>
            <p:ph type="sldNum" sz="quarter" idx="12"/>
          </p:nvPr>
        </p:nvSpPr>
        <p:spPr/>
        <p:txBody>
          <a:bodyPr/>
          <a:lstStyle/>
          <a:p>
            <a:r>
              <a:rPr lang="en-GB"/>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59072486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colou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073602-2372-F145-9A19-B1B7EE437D85}"/>
              </a:ext>
            </a:extLst>
          </p:cNvPr>
          <p:cNvPicPr>
            <a:picLocks noChangeAspect="1"/>
          </p:cNvPicPr>
          <p:nvPr userDrawn="1"/>
        </p:nvPicPr>
        <p:blipFill>
          <a:blip r:embed="rId2"/>
          <a:stretch>
            <a:fillRect/>
          </a:stretch>
        </p:blipFill>
        <p:spPr>
          <a:xfrm>
            <a:off x="11261" y="0"/>
            <a:ext cx="9121478" cy="5143500"/>
          </a:xfrm>
          <a:prstGeom prst="rect">
            <a:avLst/>
          </a:prstGeom>
        </p:spPr>
      </p:pic>
    </p:spTree>
    <p:extLst>
      <p:ext uri="{BB962C8B-B14F-4D97-AF65-F5344CB8AC3E}">
        <p14:creationId xmlns:p14="http://schemas.microsoft.com/office/powerpoint/2010/main" val="30873717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Photo title">
    <p:spTree>
      <p:nvGrpSpPr>
        <p:cNvPr id="1" name=""/>
        <p:cNvGrpSpPr/>
        <p:nvPr/>
      </p:nvGrpSpPr>
      <p:grpSpPr>
        <a:xfrm>
          <a:off x="0" y="0"/>
          <a:ext cx="0" cy="0"/>
          <a:chOff x="0" y="0"/>
          <a:chExt cx="0" cy="0"/>
        </a:xfrm>
      </p:grpSpPr>
      <p:sp>
        <p:nvSpPr>
          <p:cNvPr id="22" name="Subline">
            <a:extLst>
              <a:ext uri="{FF2B5EF4-FFF2-40B4-BE49-F238E27FC236}">
                <a16:creationId xmlns:a16="http://schemas.microsoft.com/office/drawing/2014/main" id="{0E55CFED-05E6-D94C-8263-0255A3D1A409}"/>
              </a:ext>
            </a:extLst>
          </p:cNvPr>
          <p:cNvSpPr>
            <a:spLocks noGrp="1"/>
          </p:cNvSpPr>
          <p:nvPr>
            <p:ph type="body" sz="quarter" idx="10" hasCustomPrompt="1"/>
          </p:nvPr>
        </p:nvSpPr>
        <p:spPr bwMode="gray">
          <a:xfrm>
            <a:off x="1948264" y="1594183"/>
            <a:ext cx="6880943" cy="592470"/>
          </a:xfrm>
        </p:spPr>
        <p:txBody>
          <a:bodyPr wrap="square">
            <a:spAutoFit/>
          </a:bodyPr>
          <a:lstStyle>
            <a:lvl1pPr marL="0" indent="0">
              <a:lnSpc>
                <a:spcPct val="95000"/>
              </a:lnSpc>
              <a:spcBef>
                <a:spcPts val="1200"/>
              </a:spcBef>
              <a:spcAft>
                <a:spcPts val="0"/>
              </a:spcAft>
              <a:buNone/>
              <a:defRPr sz="1500">
                <a:solidFill>
                  <a:schemeClr val="tx1"/>
                </a:solidFill>
              </a:defRPr>
            </a:lvl1pPr>
          </a:lstStyle>
          <a:p>
            <a:pPr lvl="0"/>
            <a:r>
              <a:rPr lang="en-GB" dirty="0"/>
              <a:t>This is the sub-line</a:t>
            </a:r>
          </a:p>
          <a:p>
            <a:pPr lvl="0"/>
            <a:r>
              <a:rPr lang="en-GB" dirty="0"/>
              <a:t>Project name | Date</a:t>
            </a:r>
          </a:p>
        </p:txBody>
      </p:sp>
      <p:sp>
        <p:nvSpPr>
          <p:cNvPr id="21" name="Headline">
            <a:extLst>
              <a:ext uri="{FF2B5EF4-FFF2-40B4-BE49-F238E27FC236}">
                <a16:creationId xmlns:a16="http://schemas.microsoft.com/office/drawing/2014/main" id="{7F8B9A88-98C8-FD45-B0C8-30548266AAEF}"/>
              </a:ext>
            </a:extLst>
          </p:cNvPr>
          <p:cNvSpPr>
            <a:spLocks noGrp="1"/>
          </p:cNvSpPr>
          <p:nvPr>
            <p:ph type="title" hasCustomPrompt="1"/>
          </p:nvPr>
        </p:nvSpPr>
        <p:spPr bwMode="gray">
          <a:xfrm>
            <a:off x="1948264" y="1127796"/>
            <a:ext cx="6880943" cy="360099"/>
          </a:xfrm>
          <a:prstGeom prst="rect">
            <a:avLst/>
          </a:prstGeom>
          <a:noFill/>
        </p:spPr>
        <p:txBody>
          <a:bodyPr wrap="square">
            <a:spAutoFit/>
          </a:bodyPr>
          <a:lstStyle>
            <a:lvl1pPr>
              <a:defRPr sz="2600" b="1">
                <a:solidFill>
                  <a:schemeClr val="tx1"/>
                </a:solidFill>
              </a:defRPr>
            </a:lvl1pPr>
          </a:lstStyle>
          <a:p>
            <a:r>
              <a:rPr lang="en-GB" dirty="0"/>
              <a:t>Title slide/headline</a:t>
            </a:r>
          </a:p>
        </p:txBody>
      </p:sp>
      <p:pic>
        <p:nvPicPr>
          <p:cNvPr id="3" name="Picture 2">
            <a:extLst>
              <a:ext uri="{FF2B5EF4-FFF2-40B4-BE49-F238E27FC236}">
                <a16:creationId xmlns:a16="http://schemas.microsoft.com/office/drawing/2014/main" id="{5B21A899-F1A5-5146-8815-E4D30A6D1F61}"/>
              </a:ext>
            </a:extLst>
          </p:cNvPr>
          <p:cNvPicPr>
            <a:picLocks noChangeAspect="1"/>
          </p:cNvPicPr>
          <p:nvPr userDrawn="1"/>
        </p:nvPicPr>
        <p:blipFill>
          <a:blip r:embed="rId2"/>
          <a:stretch>
            <a:fillRect/>
          </a:stretch>
        </p:blipFill>
        <p:spPr>
          <a:xfrm>
            <a:off x="0" y="0"/>
            <a:ext cx="2039664" cy="5143500"/>
          </a:xfrm>
          <a:prstGeom prst="rect">
            <a:avLst/>
          </a:prstGeom>
        </p:spPr>
      </p:pic>
    </p:spTree>
    <p:extLst>
      <p:ext uri="{BB962C8B-B14F-4D97-AF65-F5344CB8AC3E}">
        <p14:creationId xmlns:p14="http://schemas.microsoft.com/office/powerpoint/2010/main" val="15352817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CB56DE-A90D-3240-AA35-6A399F9A704A}"/>
              </a:ext>
            </a:extLst>
          </p:cNvPr>
          <p:cNvPicPr>
            <a:picLocks noChangeAspect="1"/>
          </p:cNvPicPr>
          <p:nvPr userDrawn="1"/>
        </p:nvPicPr>
        <p:blipFill>
          <a:blip r:embed="rId2"/>
          <a:stretch>
            <a:fillRect/>
          </a:stretch>
        </p:blipFill>
        <p:spPr>
          <a:xfrm>
            <a:off x="11261" y="0"/>
            <a:ext cx="9121478" cy="5143500"/>
          </a:xfrm>
          <a:prstGeom prst="rect">
            <a:avLst/>
          </a:prstGeom>
        </p:spPr>
      </p:pic>
      <p:pic>
        <p:nvPicPr>
          <p:cNvPr id="4" name="Picture 3">
            <a:extLst>
              <a:ext uri="{FF2B5EF4-FFF2-40B4-BE49-F238E27FC236}">
                <a16:creationId xmlns:a16="http://schemas.microsoft.com/office/drawing/2014/main" id="{7F79BFAC-658C-E148-891B-2BC5DEABDE9A}"/>
              </a:ext>
            </a:extLst>
          </p:cNvPr>
          <p:cNvPicPr>
            <a:picLocks noChangeAspect="1"/>
          </p:cNvPicPr>
          <p:nvPr userDrawn="1"/>
        </p:nvPicPr>
        <p:blipFill>
          <a:blip r:embed="rId3"/>
          <a:stretch>
            <a:fillRect/>
          </a:stretch>
        </p:blipFill>
        <p:spPr>
          <a:xfrm>
            <a:off x="11261" y="0"/>
            <a:ext cx="9121478" cy="5143500"/>
          </a:xfrm>
          <a:prstGeom prst="rect">
            <a:avLst/>
          </a:prstGeom>
        </p:spPr>
      </p:pic>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sp>
        <p:nvSpPr>
          <p:cNvPr id="22" name="Subline">
            <a:extLst>
              <a:ext uri="{FF2B5EF4-FFF2-40B4-BE49-F238E27FC236}">
                <a16:creationId xmlns:a16="http://schemas.microsoft.com/office/drawing/2014/main" id="{0E55CFED-05E6-D94C-8263-0255A3D1A409}"/>
              </a:ext>
            </a:extLst>
          </p:cNvPr>
          <p:cNvSpPr>
            <a:spLocks noGrp="1"/>
          </p:cNvSpPr>
          <p:nvPr>
            <p:ph type="body" sz="quarter" idx="10" hasCustomPrompt="1"/>
          </p:nvPr>
        </p:nvSpPr>
        <p:spPr bwMode="gray">
          <a:xfrm>
            <a:off x="1948264" y="1594183"/>
            <a:ext cx="6880943" cy="592470"/>
          </a:xfrm>
        </p:spPr>
        <p:txBody>
          <a:bodyPr wrap="square">
            <a:spAutoFit/>
          </a:bodyPr>
          <a:lstStyle>
            <a:lvl1pPr marL="0" indent="0">
              <a:lnSpc>
                <a:spcPct val="95000"/>
              </a:lnSpc>
              <a:spcBef>
                <a:spcPts val="1200"/>
              </a:spcBef>
              <a:spcAft>
                <a:spcPts val="0"/>
              </a:spcAft>
              <a:buNone/>
              <a:defRPr sz="1500">
                <a:solidFill>
                  <a:schemeClr val="tx1"/>
                </a:solidFill>
              </a:defRPr>
            </a:lvl1pPr>
          </a:lstStyle>
          <a:p>
            <a:pPr lvl="0"/>
            <a:r>
              <a:rPr lang="en-GB" dirty="0"/>
              <a:t>This is the sub-line</a:t>
            </a:r>
          </a:p>
          <a:p>
            <a:pPr lvl="0"/>
            <a:r>
              <a:rPr lang="en-GB" dirty="0"/>
              <a:t>Project name | Date</a:t>
            </a:r>
          </a:p>
        </p:txBody>
      </p:sp>
      <p:sp>
        <p:nvSpPr>
          <p:cNvPr id="21" name="Headline">
            <a:extLst>
              <a:ext uri="{FF2B5EF4-FFF2-40B4-BE49-F238E27FC236}">
                <a16:creationId xmlns:a16="http://schemas.microsoft.com/office/drawing/2014/main" id="{7F8B9A88-98C8-FD45-B0C8-30548266AAEF}"/>
              </a:ext>
            </a:extLst>
          </p:cNvPr>
          <p:cNvSpPr>
            <a:spLocks noGrp="1"/>
          </p:cNvSpPr>
          <p:nvPr>
            <p:ph type="title" hasCustomPrompt="1"/>
          </p:nvPr>
        </p:nvSpPr>
        <p:spPr bwMode="gray">
          <a:xfrm>
            <a:off x="1948264" y="1127796"/>
            <a:ext cx="6880943" cy="360099"/>
          </a:xfrm>
          <a:prstGeom prst="rect">
            <a:avLst/>
          </a:prstGeom>
          <a:noFill/>
        </p:spPr>
        <p:txBody>
          <a:bodyPr wrap="square">
            <a:spAutoFit/>
          </a:bodyPr>
          <a:lstStyle>
            <a:lvl1pPr>
              <a:defRPr sz="2600" b="1">
                <a:solidFill>
                  <a:schemeClr val="tx1"/>
                </a:solidFill>
              </a:defRPr>
            </a:lvl1pPr>
          </a:lstStyle>
          <a:p>
            <a:r>
              <a:rPr lang="en-GB" dirty="0"/>
              <a:t>Title slide/headline</a:t>
            </a:r>
          </a:p>
        </p:txBody>
      </p:sp>
      <p:pic>
        <p:nvPicPr>
          <p:cNvPr id="3" name="Picture 2">
            <a:extLst>
              <a:ext uri="{FF2B5EF4-FFF2-40B4-BE49-F238E27FC236}">
                <a16:creationId xmlns:a16="http://schemas.microsoft.com/office/drawing/2014/main" id="{5B21A899-F1A5-5146-8815-E4D30A6D1F61}"/>
              </a:ext>
            </a:extLst>
          </p:cNvPr>
          <p:cNvPicPr>
            <a:picLocks noChangeAspect="1"/>
          </p:cNvPicPr>
          <p:nvPr userDrawn="1"/>
        </p:nvPicPr>
        <p:blipFill>
          <a:blip r:embed="rId2"/>
          <a:stretch>
            <a:fillRect/>
          </a:stretch>
        </p:blipFill>
        <p:spPr>
          <a:xfrm>
            <a:off x="0" y="0"/>
            <a:ext cx="2039664" cy="5143500"/>
          </a:xfrm>
          <a:prstGeom prst="rect">
            <a:avLst/>
          </a:prstGeom>
        </p:spPr>
      </p:pic>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78F534-1727-064F-9C4F-BA03F9663170}"/>
              </a:ext>
            </a:extLst>
          </p:cNvPr>
          <p:cNvPicPr>
            <a:picLocks noChangeAspect="1"/>
          </p:cNvPicPr>
          <p:nvPr userDrawn="1"/>
        </p:nvPicPr>
        <p:blipFill>
          <a:blip r:embed="rId2"/>
          <a:stretch>
            <a:fillRect/>
          </a:stretch>
        </p:blipFill>
        <p:spPr>
          <a:xfrm>
            <a:off x="0" y="0"/>
            <a:ext cx="2039664" cy="5143500"/>
          </a:xfrm>
          <a:prstGeom prst="rect">
            <a:avLst/>
          </a:prstGeom>
        </p:spPr>
      </p:pic>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folie Standar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p:nvPr>
        </p:nvSpPr>
        <p:spPr bwMode="gray">
          <a:xfrm>
            <a:off x="449818" y="1020969"/>
            <a:ext cx="7172684" cy="3495469"/>
          </a:xfrm>
        </p:spPr>
        <p:txBody>
          <a:bodyPr/>
          <a:lstStyle/>
          <a:p>
            <a:pPr lvl="0"/>
            <a:r>
              <a:rPr lang="en-US"/>
              <a:t>Click to edit Master text styles</a:t>
            </a:r>
          </a:p>
          <a:p>
            <a:pPr lvl="1"/>
            <a:r>
              <a:rPr lang="en-US"/>
              <a:t>Second level</a:t>
            </a:r>
          </a:p>
          <a:p>
            <a:pPr lvl="2"/>
            <a:r>
              <a:rPr lang="en-US"/>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p:nvPr>
        </p:nvSpPr>
        <p:spPr bwMode="gray">
          <a:xfrm>
            <a:off x="449816" y="240212"/>
            <a:ext cx="8567183" cy="540544"/>
          </a:xfrm>
        </p:spPr>
        <p:txBody>
          <a:bodyPr/>
          <a:lstStyle>
            <a:lvl1pPr>
              <a:defRPr/>
            </a:lvl1pPr>
          </a:lstStyle>
          <a:p>
            <a:r>
              <a:rPr lang="en-US"/>
              <a:t>Click to edit Master title style</a:t>
            </a:r>
            <a:endParaRPr lang="en-GB" dirty="0"/>
          </a:p>
        </p:txBody>
      </p:sp>
      <p:sp>
        <p:nvSpPr>
          <p:cNvPr id="3" name="Fußzeilenplatzhalter 2">
            <a:extLst>
              <a:ext uri="{FF2B5EF4-FFF2-40B4-BE49-F238E27FC236}">
                <a16:creationId xmlns:a16="http://schemas.microsoft.com/office/drawing/2014/main" id="{5EF497FE-F899-473C-86D1-3A47B30E7D5D}"/>
              </a:ext>
            </a:extLst>
          </p:cNvPr>
          <p:cNvSpPr>
            <a:spLocks noGrp="1"/>
          </p:cNvSpPr>
          <p:nvPr>
            <p:ph type="ftr" sz="quarter" idx="10"/>
          </p:nvPr>
        </p:nvSpPr>
        <p:spPr bwMode="gray"/>
        <p:txBody>
          <a:bodyPr/>
          <a:lstStyle/>
          <a:p>
            <a:r>
              <a:rPr lang="de-DE"/>
              <a:t>Titel der Präsentation</a:t>
            </a:r>
            <a:endParaRPr lang="en-US" dirty="0"/>
          </a:p>
        </p:txBody>
      </p:sp>
      <p:sp>
        <p:nvSpPr>
          <p:cNvPr id="4" name="Datumsplatzhalter 3">
            <a:extLst>
              <a:ext uri="{FF2B5EF4-FFF2-40B4-BE49-F238E27FC236}">
                <a16:creationId xmlns:a16="http://schemas.microsoft.com/office/drawing/2014/main" id="{B2E21C64-2F48-45FF-A940-2E7AC5533CE5}"/>
              </a:ext>
            </a:extLst>
          </p:cNvPr>
          <p:cNvSpPr>
            <a:spLocks noGrp="1"/>
          </p:cNvSpPr>
          <p:nvPr>
            <p:ph type="dt" sz="half" idx="11"/>
          </p:nvPr>
        </p:nvSpPr>
        <p:spPr bwMode="gray"/>
        <p:txBody>
          <a:bodyPr/>
          <a:lstStyle/>
          <a:p>
            <a:r>
              <a:rPr lang="de-DE"/>
              <a:t>22.01.2019</a:t>
            </a:r>
            <a:endParaRPr lang="de-DE" dirty="0"/>
          </a:p>
        </p:txBody>
      </p:sp>
      <p:sp>
        <p:nvSpPr>
          <p:cNvPr id="5" name="Foliennummernplatzhalter 4">
            <a:extLst>
              <a:ext uri="{FF2B5EF4-FFF2-40B4-BE49-F238E27FC236}">
                <a16:creationId xmlns:a16="http://schemas.microsoft.com/office/drawing/2014/main" id="{7970A760-2D10-4D79-B1A9-41D0DCCF1EE1}"/>
              </a:ext>
            </a:extLst>
          </p:cNvPr>
          <p:cNvSpPr>
            <a:spLocks noGrp="1"/>
          </p:cNvSpPr>
          <p:nvPr>
            <p:ph type="sldNum" sz="quarter" idx="12"/>
          </p:nvPr>
        </p:nvSpPr>
        <p:spPr bwMode="gray"/>
        <p:txBody>
          <a:bodyPr/>
          <a:lstStyle/>
          <a:p>
            <a:r>
              <a:rPr lang="de-DE"/>
              <a:t>Seite </a:t>
            </a:r>
            <a:fld id="{3A8B5DB7-81A8-4ED4-916B-6B23CD603687}" type="slidenum">
              <a:rPr smtClean="0"/>
              <a:pPr/>
              <a:t>‹#›</a:t>
            </a:fld>
            <a:endParaRPr dirty="0"/>
          </a:p>
        </p:txBody>
      </p:sp>
    </p:spTree>
    <p:extLst>
      <p:ext uri="{BB962C8B-B14F-4D97-AF65-F5344CB8AC3E}">
        <p14:creationId xmlns:p14="http://schemas.microsoft.com/office/powerpoint/2010/main" val="283659121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9144000" cy="5143500"/>
          </a:xfrm>
          <a:prstGeom prst="rect">
            <a:avLst/>
          </a:prstGeom>
        </p:spPr>
      </p:pic>
      <p:sp>
        <p:nvSpPr>
          <p:cNvPr id="2" name="1 Título"/>
          <p:cNvSpPr>
            <a:spLocks noGrp="1"/>
          </p:cNvSpPr>
          <p:nvPr>
            <p:ph type="ctrTitle"/>
          </p:nvPr>
        </p:nvSpPr>
        <p:spPr>
          <a:xfrm>
            <a:off x="685800" y="1597819"/>
            <a:ext cx="7772400" cy="1102519"/>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a:t>Образец заголовка</a:t>
            </a:r>
            <a:endParaRPr lang="es-ES" dirty="0"/>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s-ES" dirty="0"/>
          </a:p>
        </p:txBody>
      </p:sp>
      <p:sp>
        <p:nvSpPr>
          <p:cNvPr id="4" name="3 Marcador de fecha"/>
          <p:cNvSpPr>
            <a:spLocks noGrp="1"/>
          </p:cNvSpPr>
          <p:nvPr>
            <p:ph type="dt" sz="half" idx="10"/>
          </p:nvPr>
        </p:nvSpPr>
        <p:spPr/>
        <p:txBody>
          <a:bodyPr/>
          <a:lstStyle/>
          <a:p>
            <a:r>
              <a:rPr lang="en-GB"/>
              <a:t>22 Jan. 2021</a:t>
            </a:r>
            <a:endParaRPr lang="en-GB" dirty="0"/>
          </a:p>
        </p:txBody>
      </p:sp>
      <p:sp>
        <p:nvSpPr>
          <p:cNvPr id="5" name="4 Marcador de pie de página"/>
          <p:cNvSpPr>
            <a:spLocks noGrp="1"/>
          </p:cNvSpPr>
          <p:nvPr>
            <p:ph type="ftr" sz="quarter" idx="11"/>
          </p:nvPr>
        </p:nvSpPr>
        <p:spPr/>
        <p:txBody>
          <a:bodyPr/>
          <a:lstStyle/>
          <a:p>
            <a:r>
              <a:rPr lang="en-GB"/>
              <a:t>Titel of the presentation</a:t>
            </a:r>
            <a:endParaRPr lang="en-GB" dirty="0"/>
          </a:p>
        </p:txBody>
      </p:sp>
      <p:sp>
        <p:nvSpPr>
          <p:cNvPr id="6" name="5 Marcador de número de diapositiva"/>
          <p:cNvSpPr>
            <a:spLocks noGrp="1"/>
          </p:cNvSpPr>
          <p:nvPr>
            <p:ph type="sldNum" sz="quarter" idx="12"/>
          </p:nvPr>
        </p:nvSpPr>
        <p:spPr/>
        <p:txBody>
          <a:bodyPr/>
          <a:lstStyle/>
          <a:p>
            <a:r>
              <a:rPr lang="en-GB"/>
              <a:t>Page </a:t>
            </a:r>
            <a:fld id="{3A8B5DB7-81A8-4ED4-916B-6B23CD603687}" type="slidenum">
              <a:rPr lang="en-GB" smtClean="0"/>
              <a:pPr/>
              <a:t>‹#›</a:t>
            </a:fld>
            <a:endParaRPr lang="en-GB" dirty="0"/>
          </a:p>
        </p:txBody>
      </p:sp>
    </p:spTree>
    <p:extLst>
      <p:ext uri="{BB962C8B-B14F-4D97-AF65-F5344CB8AC3E}">
        <p14:creationId xmlns:p14="http://schemas.microsoft.com/office/powerpoint/2010/main" val="47954940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a:t>Образец заголовка</a:t>
            </a:r>
            <a:endParaRPr lang="es-ES" dirty="0"/>
          </a:p>
        </p:txBody>
      </p:sp>
      <p:sp>
        <p:nvSpPr>
          <p:cNvPr id="3" name="2 Marcador de contenido"/>
          <p:cNvSpPr>
            <a:spLocks noGrp="1"/>
          </p:cNvSpPr>
          <p:nvPr>
            <p:ph idx="1"/>
          </p:nvPr>
        </p:nvSpPr>
        <p:spPr/>
        <p:txBody>
          <a:bodyPr/>
          <a:lstStyle>
            <a:lvl1pPr>
              <a:defRPr sz="21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dirty="0"/>
          </a:p>
        </p:txBody>
      </p:sp>
      <p:sp>
        <p:nvSpPr>
          <p:cNvPr id="4" name="3 Marcador de fecha"/>
          <p:cNvSpPr>
            <a:spLocks noGrp="1"/>
          </p:cNvSpPr>
          <p:nvPr>
            <p:ph type="dt" sz="half" idx="10"/>
          </p:nvPr>
        </p:nvSpPr>
        <p:spPr/>
        <p:txBody>
          <a:bodyPr/>
          <a:lstStyle/>
          <a:p>
            <a:r>
              <a:rPr lang="en-GB"/>
              <a:t>22 Jan. 2021</a:t>
            </a:r>
            <a:endParaRPr lang="en-GB" dirty="0"/>
          </a:p>
        </p:txBody>
      </p:sp>
      <p:sp>
        <p:nvSpPr>
          <p:cNvPr id="5" name="4 Marcador de pie de página"/>
          <p:cNvSpPr>
            <a:spLocks noGrp="1"/>
          </p:cNvSpPr>
          <p:nvPr>
            <p:ph type="ftr" sz="quarter" idx="11"/>
          </p:nvPr>
        </p:nvSpPr>
        <p:spPr/>
        <p:txBody>
          <a:bodyPr/>
          <a:lstStyle/>
          <a:p>
            <a:r>
              <a:rPr lang="en-GB"/>
              <a:t>Titel of the presentation</a:t>
            </a:r>
            <a:endParaRPr lang="en-GB" dirty="0"/>
          </a:p>
        </p:txBody>
      </p:sp>
      <p:sp>
        <p:nvSpPr>
          <p:cNvPr id="6" name="5 Marcador de número de diapositiva"/>
          <p:cNvSpPr>
            <a:spLocks noGrp="1"/>
          </p:cNvSpPr>
          <p:nvPr>
            <p:ph type="sldNum" sz="quarter" idx="12"/>
          </p:nvPr>
        </p:nvSpPr>
        <p:spPr/>
        <p:txBody>
          <a:bodyPr/>
          <a:lstStyle/>
          <a:p>
            <a:r>
              <a:rPr lang="en-GB"/>
              <a:t>Page </a:t>
            </a:r>
            <a:fld id="{3A8B5DB7-81A8-4ED4-916B-6B23CD603687}" type="slidenum">
              <a:rPr lang="en-GB" smtClean="0"/>
              <a:pPr/>
              <a:t>‹#›</a:t>
            </a:fld>
            <a:endParaRPr lang="en-GB" dirty="0"/>
          </a:p>
        </p:txBody>
      </p:sp>
    </p:spTree>
    <p:extLst>
      <p:ext uri="{BB962C8B-B14F-4D97-AF65-F5344CB8AC3E}">
        <p14:creationId xmlns:p14="http://schemas.microsoft.com/office/powerpoint/2010/main" val="17572079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3000" b="1" cap="all"/>
            </a:lvl1pPr>
          </a:lstStyle>
          <a:p>
            <a:r>
              <a:rPr lang="ru-RU"/>
              <a:t>Образец заголовка</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3 Marcador de fecha"/>
          <p:cNvSpPr>
            <a:spLocks noGrp="1"/>
          </p:cNvSpPr>
          <p:nvPr>
            <p:ph type="dt" sz="half" idx="10"/>
          </p:nvPr>
        </p:nvSpPr>
        <p:spPr/>
        <p:txBody>
          <a:bodyPr/>
          <a:lstStyle/>
          <a:p>
            <a:r>
              <a:rPr lang="en-GB"/>
              <a:t>22 Jan. 2021</a:t>
            </a:r>
            <a:endParaRPr lang="en-GB" dirty="0"/>
          </a:p>
        </p:txBody>
      </p:sp>
      <p:sp>
        <p:nvSpPr>
          <p:cNvPr id="5" name="4 Marcador de pie de página"/>
          <p:cNvSpPr>
            <a:spLocks noGrp="1"/>
          </p:cNvSpPr>
          <p:nvPr>
            <p:ph type="ftr" sz="quarter" idx="11"/>
          </p:nvPr>
        </p:nvSpPr>
        <p:spPr/>
        <p:txBody>
          <a:bodyPr/>
          <a:lstStyle/>
          <a:p>
            <a:r>
              <a:rPr lang="en-GB"/>
              <a:t>Titel of the presentation</a:t>
            </a:r>
            <a:endParaRPr lang="en-GB" dirty="0"/>
          </a:p>
        </p:txBody>
      </p:sp>
      <p:sp>
        <p:nvSpPr>
          <p:cNvPr id="6" name="5 Marcador de número de diapositiva"/>
          <p:cNvSpPr>
            <a:spLocks noGrp="1"/>
          </p:cNvSpPr>
          <p:nvPr>
            <p:ph type="sldNum" sz="quarter" idx="12"/>
          </p:nvPr>
        </p:nvSpPr>
        <p:spPr/>
        <p:txBody>
          <a:bodyPr/>
          <a:lstStyle/>
          <a:p>
            <a:r>
              <a:rPr lang="en-GB"/>
              <a:t>Page </a:t>
            </a:r>
            <a:fld id="{3A8B5DB7-81A8-4ED4-916B-6B23CD603687}" type="slidenum">
              <a:rPr lang="en-GB" smtClean="0"/>
              <a:pPr/>
              <a:t>‹#›</a:t>
            </a:fld>
            <a:endParaRPr lang="en-GB" dirty="0"/>
          </a:p>
        </p:txBody>
      </p:sp>
    </p:spTree>
    <p:extLst>
      <p:ext uri="{BB962C8B-B14F-4D97-AF65-F5344CB8AC3E}">
        <p14:creationId xmlns:p14="http://schemas.microsoft.com/office/powerpoint/2010/main" val="48512762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contenido"/>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contenido"/>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fecha"/>
          <p:cNvSpPr>
            <a:spLocks noGrp="1"/>
          </p:cNvSpPr>
          <p:nvPr>
            <p:ph type="dt" sz="half" idx="10"/>
          </p:nvPr>
        </p:nvSpPr>
        <p:spPr/>
        <p:txBody>
          <a:bodyPr/>
          <a:lstStyle/>
          <a:p>
            <a:r>
              <a:rPr lang="en-GB"/>
              <a:t>22 Jan. 2021</a:t>
            </a:r>
            <a:endParaRPr lang="en-GB" dirty="0"/>
          </a:p>
        </p:txBody>
      </p:sp>
      <p:sp>
        <p:nvSpPr>
          <p:cNvPr id="6" name="5 Marcador de pie de página"/>
          <p:cNvSpPr>
            <a:spLocks noGrp="1"/>
          </p:cNvSpPr>
          <p:nvPr>
            <p:ph type="ftr" sz="quarter" idx="11"/>
          </p:nvPr>
        </p:nvSpPr>
        <p:spPr/>
        <p:txBody>
          <a:bodyPr/>
          <a:lstStyle/>
          <a:p>
            <a:r>
              <a:rPr lang="en-GB"/>
              <a:t>Titel of the presentation</a:t>
            </a:r>
            <a:endParaRPr lang="en-GB" dirty="0"/>
          </a:p>
        </p:txBody>
      </p:sp>
      <p:sp>
        <p:nvSpPr>
          <p:cNvPr id="7" name="6 Marcador de número de diapositiva"/>
          <p:cNvSpPr>
            <a:spLocks noGrp="1"/>
          </p:cNvSpPr>
          <p:nvPr>
            <p:ph type="sldNum" sz="quarter" idx="12"/>
          </p:nvPr>
        </p:nvSpPr>
        <p:spPr/>
        <p:txBody>
          <a:bodyPr/>
          <a:lstStyle/>
          <a:p>
            <a:r>
              <a:rPr lang="en-GB"/>
              <a:t>Page </a:t>
            </a:r>
            <a:fld id="{3A8B5DB7-81A8-4ED4-916B-6B23CD603687}" type="slidenum">
              <a:rPr lang="en-GB" smtClean="0"/>
              <a:pPr/>
              <a:t>‹#›</a:t>
            </a:fld>
            <a:endParaRPr lang="en-GB" dirty="0"/>
          </a:p>
        </p:txBody>
      </p:sp>
    </p:spTree>
    <p:extLst>
      <p:ext uri="{BB962C8B-B14F-4D97-AF65-F5344CB8AC3E}">
        <p14:creationId xmlns:p14="http://schemas.microsoft.com/office/powerpoint/2010/main" val="3089324992"/>
      </p:ext>
    </p:extLst>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6.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545898" y="4725966"/>
            <a:ext cx="5775978"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en-GB" dirty="0"/>
              <a:t>Titel of the presentation</a:t>
            </a:r>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545898" y="4893505"/>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r>
              <a:rPr lang="en-GB" dirty="0"/>
              <a:t>22 Jan. 2021</a:t>
            </a:r>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7782088" y="4725966"/>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n-GB" dirty="0"/>
              <a:t>Page </a:t>
            </a:r>
            <a:fld id="{3A8B5DB7-81A8-4ED4-916B-6B23CD603687}" type="slidenum">
              <a:rPr lang="en-GB" smtClean="0"/>
              <a:pPr/>
              <a:t>‹#›</a:t>
            </a:fld>
            <a:endParaRPr lang="en-GB" dirty="0"/>
          </a:p>
        </p:txBody>
      </p:sp>
      <p:sp>
        <p:nvSpPr>
          <p:cNvPr id="3" name="Text"/>
          <p:cNvSpPr>
            <a:spLocks noGrp="1"/>
          </p:cNvSpPr>
          <p:nvPr>
            <p:ph type="body" idx="1"/>
          </p:nvPr>
        </p:nvSpPr>
        <p:spPr bwMode="gray">
          <a:xfrm>
            <a:off x="2705622" y="1020969"/>
            <a:ext cx="5527316" cy="2701945"/>
          </a:xfrm>
          <a:prstGeom prst="rect">
            <a:avLst/>
          </a:prstGeom>
        </p:spPr>
        <p:txBody>
          <a:bodyPr vert="horz" lIns="0" tIns="0" rIns="72000" bIns="0" rtlCol="0">
            <a:noAutofit/>
          </a:body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1545897" y="240212"/>
            <a:ext cx="6687040" cy="540544"/>
          </a:xfrm>
          <a:prstGeom prst="rect">
            <a:avLst/>
          </a:prstGeom>
        </p:spPr>
        <p:txBody>
          <a:bodyPr vert="horz" lIns="0" tIns="0" rIns="72000" bIns="0" rtlCol="0" anchor="b">
            <a:noAutofit/>
          </a:bodyPr>
          <a:lstStyle/>
          <a:p>
            <a:r>
              <a:rPr lang="en-GB" dirty="0"/>
              <a:t>Click to edit headline</a:t>
            </a:r>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60" r:id="rId5"/>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22 Jan. 2021</a:t>
            </a:r>
            <a:endParaRPr lang="en-GB" dirty="0"/>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Titel of the presentation</a:t>
            </a:r>
            <a:endParaRPr lang="en-GB" dirty="0"/>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GB"/>
              <a:t>Page </a:t>
            </a:r>
            <a:fld id="{3A8B5DB7-81A8-4ED4-916B-6B23CD603687}" type="slidenum">
              <a:rPr lang="en-GB" smtClean="0"/>
              <a:pPr/>
              <a:t>‹#›</a:t>
            </a:fld>
            <a:endParaRPr lang="en-GB" dirty="0"/>
          </a:p>
        </p:txBody>
      </p:sp>
      <p:pic>
        <p:nvPicPr>
          <p:cNvPr id="7" name="6 Imagen" descr="Dibujo.bmp"/>
          <p:cNvPicPr>
            <a:picLocks noChangeAspect="1"/>
          </p:cNvPicPr>
          <p:nvPr/>
        </p:nvPicPr>
        <p:blipFill>
          <a:blip r:embed="rId15" cstate="print"/>
          <a:stretch>
            <a:fillRect/>
          </a:stretch>
        </p:blipFill>
        <p:spPr>
          <a:xfrm>
            <a:off x="0" y="0"/>
            <a:ext cx="9144000" cy="5143500"/>
          </a:xfrm>
          <a:prstGeom prst="rect">
            <a:avLst/>
          </a:prstGeom>
        </p:spPr>
      </p:pic>
      <p:sp>
        <p:nvSpPr>
          <p:cNvPr id="9" name="Rectangle 10"/>
          <p:cNvSpPr>
            <a:spLocks noChangeArrowheads="1"/>
          </p:cNvSpPr>
          <p:nvPr/>
        </p:nvSpPr>
        <p:spPr bwMode="auto">
          <a:xfrm>
            <a:off x="0" y="0"/>
            <a:ext cx="9144000" cy="52578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013"/>
          </a:p>
        </p:txBody>
      </p:sp>
    </p:spTree>
    <p:extLst>
      <p:ext uri="{BB962C8B-B14F-4D97-AF65-F5344CB8AC3E}">
        <p14:creationId xmlns:p14="http://schemas.microsoft.com/office/powerpoint/2010/main" val="217346057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4" r:id="rId12"/>
    <p:sldLayoutId id="2147483876" r:id="rId13"/>
  </p:sldLayoutIdLst>
  <p:transition>
    <p:fade/>
  </p:transition>
  <p:hf hd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 userDrawn="1">
          <p15:clr>
            <a:srgbClr val="F26B43"/>
          </p15:clr>
        </p15:guide>
        <p15:guide id="2" orient="horz" pos="3162" userDrawn="1">
          <p15:clr>
            <a:srgbClr val="F26B43"/>
          </p15:clr>
        </p15:guide>
        <p15:guide id="3" pos="5680" userDrawn="1">
          <p15:clr>
            <a:srgbClr val="F26B43"/>
          </p15:clr>
        </p15:guide>
        <p15:guide id="4" pos="7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chart" Target="../charts/chart28.xml"/></Relationships>
</file>

<file path=ppt/slides/_rels/slide2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50;p1">
            <a:extLst>
              <a:ext uri="{FF2B5EF4-FFF2-40B4-BE49-F238E27FC236}">
                <a16:creationId xmlns:a16="http://schemas.microsoft.com/office/drawing/2014/main" id="{58127A0C-0A0E-F8F1-9F39-06F6C2E65C9E}"/>
              </a:ext>
            </a:extLst>
          </p:cNvPr>
          <p:cNvSpPr txBox="1"/>
          <p:nvPr/>
        </p:nvSpPr>
        <p:spPr>
          <a:xfrm>
            <a:off x="2206018" y="3832539"/>
            <a:ext cx="4866000" cy="923289"/>
          </a:xfrm>
          <a:prstGeom prst="rect">
            <a:avLst/>
          </a:prstGeom>
          <a:solidFill>
            <a:srgbClr val="651D32"/>
          </a:solidFill>
          <a:ln>
            <a:noFill/>
          </a:ln>
        </p:spPr>
        <p:txBody>
          <a:bodyPr spcFirstLastPara="1" wrap="square" lIns="90000"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err="1">
                <a:solidFill>
                  <a:schemeClr val="lt1"/>
                </a:solidFill>
                <a:latin typeface="Arial"/>
                <a:ea typeface="Arial"/>
                <a:cs typeface="Arial"/>
                <a:sym typeface="Arial"/>
              </a:rPr>
              <a:t>Performanța</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Judecătoriei</a:t>
            </a:r>
            <a:r>
              <a:rPr lang="en-US" sz="1800" b="1" i="0" u="none" strike="noStrike" cap="none" dirty="0">
                <a:solidFill>
                  <a:schemeClr val="lt1"/>
                </a:solidFill>
                <a:latin typeface="Arial"/>
                <a:ea typeface="Arial"/>
                <a:cs typeface="Arial"/>
                <a:sym typeface="Arial"/>
              </a:rPr>
              <a:t> </a:t>
            </a:r>
            <a:r>
              <a:rPr lang="en-US" sz="1800" b="1" i="0" u="none" strike="noStrike" cap="none" dirty="0" err="1">
                <a:solidFill>
                  <a:schemeClr val="lt1"/>
                </a:solidFill>
                <a:latin typeface="Arial"/>
                <a:ea typeface="Arial"/>
                <a:cs typeface="Arial"/>
                <a:sym typeface="Arial"/>
              </a:rPr>
              <a:t>Bălți</a:t>
            </a:r>
            <a:r>
              <a:rPr lang="en-US" sz="1800" b="1" i="0" u="none" strike="noStrike" cap="none" dirty="0">
                <a:solidFill>
                  <a:schemeClr val="lt1"/>
                </a:solidFill>
                <a:latin typeface="Arial"/>
                <a:ea typeface="Arial"/>
                <a:cs typeface="Arial"/>
                <a:sym typeface="Arial"/>
              </a:rPr>
              <a:t> </a:t>
            </a: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01 ianuarie – </a:t>
            </a:r>
            <a:r>
              <a:rPr lang="ro-MD" sz="1800" b="1" dirty="0">
                <a:solidFill>
                  <a:schemeClr val="lt1"/>
                </a:solidFill>
              </a:rPr>
              <a:t>31 martie 2026</a:t>
            </a:r>
            <a:endParaRPr sz="1800" b="1"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6730355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1E5912F6-87A8-B434-BB1A-F2D70FBD257D}"/>
              </a:ext>
            </a:extLst>
          </p:cNvPr>
          <p:cNvSpPr>
            <a:spLocks noGrp="1"/>
          </p:cNvSpPr>
          <p:nvPr>
            <p:ph type="title"/>
          </p:nvPr>
        </p:nvSpPr>
        <p:spPr>
          <a:xfrm>
            <a:off x="1821872" y="656262"/>
            <a:ext cx="6864927" cy="415498"/>
          </a:xfrm>
        </p:spPr>
        <p:txBody>
          <a:bodyPr/>
          <a:lstStyle/>
          <a:p>
            <a:pPr algn="ctr"/>
            <a:r>
              <a:rPr lang="en-US" sz="3000" b="1" i="0" u="none" strike="noStrike" cap="none" dirty="0" err="1">
                <a:solidFill>
                  <a:schemeClr val="tx1"/>
                </a:solidFill>
                <a:latin typeface="Calibri"/>
                <a:ea typeface="Calibri"/>
                <a:cs typeface="Calibri"/>
                <a:sym typeface="Calibri"/>
              </a:rPr>
              <a:t>Dosare</a:t>
            </a:r>
            <a:r>
              <a:rPr lang="en-US" sz="3000" b="1" i="0" u="none" strike="noStrike" cap="none" dirty="0">
                <a:solidFill>
                  <a:schemeClr val="tx1"/>
                </a:solidFill>
                <a:latin typeface="Calibri"/>
                <a:ea typeface="Calibri"/>
                <a:cs typeface="Calibri"/>
                <a:sym typeface="Calibri"/>
              </a:rPr>
              <a:t> </a:t>
            </a:r>
            <a:r>
              <a:rPr lang="ro-MD" sz="3000" b="1" dirty="0">
                <a:solidFill>
                  <a:schemeClr val="tx1"/>
                </a:solidFill>
              </a:rPr>
              <a:t>soluționate</a:t>
            </a:r>
            <a:r>
              <a:rPr lang="en-US" sz="3000" b="1" i="0" u="none" strike="noStrike" cap="none" dirty="0">
                <a:solidFill>
                  <a:schemeClr val="tx1"/>
                </a:solidFill>
                <a:latin typeface="Calibri"/>
                <a:ea typeface="Calibri"/>
                <a:cs typeface="Calibri"/>
                <a:sym typeface="Calibri"/>
              </a:rPr>
              <a:t> </a:t>
            </a:r>
            <a:endParaRPr lang="ro-MD" sz="3000" dirty="0"/>
          </a:p>
        </p:txBody>
      </p:sp>
      <p:graphicFrame>
        <p:nvGraphicFramePr>
          <p:cNvPr id="5" name="Диаграмма 4">
            <a:extLst>
              <a:ext uri="{FF2B5EF4-FFF2-40B4-BE49-F238E27FC236}">
                <a16:creationId xmlns:a16="http://schemas.microsoft.com/office/drawing/2014/main" id="{12A39C78-A4B9-F91C-FB89-05341DD08B05}"/>
              </a:ext>
            </a:extLst>
          </p:cNvPr>
          <p:cNvGraphicFramePr/>
          <p:nvPr>
            <p:extLst>
              <p:ext uri="{D42A27DB-BD31-4B8C-83A1-F6EECF244321}">
                <p14:modId xmlns:p14="http://schemas.microsoft.com/office/powerpoint/2010/main" val="2921114446"/>
              </p:ext>
            </p:extLst>
          </p:nvPr>
        </p:nvGraphicFramePr>
        <p:xfrm>
          <a:off x="1251915" y="1055500"/>
          <a:ext cx="7434885" cy="4253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73141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718057D-D58D-F7C6-FF42-75764CC6D6F4}"/>
              </a:ext>
            </a:extLst>
          </p:cNvPr>
          <p:cNvSpPr>
            <a:spLocks noGrp="1"/>
          </p:cNvSpPr>
          <p:nvPr>
            <p:ph type="title"/>
          </p:nvPr>
        </p:nvSpPr>
        <p:spPr>
          <a:xfrm>
            <a:off x="1630764" y="401224"/>
            <a:ext cx="6880943" cy="492443"/>
          </a:xfrm>
        </p:spPr>
        <p:txBody>
          <a:bodyPr/>
          <a:lstStyle/>
          <a:p>
            <a:r>
              <a:rPr lang="ro-RO" dirty="0"/>
              <a:t>Dosare soluționate</a:t>
            </a:r>
            <a:endParaRPr lang="ro-MD" dirty="0"/>
          </a:p>
        </p:txBody>
      </p:sp>
      <p:graphicFrame>
        <p:nvGraphicFramePr>
          <p:cNvPr id="4" name="Диаграмма 3">
            <a:extLst>
              <a:ext uri="{FF2B5EF4-FFF2-40B4-BE49-F238E27FC236}">
                <a16:creationId xmlns:a16="http://schemas.microsoft.com/office/drawing/2014/main" id="{09E2B344-EB6B-8F3E-D3EA-798D4A6CAD57}"/>
              </a:ext>
            </a:extLst>
          </p:cNvPr>
          <p:cNvGraphicFramePr/>
          <p:nvPr>
            <p:extLst>
              <p:ext uri="{D42A27DB-BD31-4B8C-83A1-F6EECF244321}">
                <p14:modId xmlns:p14="http://schemas.microsoft.com/office/powerpoint/2010/main" val="1141526923"/>
              </p:ext>
            </p:extLst>
          </p:nvPr>
        </p:nvGraphicFramePr>
        <p:xfrm>
          <a:off x="1172737" y="893667"/>
          <a:ext cx="7560526" cy="4056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54471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a:extLst>
              <a:ext uri="{FF2B5EF4-FFF2-40B4-BE49-F238E27FC236}">
                <a16:creationId xmlns:a16="http://schemas.microsoft.com/office/drawing/2014/main" id="{83BDAE41-18ED-2622-8CAF-B94D937359E5}"/>
              </a:ext>
            </a:extLst>
          </p:cNvPr>
          <p:cNvSpPr>
            <a:spLocks noGrp="1"/>
          </p:cNvSpPr>
          <p:nvPr>
            <p:ph type="title"/>
          </p:nvPr>
        </p:nvSpPr>
        <p:spPr>
          <a:xfrm>
            <a:off x="1932972" y="312516"/>
            <a:ext cx="6944809" cy="498341"/>
          </a:xfrm>
        </p:spPr>
        <p:txBody>
          <a:bodyPr>
            <a:normAutofit/>
          </a:bodyPr>
          <a:lstStyle/>
          <a:p>
            <a:pPr algn="ctr"/>
            <a:r>
              <a:rPr lang="ro-MD" sz="2500" b="1" dirty="0">
                <a:latin typeface="Times New Roman" panose="02020603050405020304" pitchFamily="18" charset="0"/>
                <a:cs typeface="Times New Roman" panose="02020603050405020304" pitchFamily="18" charset="0"/>
              </a:rPr>
              <a:t>Volumul de muncă potrivit statului de personal </a:t>
            </a:r>
          </a:p>
        </p:txBody>
      </p:sp>
      <p:graphicFrame>
        <p:nvGraphicFramePr>
          <p:cNvPr id="5" name="Diagramă 9">
            <a:extLst>
              <a:ext uri="{FF2B5EF4-FFF2-40B4-BE49-F238E27FC236}">
                <a16:creationId xmlns:a16="http://schemas.microsoft.com/office/drawing/2014/main" id="{1792DB8C-C9EE-65BC-C362-18FF5C5B57A1}"/>
              </a:ext>
            </a:extLst>
          </p:cNvPr>
          <p:cNvGraphicFramePr/>
          <p:nvPr>
            <p:extLst>
              <p:ext uri="{D42A27DB-BD31-4B8C-83A1-F6EECF244321}">
                <p14:modId xmlns:p14="http://schemas.microsoft.com/office/powerpoint/2010/main" val="3390920120"/>
              </p:ext>
            </p:extLst>
          </p:nvPr>
        </p:nvGraphicFramePr>
        <p:xfrm>
          <a:off x="1507253" y="894304"/>
          <a:ext cx="7179547" cy="40670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7989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1">
            <a:extLst>
              <a:ext uri="{FF2B5EF4-FFF2-40B4-BE49-F238E27FC236}">
                <a16:creationId xmlns:a16="http://schemas.microsoft.com/office/drawing/2014/main" id="{20F587E5-422B-BD54-C612-2CAFCBB3CC1B}"/>
              </a:ext>
            </a:extLst>
          </p:cNvPr>
          <p:cNvSpPr>
            <a:spLocks noGrp="1"/>
          </p:cNvSpPr>
          <p:nvPr>
            <p:ph type="title"/>
          </p:nvPr>
        </p:nvSpPr>
        <p:spPr>
          <a:xfrm>
            <a:off x="2445374" y="289434"/>
            <a:ext cx="5265966" cy="706000"/>
          </a:xfrm>
        </p:spPr>
        <p:txBody>
          <a:bodyPr>
            <a:noAutofit/>
          </a:bodyPr>
          <a:lstStyle/>
          <a:p>
            <a:pPr algn="ctr"/>
            <a:r>
              <a:rPr lang="ro-MD" sz="2000" b="1" dirty="0"/>
              <a:t>Volumul de muncă potrivit numărului de judecători efectiv lucrați</a:t>
            </a:r>
          </a:p>
        </p:txBody>
      </p:sp>
      <p:graphicFrame>
        <p:nvGraphicFramePr>
          <p:cNvPr id="5" name="Диаграмма 4">
            <a:extLst>
              <a:ext uri="{FF2B5EF4-FFF2-40B4-BE49-F238E27FC236}">
                <a16:creationId xmlns:a16="http://schemas.microsoft.com/office/drawing/2014/main" id="{5D24EF32-FA17-7422-94F8-E77B9F55C453}"/>
              </a:ext>
            </a:extLst>
          </p:cNvPr>
          <p:cNvGraphicFramePr/>
          <p:nvPr>
            <p:extLst>
              <p:ext uri="{D42A27DB-BD31-4B8C-83A1-F6EECF244321}">
                <p14:modId xmlns:p14="http://schemas.microsoft.com/office/powerpoint/2010/main" val="2272078066"/>
              </p:ext>
            </p:extLst>
          </p:nvPr>
        </p:nvGraphicFramePr>
        <p:xfrm>
          <a:off x="1371601" y="1205948"/>
          <a:ext cx="7686261" cy="4408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41835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2781B24B-00A8-347F-4344-D29BB90DC2F4}"/>
              </a:ext>
            </a:extLst>
          </p:cNvPr>
          <p:cNvSpPr>
            <a:spLocks noGrp="1"/>
          </p:cNvSpPr>
          <p:nvPr>
            <p:ph type="title"/>
          </p:nvPr>
        </p:nvSpPr>
        <p:spPr>
          <a:xfrm>
            <a:off x="2196983" y="486137"/>
            <a:ext cx="6044191" cy="659756"/>
          </a:xfrm>
        </p:spPr>
        <p:txBody>
          <a:bodyPr>
            <a:normAutofit fontScale="90000"/>
          </a:bodyPr>
          <a:lstStyle/>
          <a:p>
            <a:pPr algn="ctr"/>
            <a:r>
              <a:rPr lang="en-US" sz="3300" b="1" i="0" u="none" strike="noStrike" cap="none" dirty="0">
                <a:solidFill>
                  <a:schemeClr val="dk1"/>
                </a:solidFill>
                <a:latin typeface="Arial" panose="020B0604020202020204" pitchFamily="34" charset="0"/>
                <a:cs typeface="Arial" panose="020B0604020202020204" pitchFamily="34" charset="0"/>
                <a:sym typeface="Calibri"/>
              </a:rPr>
              <a:t>Rata de </a:t>
            </a:r>
            <a:r>
              <a:rPr lang="en-US" sz="3300" b="1"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soluționare</a:t>
            </a:r>
            <a:r>
              <a:rPr lang="en-US" sz="3300" b="1" i="0" u="none" strike="noStrike" cap="none" dirty="0">
                <a:solidFill>
                  <a:schemeClr val="dk1"/>
                </a:solidFill>
                <a:latin typeface="Arial" panose="020B0604020202020204" pitchFamily="34" charset="0"/>
                <a:cs typeface="Arial" panose="020B0604020202020204" pitchFamily="34" charset="0"/>
                <a:sym typeface="Calibri"/>
              </a:rPr>
              <a:t> a </a:t>
            </a:r>
            <a:r>
              <a:rPr lang="en-US" sz="3300" b="1" i="0" u="none" strike="noStrike" cap="none" dirty="0" err="1">
                <a:solidFill>
                  <a:schemeClr val="dk1"/>
                </a:solidFill>
                <a:latin typeface="Arial" panose="020B0604020202020204" pitchFamily="34" charset="0"/>
                <a:cs typeface="Arial" panose="020B0604020202020204" pitchFamily="34" charset="0"/>
                <a:sym typeface="Calibri"/>
              </a:rPr>
              <a:t>dosarelor</a:t>
            </a:r>
            <a:r>
              <a:rPr lang="ro-MD" sz="3300" b="1" i="0" u="none" strike="noStrike" cap="none" dirty="0">
                <a:solidFill>
                  <a:schemeClr val="dk1"/>
                </a:solidFill>
                <a:latin typeface="Arial" panose="020B0604020202020204" pitchFamily="34" charset="0"/>
                <a:cs typeface="Arial" panose="020B0604020202020204" pitchFamily="34" charset="0"/>
                <a:sym typeface="Calibri"/>
              </a:rPr>
              <a:t> </a:t>
            </a:r>
            <a:br>
              <a:rPr lang="en-US" sz="4400" b="1" i="0" u="none" strike="noStrike" cap="none" dirty="0">
                <a:solidFill>
                  <a:schemeClr val="dk1"/>
                </a:solidFill>
                <a:latin typeface="Calibri"/>
                <a:ea typeface="Calibri"/>
                <a:cs typeface="Calibri"/>
                <a:sym typeface="Calibri"/>
              </a:rPr>
            </a:br>
            <a:endParaRPr lang="ro-MD" dirty="0"/>
          </a:p>
        </p:txBody>
      </p:sp>
      <p:graphicFrame>
        <p:nvGraphicFramePr>
          <p:cNvPr id="3" name="Диаграмма 2">
            <a:extLst>
              <a:ext uri="{FF2B5EF4-FFF2-40B4-BE49-F238E27FC236}">
                <a16:creationId xmlns:a16="http://schemas.microsoft.com/office/drawing/2014/main" id="{917FBC06-C8F5-F493-D8C4-E4D3F99C6D42}"/>
              </a:ext>
            </a:extLst>
          </p:cNvPr>
          <p:cNvGraphicFramePr/>
          <p:nvPr>
            <p:extLst>
              <p:ext uri="{D42A27DB-BD31-4B8C-83A1-F6EECF244321}">
                <p14:modId xmlns:p14="http://schemas.microsoft.com/office/powerpoint/2010/main" val="3747238942"/>
              </p:ext>
            </p:extLst>
          </p:nvPr>
        </p:nvGraphicFramePr>
        <p:xfrm>
          <a:off x="1371048" y="1145893"/>
          <a:ext cx="7240105" cy="3511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29176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a16="http://schemas.microsoft.com/office/drawing/2014/main" id="{0C3473D1-58C5-EE03-1DD9-3D7B9BF94C1F}"/>
              </a:ext>
            </a:extLst>
          </p:cNvPr>
          <p:cNvGraphicFramePr/>
          <p:nvPr>
            <p:extLst>
              <p:ext uri="{D42A27DB-BD31-4B8C-83A1-F6EECF244321}">
                <p14:modId xmlns:p14="http://schemas.microsoft.com/office/powerpoint/2010/main" val="4272473646"/>
              </p:ext>
            </p:extLst>
          </p:nvPr>
        </p:nvGraphicFramePr>
        <p:xfrm>
          <a:off x="702365" y="1322129"/>
          <a:ext cx="7739270" cy="351541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
            <a:extLst>
              <a:ext uri="{FF2B5EF4-FFF2-40B4-BE49-F238E27FC236}">
                <a16:creationId xmlns:a16="http://schemas.microsoft.com/office/drawing/2014/main" id="{FAFD377B-C2FC-C90F-FB5E-B3B375EE4ACA}"/>
              </a:ext>
            </a:extLst>
          </p:cNvPr>
          <p:cNvSpPr txBox="1"/>
          <p:nvPr/>
        </p:nvSpPr>
        <p:spPr>
          <a:xfrm>
            <a:off x="1146313" y="305955"/>
            <a:ext cx="7527235" cy="523220"/>
          </a:xfrm>
          <a:prstGeom prst="rect">
            <a:avLst/>
          </a:prstGeom>
          <a:noFill/>
        </p:spPr>
        <p:txBody>
          <a:bodyPr wrap="square">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800" b="1" dirty="0">
                <a:solidFill>
                  <a:schemeClr val="dk1"/>
                </a:solidFill>
                <a:latin typeface="Cambria" panose="02040503050406030204" pitchFamily="18" charset="0"/>
                <a:ea typeface="Cambria" panose="02040503050406030204" pitchFamily="18" charset="0"/>
                <a:cs typeface="Arial" panose="020B0604020202020204" pitchFamily="34" charset="0"/>
                <a:sym typeface="Calibri" panose="020F0502020204030204"/>
              </a:rPr>
              <a:t>Rata de </a:t>
            </a:r>
            <a:r>
              <a:rPr lang="en-US" sz="2800" b="1" dirty="0" err="1">
                <a:solidFill>
                  <a:schemeClr val="dk1"/>
                </a:solidFill>
                <a:latin typeface="Cambria" panose="02040503050406030204" pitchFamily="18" charset="0"/>
                <a:ea typeface="Cambria" panose="02040503050406030204" pitchFamily="18" charset="0"/>
                <a:cs typeface="Calibri" panose="020F0502020204030204" pitchFamily="34" charset="0"/>
                <a:sym typeface="Calibri" panose="020F0502020204030204"/>
              </a:rPr>
              <a:t>soluționare</a:t>
            </a:r>
            <a:r>
              <a:rPr lang="en-US" sz="2800" b="1" dirty="0">
                <a:solidFill>
                  <a:schemeClr val="dk1"/>
                </a:solidFill>
                <a:latin typeface="Cambria" panose="02040503050406030204" pitchFamily="18" charset="0"/>
                <a:ea typeface="Cambria" panose="02040503050406030204" pitchFamily="18" charset="0"/>
                <a:cs typeface="Arial" panose="020B0604020202020204" pitchFamily="34" charset="0"/>
                <a:sym typeface="Calibri" panose="020F0502020204030204"/>
              </a:rPr>
              <a:t> a </a:t>
            </a:r>
            <a:r>
              <a:rPr lang="en-US" sz="2800" b="1" dirty="0" err="1">
                <a:solidFill>
                  <a:schemeClr val="dk1"/>
                </a:solidFill>
                <a:latin typeface="Cambria" panose="02040503050406030204" pitchFamily="18" charset="0"/>
                <a:ea typeface="Cambria" panose="02040503050406030204" pitchFamily="18" charset="0"/>
                <a:cs typeface="Arial" panose="020B0604020202020204" pitchFamily="34" charset="0"/>
                <a:sym typeface="Calibri" panose="020F0502020204030204"/>
              </a:rPr>
              <a:t>dosarelor</a:t>
            </a:r>
            <a:r>
              <a:rPr lang="en-US" sz="2800" b="1" dirty="0">
                <a:solidFill>
                  <a:schemeClr val="dk1"/>
                </a:solidFill>
                <a:latin typeface="Cambria" panose="02040503050406030204" pitchFamily="18" charset="0"/>
                <a:ea typeface="Cambria" panose="02040503050406030204" pitchFamily="18" charset="0"/>
                <a:cs typeface="Arial" panose="020B0604020202020204" pitchFamily="34" charset="0"/>
                <a:sym typeface="Calibri" panose="020F0502020204030204"/>
              </a:rPr>
              <a:t> (+</a:t>
            </a:r>
            <a:r>
              <a:rPr lang="en-US" sz="2800" b="1" dirty="0" err="1">
                <a:solidFill>
                  <a:schemeClr val="dk1"/>
                </a:solidFill>
                <a:latin typeface="Cambria" panose="02040503050406030204" pitchFamily="18" charset="0"/>
                <a:ea typeface="Cambria" panose="02040503050406030204" pitchFamily="18" charset="0"/>
                <a:cs typeface="Arial" panose="020B0604020202020204" pitchFamily="34" charset="0"/>
                <a:sym typeface="Calibri" panose="020F0502020204030204"/>
              </a:rPr>
              <a:t>restanța</a:t>
            </a:r>
            <a:r>
              <a:rPr lang="en-US" sz="2800" b="1" dirty="0">
                <a:solidFill>
                  <a:schemeClr val="dk1"/>
                </a:solidFill>
                <a:latin typeface="Cambria" panose="02040503050406030204" pitchFamily="18" charset="0"/>
                <a:ea typeface="Cambria" panose="02040503050406030204" pitchFamily="18" charset="0"/>
                <a:cs typeface="Arial" panose="020B0604020202020204" pitchFamily="34" charset="0"/>
                <a:sym typeface="Calibri" panose="020F0502020204030204"/>
              </a:rPr>
              <a:t>)</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16808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a16="http://schemas.microsoft.com/office/drawing/2014/main" id="{44E84C33-67D9-70A0-14A7-ABF3E34DA8B8}"/>
              </a:ext>
            </a:extLst>
          </p:cNvPr>
          <p:cNvGraphicFramePr/>
          <p:nvPr>
            <p:extLst>
              <p:ext uri="{D42A27DB-BD31-4B8C-83A1-F6EECF244321}">
                <p14:modId xmlns:p14="http://schemas.microsoft.com/office/powerpoint/2010/main" val="2191637464"/>
              </p:ext>
            </p:extLst>
          </p:nvPr>
        </p:nvGraphicFramePr>
        <p:xfrm>
          <a:off x="1562583" y="752356"/>
          <a:ext cx="6710659" cy="4120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1126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1E153E0-B6D1-DFAE-097B-F62E0C860142}"/>
              </a:ext>
            </a:extLst>
          </p:cNvPr>
          <p:cNvSpPr>
            <a:spLocks noGrp="1"/>
          </p:cNvSpPr>
          <p:nvPr>
            <p:ph type="title"/>
          </p:nvPr>
        </p:nvSpPr>
        <p:spPr>
          <a:xfrm>
            <a:off x="1683769" y="434391"/>
            <a:ext cx="6880943" cy="492443"/>
          </a:xfrm>
        </p:spPr>
        <p:txBody>
          <a:bodyPr/>
          <a:lstStyle/>
          <a:p>
            <a:r>
              <a:rPr lang="ro-MD" dirty="0"/>
              <a:t>Dosare </a:t>
            </a:r>
          </a:p>
        </p:txBody>
      </p:sp>
      <p:graphicFrame>
        <p:nvGraphicFramePr>
          <p:cNvPr id="6" name="Диаграмма 5">
            <a:extLst>
              <a:ext uri="{FF2B5EF4-FFF2-40B4-BE49-F238E27FC236}">
                <a16:creationId xmlns:a16="http://schemas.microsoft.com/office/drawing/2014/main" id="{0B5BEC98-61A5-65AE-5ADC-8F7FAC67DDC4}"/>
              </a:ext>
            </a:extLst>
          </p:cNvPr>
          <p:cNvGraphicFramePr/>
          <p:nvPr>
            <p:extLst>
              <p:ext uri="{D42A27DB-BD31-4B8C-83A1-F6EECF244321}">
                <p14:modId xmlns:p14="http://schemas.microsoft.com/office/powerpoint/2010/main" val="1877536759"/>
              </p:ext>
            </p:extLst>
          </p:nvPr>
        </p:nvGraphicFramePr>
        <p:xfrm>
          <a:off x="1398104" y="926835"/>
          <a:ext cx="7166607" cy="33469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77273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3B989D-DB80-D9FB-673F-E937287369C9}"/>
              </a:ext>
            </a:extLst>
          </p:cNvPr>
          <p:cNvSpPr txBox="1"/>
          <p:nvPr/>
        </p:nvSpPr>
        <p:spPr>
          <a:xfrm>
            <a:off x="1932971" y="409721"/>
            <a:ext cx="7130005" cy="707886"/>
          </a:xfrm>
          <a:prstGeom prst="rect">
            <a:avLst/>
          </a:prstGeom>
          <a:noFill/>
        </p:spPr>
        <p:txBody>
          <a:bodyPr wrap="square">
            <a:spAutoFit/>
          </a:bodyPr>
          <a:lstStyle/>
          <a:p>
            <a:pPr algn="ctr"/>
            <a:r>
              <a:rPr lang="ro-MD" sz="2000" b="1" dirty="0">
                <a:latin typeface="Times New Roman" panose="02020603050405020304" pitchFamily="18" charset="0"/>
                <a:cs typeface="Times New Roman" panose="02020603050405020304" pitchFamily="18" charset="0"/>
              </a:rPr>
              <a:t>Examinarea în termen a dosarelor</a:t>
            </a:r>
            <a:br>
              <a:rPr lang="ro-MD" sz="2000" b="1" dirty="0">
                <a:latin typeface="Times New Roman" panose="02020603050405020304" pitchFamily="18" charset="0"/>
                <a:cs typeface="Times New Roman" panose="02020603050405020304" pitchFamily="18" charset="0"/>
              </a:rPr>
            </a:br>
            <a:r>
              <a:rPr lang="ro-MD" sz="2000" b="1" dirty="0">
                <a:latin typeface="Times New Roman" panose="02020603050405020304" pitchFamily="18" charset="0"/>
                <a:cs typeface="Times New Roman" panose="02020603050405020304" pitchFamily="18" charset="0"/>
              </a:rPr>
              <a:t>Durata examinării dosarelor</a:t>
            </a:r>
            <a:endParaRPr lang="ro-MD" sz="2000" dirty="0"/>
          </a:p>
        </p:txBody>
      </p:sp>
      <p:graphicFrame>
        <p:nvGraphicFramePr>
          <p:cNvPr id="8" name="Diagramă 6">
            <a:extLst>
              <a:ext uri="{FF2B5EF4-FFF2-40B4-BE49-F238E27FC236}">
                <a16:creationId xmlns:a16="http://schemas.microsoft.com/office/drawing/2014/main" id="{1566520B-F0D6-1C7E-F3C1-75495BA016BD}"/>
              </a:ext>
            </a:extLst>
          </p:cNvPr>
          <p:cNvGraphicFramePr/>
          <p:nvPr>
            <p:extLst>
              <p:ext uri="{D42A27DB-BD31-4B8C-83A1-F6EECF244321}">
                <p14:modId xmlns:p14="http://schemas.microsoft.com/office/powerpoint/2010/main" val="2258344982"/>
              </p:ext>
            </p:extLst>
          </p:nvPr>
        </p:nvGraphicFramePr>
        <p:xfrm>
          <a:off x="1351971" y="1046443"/>
          <a:ext cx="7454098" cy="3614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90512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BE39798-A5C8-7665-0812-66C0930CF759}"/>
              </a:ext>
            </a:extLst>
          </p:cNvPr>
          <p:cNvSpPr>
            <a:spLocks noGrp="1"/>
          </p:cNvSpPr>
          <p:nvPr>
            <p:ph type="title"/>
          </p:nvPr>
        </p:nvSpPr>
        <p:spPr>
          <a:xfrm>
            <a:off x="1119809" y="232927"/>
            <a:ext cx="7623259" cy="830997"/>
          </a:xfrm>
        </p:spPr>
        <p:txBody>
          <a:bodyPr/>
          <a:lstStyle/>
          <a:p>
            <a:r>
              <a:rPr lang="ro-MD" sz="2400" dirty="0">
                <a:latin typeface="Times New Roman" panose="02020603050405020304" pitchFamily="18" charset="0"/>
                <a:cs typeface="Times New Roman" panose="02020603050405020304" pitchFamily="18" charset="0"/>
              </a:rPr>
              <a:t>Examinarea în termen a dosarelor</a:t>
            </a:r>
            <a:br>
              <a:rPr lang="ro-MD" sz="2400" dirty="0">
                <a:latin typeface="Times New Roman" panose="02020603050405020304" pitchFamily="18" charset="0"/>
                <a:cs typeface="Times New Roman" panose="02020603050405020304" pitchFamily="18" charset="0"/>
              </a:rPr>
            </a:br>
            <a:r>
              <a:rPr lang="ro-MD" sz="2400" dirty="0">
                <a:latin typeface="Times New Roman" panose="02020603050405020304" pitchFamily="18" charset="0"/>
                <a:cs typeface="Times New Roman" panose="02020603050405020304" pitchFamily="18" charset="0"/>
              </a:rPr>
              <a:t>Durata examinării dosarelor</a:t>
            </a:r>
            <a:endParaRPr lang="ro-MD" sz="2400" dirty="0"/>
          </a:p>
        </p:txBody>
      </p:sp>
      <p:graphicFrame>
        <p:nvGraphicFramePr>
          <p:cNvPr id="9" name="Диаграмма 8">
            <a:extLst>
              <a:ext uri="{FF2B5EF4-FFF2-40B4-BE49-F238E27FC236}">
                <a16:creationId xmlns:a16="http://schemas.microsoft.com/office/drawing/2014/main" id="{495A39A2-71DD-6C1C-56E9-592C8287134B}"/>
              </a:ext>
            </a:extLst>
          </p:cNvPr>
          <p:cNvGraphicFramePr/>
          <p:nvPr>
            <p:extLst>
              <p:ext uri="{D42A27DB-BD31-4B8C-83A1-F6EECF244321}">
                <p14:modId xmlns:p14="http://schemas.microsoft.com/office/powerpoint/2010/main" val="3159901613"/>
              </p:ext>
            </p:extLst>
          </p:nvPr>
        </p:nvGraphicFramePr>
        <p:xfrm>
          <a:off x="1524000" y="980660"/>
          <a:ext cx="6096000" cy="36230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76488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a:extLst>
              <a:ext uri="{FF2B5EF4-FFF2-40B4-BE49-F238E27FC236}">
                <a16:creationId xmlns:a16="http://schemas.microsoft.com/office/drawing/2014/main" id="{9CCF8E89-8242-C68F-D215-D6A2C07FAE3E}"/>
              </a:ext>
            </a:extLst>
          </p:cNvPr>
          <p:cNvGraphicFramePr/>
          <p:nvPr>
            <p:extLst>
              <p:ext uri="{D42A27DB-BD31-4B8C-83A1-F6EECF244321}">
                <p14:modId xmlns:p14="http://schemas.microsoft.com/office/powerpoint/2010/main" val="1124007061"/>
              </p:ext>
            </p:extLst>
          </p:nvPr>
        </p:nvGraphicFramePr>
        <p:xfrm>
          <a:off x="1530625" y="371061"/>
          <a:ext cx="7089913" cy="4569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358408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07;p8">
            <a:extLst>
              <a:ext uri="{FF2B5EF4-FFF2-40B4-BE49-F238E27FC236}">
                <a16:creationId xmlns:a16="http://schemas.microsoft.com/office/drawing/2014/main" id="{B136D79D-9377-2FF7-F6BC-045462C1C850}"/>
              </a:ext>
            </a:extLst>
          </p:cNvPr>
          <p:cNvSpPr txBox="1">
            <a:spLocks noGrp="1"/>
          </p:cNvSpPr>
          <p:nvPr>
            <p:ph type="title"/>
          </p:nvPr>
        </p:nvSpPr>
        <p:spPr>
          <a:xfrm>
            <a:off x="1212574" y="530086"/>
            <a:ext cx="7639878" cy="27776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100000"/>
              <a:buFont typeface="Calibri"/>
              <a:buNone/>
            </a:pPr>
            <a:r>
              <a:rPr lang="en-US" sz="3000" b="1"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Lichidarea</a:t>
            </a:r>
            <a:r>
              <a:rPr lang="en-US" sz="3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000" b="1"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stocului</a:t>
            </a:r>
            <a:r>
              <a:rPr lang="en-US" sz="3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de </a:t>
            </a:r>
            <a:r>
              <a:rPr lang="en-US" sz="3000" b="1"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cauze</a:t>
            </a:r>
            <a:r>
              <a:rPr lang="en-US" sz="3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000" b="1"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pendinte</a:t>
            </a:r>
            <a:br>
              <a:rPr lang="ro-MD" sz="36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r>
              <a:rPr lang="ro-MD" sz="1800" b="1"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Durata lichidării stocului de cauze pendinte (zile)</a:t>
            </a:r>
            <a:endParaRPr sz="1800" b="1" i="1"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aphicFrame>
        <p:nvGraphicFramePr>
          <p:cNvPr id="5" name="Диаграмма 4">
            <a:extLst>
              <a:ext uri="{FF2B5EF4-FFF2-40B4-BE49-F238E27FC236}">
                <a16:creationId xmlns:a16="http://schemas.microsoft.com/office/drawing/2014/main" id="{A8939148-4794-02FD-6F7F-77DA8F8F4035}"/>
              </a:ext>
            </a:extLst>
          </p:cNvPr>
          <p:cNvGraphicFramePr/>
          <p:nvPr>
            <p:extLst>
              <p:ext uri="{D42A27DB-BD31-4B8C-83A1-F6EECF244321}">
                <p14:modId xmlns:p14="http://schemas.microsoft.com/office/powerpoint/2010/main" val="516276655"/>
              </p:ext>
            </p:extLst>
          </p:nvPr>
        </p:nvGraphicFramePr>
        <p:xfrm>
          <a:off x="1711637" y="1079500"/>
          <a:ext cx="7250583"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89570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31CE5FC5-A9FB-E8EA-A2BB-3810661D0920}"/>
              </a:ext>
            </a:extLst>
          </p:cNvPr>
          <p:cNvSpPr>
            <a:spLocks noGrp="1"/>
          </p:cNvSpPr>
          <p:nvPr>
            <p:ph type="title"/>
          </p:nvPr>
        </p:nvSpPr>
        <p:spPr>
          <a:xfrm>
            <a:off x="2054506" y="358816"/>
            <a:ext cx="6429737" cy="469876"/>
          </a:xfrm>
        </p:spPr>
        <p:txBody>
          <a:bodyPr>
            <a:normAutofit fontScale="90000"/>
          </a:bodyPr>
          <a:lstStyle/>
          <a:p>
            <a:pPr algn="ctr"/>
            <a:r>
              <a:rPr lang="ro-MD" sz="3000" b="1" dirty="0">
                <a:latin typeface="Calibri" panose="020F0502020204030204" pitchFamily="34" charset="0"/>
                <a:ea typeface="Calibri" panose="020F0502020204030204" pitchFamily="34" charset="0"/>
                <a:cs typeface="Calibri" panose="020F0502020204030204" pitchFamily="34" charset="0"/>
              </a:rPr>
              <a:t>Soluții după prima ședință</a:t>
            </a:r>
          </a:p>
        </p:txBody>
      </p:sp>
      <p:graphicFrame>
        <p:nvGraphicFramePr>
          <p:cNvPr id="5" name="Диаграмма 4">
            <a:extLst>
              <a:ext uri="{FF2B5EF4-FFF2-40B4-BE49-F238E27FC236}">
                <a16:creationId xmlns:a16="http://schemas.microsoft.com/office/drawing/2014/main" id="{AE3C872B-8F1A-2655-2C9A-69F3554A4DEA}"/>
              </a:ext>
            </a:extLst>
          </p:cNvPr>
          <p:cNvGraphicFramePr/>
          <p:nvPr>
            <p:extLst>
              <p:ext uri="{D42A27DB-BD31-4B8C-83A1-F6EECF244321}">
                <p14:modId xmlns:p14="http://schemas.microsoft.com/office/powerpoint/2010/main" val="3422928409"/>
              </p:ext>
            </p:extLst>
          </p:nvPr>
        </p:nvGraphicFramePr>
        <p:xfrm>
          <a:off x="1576748" y="1041517"/>
          <a:ext cx="7289459" cy="3854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100046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514BCCF0-363F-BC40-B214-9C3F7CDEA900}"/>
              </a:ext>
            </a:extLst>
          </p:cNvPr>
          <p:cNvSpPr>
            <a:spLocks noGrp="1"/>
          </p:cNvSpPr>
          <p:nvPr>
            <p:ph type="title"/>
          </p:nvPr>
        </p:nvSpPr>
        <p:spPr>
          <a:xfrm>
            <a:off x="1547058" y="175316"/>
            <a:ext cx="6880943" cy="1046440"/>
          </a:xfrm>
        </p:spPr>
        <p:txBody>
          <a:bodyPr/>
          <a:lstStyle/>
          <a:p>
            <a:r>
              <a:rPr lang="ro-MD" dirty="0">
                <a:latin typeface="Cambria" panose="02040503050406030204" pitchFamily="18" charset="0"/>
                <a:ea typeface="Cambria" panose="02040503050406030204" pitchFamily="18" charset="0"/>
              </a:rPr>
              <a:t>Dosare încheiate prin 0 sau 1 ședință</a:t>
            </a:r>
            <a:br>
              <a:rPr lang="ro-MD" dirty="0"/>
            </a:br>
            <a:r>
              <a:rPr lang="en-US" sz="1200" b="0" dirty="0" err="1"/>
              <a:t>Indicatorul</a:t>
            </a:r>
            <a:r>
              <a:rPr lang="en-US" sz="1200" b="0" dirty="0"/>
              <a:t> </a:t>
            </a:r>
            <a:r>
              <a:rPr lang="en-US" sz="1200" b="0" dirty="0" err="1"/>
              <a:t>măsoară</a:t>
            </a:r>
            <a:r>
              <a:rPr lang="en-US" sz="1200" b="0" dirty="0"/>
              <a:t> </a:t>
            </a:r>
            <a:r>
              <a:rPr lang="en-US" sz="1200" b="0" dirty="0" err="1"/>
              <a:t>procentul</a:t>
            </a:r>
            <a:r>
              <a:rPr lang="en-US" sz="1200" b="0" dirty="0"/>
              <a:t> </a:t>
            </a:r>
            <a:r>
              <a:rPr lang="en-US" sz="1200" b="0" dirty="0" err="1"/>
              <a:t>dosarelor</a:t>
            </a:r>
            <a:r>
              <a:rPr lang="en-US" sz="1200" b="0" dirty="0"/>
              <a:t> </a:t>
            </a:r>
            <a:r>
              <a:rPr lang="en-US" sz="1200" b="0" dirty="0" err="1"/>
              <a:t>încheiate</a:t>
            </a:r>
            <a:r>
              <a:rPr lang="en-US" sz="1200" b="0" dirty="0"/>
              <a:t> </a:t>
            </a:r>
            <a:r>
              <a:rPr lang="en-US" sz="1200" b="0" dirty="0" err="1"/>
              <a:t>printr</a:t>
            </a:r>
            <a:r>
              <a:rPr lang="en-US" sz="1200" b="0" dirty="0"/>
              <a:t>-o </a:t>
            </a:r>
            <a:r>
              <a:rPr lang="en-US" sz="1200" b="0" dirty="0" err="1"/>
              <a:t>singură</a:t>
            </a:r>
            <a:r>
              <a:rPr lang="en-US" sz="1200" b="0" dirty="0"/>
              <a:t> </a:t>
            </a:r>
            <a:r>
              <a:rPr lang="en-US" sz="1200" b="0" dirty="0" err="1"/>
              <a:t>ședință</a:t>
            </a:r>
            <a:r>
              <a:rPr lang="en-US" sz="1200" b="0" dirty="0"/>
              <a:t> de </a:t>
            </a:r>
            <a:r>
              <a:rPr lang="en-US" sz="1200" b="0" dirty="0" err="1"/>
              <a:t>judecată</a:t>
            </a:r>
            <a:r>
              <a:rPr lang="en-US" sz="1200" b="0" dirty="0"/>
              <a:t> </a:t>
            </a:r>
            <a:r>
              <a:rPr lang="en-US" sz="1200" b="0" dirty="0" err="1"/>
              <a:t>într</a:t>
            </a:r>
            <a:r>
              <a:rPr lang="en-US" sz="1200" b="0" dirty="0"/>
              <a:t>-o </a:t>
            </a:r>
            <a:r>
              <a:rPr lang="en-US" sz="1200" b="0" dirty="0" err="1"/>
              <a:t>anumită</a:t>
            </a:r>
            <a:r>
              <a:rPr lang="en-US" sz="1200" b="0" dirty="0"/>
              <a:t> </a:t>
            </a:r>
            <a:r>
              <a:rPr lang="en-US" sz="1200" b="0" dirty="0" err="1"/>
              <a:t>perioadă</a:t>
            </a:r>
            <a:r>
              <a:rPr lang="en-US" sz="1200" b="0" dirty="0"/>
              <a:t> de </a:t>
            </a:r>
            <a:r>
              <a:rPr lang="en-US" sz="1200" b="0" dirty="0" err="1"/>
              <a:t>timp</a:t>
            </a:r>
            <a:r>
              <a:rPr lang="en-US" sz="1200" b="0" dirty="0"/>
              <a:t> (Nu se </a:t>
            </a:r>
            <a:r>
              <a:rPr lang="en-US" sz="1200" b="0" dirty="0" err="1"/>
              <a:t>vor</a:t>
            </a:r>
            <a:r>
              <a:rPr lang="en-US" sz="1200" b="0" dirty="0"/>
              <a:t> </a:t>
            </a:r>
            <a:r>
              <a:rPr lang="en-US" sz="1200" b="0" dirty="0" err="1"/>
              <a:t>lua</a:t>
            </a:r>
            <a:r>
              <a:rPr lang="en-US" sz="1200" b="0" dirty="0"/>
              <a:t> </a:t>
            </a:r>
            <a:r>
              <a:rPr lang="en-US" sz="1200" b="0" dirty="0" err="1"/>
              <a:t>în</a:t>
            </a:r>
            <a:r>
              <a:rPr lang="en-US" sz="1200" b="0" dirty="0"/>
              <a:t> </a:t>
            </a:r>
            <a:r>
              <a:rPr lang="en-US" sz="1200" b="0" dirty="0" err="1"/>
              <a:t>calcul</a:t>
            </a:r>
            <a:r>
              <a:rPr lang="en-US" sz="1200" b="0" dirty="0"/>
              <a:t> </a:t>
            </a:r>
            <a:r>
              <a:rPr lang="en-US" sz="1200" b="0" dirty="0" err="1"/>
              <a:t>ședințele</a:t>
            </a:r>
            <a:r>
              <a:rPr lang="en-US" sz="1200" b="0" dirty="0"/>
              <a:t> de </a:t>
            </a:r>
            <a:r>
              <a:rPr lang="en-US" sz="1200" b="0" dirty="0" err="1"/>
              <a:t>pregătire</a:t>
            </a:r>
            <a:r>
              <a:rPr lang="en-US" sz="1200" b="0" dirty="0"/>
              <a:t> </a:t>
            </a:r>
            <a:r>
              <a:rPr lang="en-US" sz="1200" b="0" dirty="0" err="1"/>
              <a:t>pentru</a:t>
            </a:r>
            <a:r>
              <a:rPr lang="en-US" sz="1200" b="0" dirty="0"/>
              <a:t> </a:t>
            </a:r>
            <a:r>
              <a:rPr lang="en-US" sz="1200" b="0" dirty="0" err="1"/>
              <a:t>dezbateri</a:t>
            </a:r>
            <a:r>
              <a:rPr lang="en-US" sz="1200" b="0" dirty="0"/>
              <a:t> </a:t>
            </a:r>
            <a:r>
              <a:rPr lang="en-US" sz="1200" b="0" dirty="0" err="1"/>
              <a:t>judiciare</a:t>
            </a:r>
            <a:r>
              <a:rPr lang="en-US" sz="1200" b="0" dirty="0"/>
              <a:t>).</a:t>
            </a:r>
            <a:br>
              <a:rPr lang="en-US" sz="1200" dirty="0"/>
            </a:br>
            <a:endParaRPr lang="ro-MD" sz="1200" dirty="0"/>
          </a:p>
        </p:txBody>
      </p:sp>
      <p:graphicFrame>
        <p:nvGraphicFramePr>
          <p:cNvPr id="6" name="Диаграмма 5">
            <a:extLst>
              <a:ext uri="{FF2B5EF4-FFF2-40B4-BE49-F238E27FC236}">
                <a16:creationId xmlns:a16="http://schemas.microsoft.com/office/drawing/2014/main" id="{BFFA2233-903C-C839-8D79-33C557E48203}"/>
              </a:ext>
            </a:extLst>
          </p:cNvPr>
          <p:cNvGraphicFramePr/>
          <p:nvPr>
            <p:extLst>
              <p:ext uri="{D42A27DB-BD31-4B8C-83A1-F6EECF244321}">
                <p14:modId xmlns:p14="http://schemas.microsoft.com/office/powerpoint/2010/main" val="3229967553"/>
              </p:ext>
            </p:extLst>
          </p:nvPr>
        </p:nvGraphicFramePr>
        <p:xfrm>
          <a:off x="1298714" y="1080052"/>
          <a:ext cx="7388087" cy="38881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38024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D13EEAE-85A0-70DF-7CE9-327E7A09C4EB}"/>
              </a:ext>
            </a:extLst>
          </p:cNvPr>
          <p:cNvSpPr>
            <a:spLocks noGrp="1"/>
          </p:cNvSpPr>
          <p:nvPr>
            <p:ph type="title"/>
          </p:nvPr>
        </p:nvSpPr>
        <p:spPr>
          <a:xfrm>
            <a:off x="1440872" y="291232"/>
            <a:ext cx="7322127" cy="415498"/>
          </a:xfrm>
        </p:spPr>
        <p:txBody>
          <a:bodyPr/>
          <a:lstStyle/>
          <a:p>
            <a:pPr algn="ctr"/>
            <a:r>
              <a:rPr lang="ro-MD" sz="3000" b="1" dirty="0">
                <a:solidFill>
                  <a:schemeClr val="tx1"/>
                </a:solidFill>
                <a:latin typeface="Calibri" panose="020F0502020204030204" pitchFamily="34" charset="0"/>
                <a:ea typeface="Calibri" panose="020F0502020204030204" pitchFamily="34" charset="0"/>
                <a:cs typeface="Calibri" panose="020F0502020204030204" pitchFamily="34" charset="0"/>
              </a:rPr>
              <a:t>Rata amânărilor</a:t>
            </a:r>
          </a:p>
        </p:txBody>
      </p:sp>
      <p:graphicFrame>
        <p:nvGraphicFramePr>
          <p:cNvPr id="5" name="Диаграмма 4">
            <a:extLst>
              <a:ext uri="{FF2B5EF4-FFF2-40B4-BE49-F238E27FC236}">
                <a16:creationId xmlns:a16="http://schemas.microsoft.com/office/drawing/2014/main" id="{A00C0E6E-352F-724F-5D50-8B2230C3C1F3}"/>
              </a:ext>
            </a:extLst>
          </p:cNvPr>
          <p:cNvGraphicFramePr/>
          <p:nvPr>
            <p:extLst>
              <p:ext uri="{D42A27DB-BD31-4B8C-83A1-F6EECF244321}">
                <p14:modId xmlns:p14="http://schemas.microsoft.com/office/powerpoint/2010/main" val="2649722611"/>
              </p:ext>
            </p:extLst>
          </p:nvPr>
        </p:nvGraphicFramePr>
        <p:xfrm>
          <a:off x="1663148" y="845000"/>
          <a:ext cx="7099851" cy="4176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501223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57E87A2E-E75D-213F-70C5-5E4458FC138E}"/>
              </a:ext>
            </a:extLst>
          </p:cNvPr>
          <p:cNvSpPr>
            <a:spLocks noGrp="1"/>
          </p:cNvSpPr>
          <p:nvPr>
            <p:ph type="title"/>
          </p:nvPr>
        </p:nvSpPr>
        <p:spPr>
          <a:xfrm>
            <a:off x="1689846" y="227364"/>
            <a:ext cx="6880943" cy="492443"/>
          </a:xfrm>
        </p:spPr>
        <p:txBody>
          <a:bodyPr/>
          <a:lstStyle/>
          <a:p>
            <a:r>
              <a:rPr lang="ro-MD" dirty="0">
                <a:latin typeface="Cambria" panose="02040503050406030204" pitchFamily="18" charset="0"/>
                <a:ea typeface="Cambria" panose="02040503050406030204" pitchFamily="18" charset="0"/>
              </a:rPr>
              <a:t>Rata apelurilor/recursurilor</a:t>
            </a:r>
          </a:p>
        </p:txBody>
      </p:sp>
      <p:graphicFrame>
        <p:nvGraphicFramePr>
          <p:cNvPr id="5" name="Диаграмма 4">
            <a:extLst>
              <a:ext uri="{FF2B5EF4-FFF2-40B4-BE49-F238E27FC236}">
                <a16:creationId xmlns:a16="http://schemas.microsoft.com/office/drawing/2014/main" id="{35F0DB18-C30C-A335-62AB-902F046EB877}"/>
              </a:ext>
            </a:extLst>
          </p:cNvPr>
          <p:cNvGraphicFramePr/>
          <p:nvPr>
            <p:extLst>
              <p:ext uri="{D42A27DB-BD31-4B8C-83A1-F6EECF244321}">
                <p14:modId xmlns:p14="http://schemas.microsoft.com/office/powerpoint/2010/main" val="1271300711"/>
              </p:ext>
            </p:extLst>
          </p:nvPr>
        </p:nvGraphicFramePr>
        <p:xfrm>
          <a:off x="1258957" y="719808"/>
          <a:ext cx="3571461" cy="4239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E767DEDF-48DD-ECBA-D0B8-004DA7F7350F}"/>
              </a:ext>
            </a:extLst>
          </p:cNvPr>
          <p:cNvGraphicFramePr/>
          <p:nvPr>
            <p:extLst>
              <p:ext uri="{D42A27DB-BD31-4B8C-83A1-F6EECF244321}">
                <p14:modId xmlns:p14="http://schemas.microsoft.com/office/powerpoint/2010/main" val="2161598571"/>
              </p:ext>
            </p:extLst>
          </p:nvPr>
        </p:nvGraphicFramePr>
        <p:xfrm>
          <a:off x="5229832" y="719807"/>
          <a:ext cx="3642498" cy="4239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228282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1FE044D-53DB-DCFE-0972-7D9C3D22B4C1}"/>
              </a:ext>
            </a:extLst>
          </p:cNvPr>
          <p:cNvSpPr>
            <a:spLocks noGrp="1"/>
          </p:cNvSpPr>
          <p:nvPr>
            <p:ph type="title"/>
          </p:nvPr>
        </p:nvSpPr>
        <p:spPr>
          <a:xfrm>
            <a:off x="1950195" y="229409"/>
            <a:ext cx="6510759" cy="435152"/>
          </a:xfrm>
        </p:spPr>
        <p:txBody>
          <a:bodyPr>
            <a:normAutofit fontScale="90000"/>
          </a:bodyPr>
          <a:lstStyle/>
          <a:p>
            <a:pPr algn="ctr"/>
            <a:r>
              <a:rPr lang="ro-MD" sz="3000" b="1" dirty="0">
                <a:latin typeface="Calibri" panose="020F0502020204030204" pitchFamily="34" charset="0"/>
                <a:ea typeface="Calibri" panose="020F0502020204030204" pitchFamily="34" charset="0"/>
                <a:cs typeface="Calibri" panose="020F0502020204030204" pitchFamily="34" charset="0"/>
              </a:rPr>
              <a:t>Rata apelurilor/recursurilor</a:t>
            </a:r>
          </a:p>
        </p:txBody>
      </p:sp>
      <p:graphicFrame>
        <p:nvGraphicFramePr>
          <p:cNvPr id="6" name="Диаграмма 5">
            <a:extLst>
              <a:ext uri="{FF2B5EF4-FFF2-40B4-BE49-F238E27FC236}">
                <a16:creationId xmlns:a16="http://schemas.microsoft.com/office/drawing/2014/main" id="{892FB068-0583-1427-01BA-8D8A4A959FF8}"/>
              </a:ext>
            </a:extLst>
          </p:cNvPr>
          <p:cNvGraphicFramePr/>
          <p:nvPr>
            <p:extLst>
              <p:ext uri="{D42A27DB-BD31-4B8C-83A1-F6EECF244321}">
                <p14:modId xmlns:p14="http://schemas.microsoft.com/office/powerpoint/2010/main" val="4116746964"/>
              </p:ext>
            </p:extLst>
          </p:nvPr>
        </p:nvGraphicFramePr>
        <p:xfrm>
          <a:off x="1398104" y="848139"/>
          <a:ext cx="7441096" cy="4065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09592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E8E473BD-5DDB-E602-0629-4C9848A64565}"/>
              </a:ext>
            </a:extLst>
          </p:cNvPr>
          <p:cNvSpPr>
            <a:spLocks noGrp="1"/>
          </p:cNvSpPr>
          <p:nvPr>
            <p:ph type="title"/>
          </p:nvPr>
        </p:nvSpPr>
        <p:spPr>
          <a:xfrm>
            <a:off x="1593345" y="290236"/>
            <a:ext cx="6558692" cy="411618"/>
          </a:xfrm>
        </p:spPr>
        <p:txBody>
          <a:bodyPr>
            <a:normAutofit fontScale="90000"/>
          </a:bodyPr>
          <a:lstStyle/>
          <a:p>
            <a:pPr algn="ctr"/>
            <a:r>
              <a:rPr lang="ro-MD" sz="3000" b="1" dirty="0">
                <a:latin typeface="Calibri" panose="020F0502020204030204" pitchFamily="34" charset="0"/>
                <a:ea typeface="Calibri" panose="020F0502020204030204" pitchFamily="34" charset="0"/>
                <a:cs typeface="Calibri" panose="020F0502020204030204" pitchFamily="34" charset="0"/>
              </a:rPr>
              <a:t>Rata hotărârilor casate</a:t>
            </a:r>
          </a:p>
        </p:txBody>
      </p:sp>
      <p:graphicFrame>
        <p:nvGraphicFramePr>
          <p:cNvPr id="6" name="Диаграмма 5">
            <a:extLst>
              <a:ext uri="{FF2B5EF4-FFF2-40B4-BE49-F238E27FC236}">
                <a16:creationId xmlns:a16="http://schemas.microsoft.com/office/drawing/2014/main" id="{4352D145-8918-105D-7083-C9FA817F82DD}"/>
              </a:ext>
            </a:extLst>
          </p:cNvPr>
          <p:cNvGraphicFramePr/>
          <p:nvPr>
            <p:extLst>
              <p:ext uri="{D42A27DB-BD31-4B8C-83A1-F6EECF244321}">
                <p14:modId xmlns:p14="http://schemas.microsoft.com/office/powerpoint/2010/main" val="1060766729"/>
              </p:ext>
            </p:extLst>
          </p:nvPr>
        </p:nvGraphicFramePr>
        <p:xfrm>
          <a:off x="1666754" y="642220"/>
          <a:ext cx="7198950" cy="437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167840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B488C9D-2C18-A4E9-A8E5-FAB5CFA2FF0E}"/>
              </a:ext>
            </a:extLst>
          </p:cNvPr>
          <p:cNvSpPr>
            <a:spLocks noGrp="1"/>
          </p:cNvSpPr>
          <p:nvPr>
            <p:ph type="title"/>
          </p:nvPr>
        </p:nvSpPr>
        <p:spPr>
          <a:xfrm>
            <a:off x="1672841" y="262302"/>
            <a:ext cx="6880943" cy="459111"/>
          </a:xfrm>
        </p:spPr>
        <p:txBody>
          <a:bodyPr/>
          <a:lstStyle/>
          <a:p>
            <a:r>
              <a:rPr lang="en-US" sz="2400" dirty="0">
                <a:latin typeface="Cambria" panose="02040503050406030204" pitchFamily="18" charset="0"/>
                <a:ea typeface="Cambria" panose="02040503050406030204" pitchFamily="18" charset="0"/>
                <a:cs typeface="Calibri" panose="020F0502020204030204" pitchFamily="34" charset="0"/>
              </a:rPr>
              <a:t>Rata </a:t>
            </a:r>
            <a:r>
              <a:rPr lang="en-US" sz="2400" dirty="0" err="1">
                <a:latin typeface="Cambria" panose="02040503050406030204" pitchFamily="18" charset="0"/>
                <a:ea typeface="Cambria" panose="02040503050406030204" pitchFamily="18" charset="0"/>
                <a:cs typeface="Calibri" panose="020F0502020204030204" pitchFamily="34" charset="0"/>
              </a:rPr>
              <a:t>hotărârilor</a:t>
            </a:r>
            <a:r>
              <a:rPr lang="en-US" sz="2400" dirty="0">
                <a:latin typeface="Cambria" panose="02040503050406030204" pitchFamily="18" charset="0"/>
                <a:ea typeface="Cambria" panose="02040503050406030204" pitchFamily="18" charset="0"/>
                <a:cs typeface="Calibri" panose="020F0502020204030204" pitchFamily="34" charset="0"/>
              </a:rPr>
              <a:t> </a:t>
            </a:r>
            <a:r>
              <a:rPr lang="en-US" sz="2400" dirty="0" err="1">
                <a:latin typeface="Cambria" panose="02040503050406030204" pitchFamily="18" charset="0"/>
                <a:ea typeface="Cambria" panose="02040503050406030204" pitchFamily="18" charset="0"/>
                <a:cs typeface="Calibri" panose="020F0502020204030204" pitchFamily="34" charset="0"/>
              </a:rPr>
              <a:t>casate</a:t>
            </a:r>
            <a:endParaRPr lang="ro-MD" dirty="0"/>
          </a:p>
        </p:txBody>
      </p:sp>
      <p:graphicFrame>
        <p:nvGraphicFramePr>
          <p:cNvPr id="4" name="Диаграмма 3">
            <a:extLst>
              <a:ext uri="{FF2B5EF4-FFF2-40B4-BE49-F238E27FC236}">
                <a16:creationId xmlns:a16="http://schemas.microsoft.com/office/drawing/2014/main" id="{06CC89FA-67EE-FE42-274B-B369A59C2B0D}"/>
              </a:ext>
            </a:extLst>
          </p:cNvPr>
          <p:cNvGraphicFramePr/>
          <p:nvPr>
            <p:extLst>
              <p:ext uri="{D42A27DB-BD31-4B8C-83A1-F6EECF244321}">
                <p14:modId xmlns:p14="http://schemas.microsoft.com/office/powerpoint/2010/main" val="1793397061"/>
              </p:ext>
            </p:extLst>
          </p:nvPr>
        </p:nvGraphicFramePr>
        <p:xfrm>
          <a:off x="5341665" y="721413"/>
          <a:ext cx="3792915" cy="41597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a:extLst>
              <a:ext uri="{FF2B5EF4-FFF2-40B4-BE49-F238E27FC236}">
                <a16:creationId xmlns:a16="http://schemas.microsoft.com/office/drawing/2014/main" id="{46FDD8A6-BC1B-DF8E-E287-85EE7D5B767B}"/>
              </a:ext>
            </a:extLst>
          </p:cNvPr>
          <p:cNvGraphicFramePr/>
          <p:nvPr>
            <p:extLst>
              <p:ext uri="{D42A27DB-BD31-4B8C-83A1-F6EECF244321}">
                <p14:modId xmlns:p14="http://schemas.microsoft.com/office/powerpoint/2010/main" val="3134145100"/>
              </p:ext>
            </p:extLst>
          </p:nvPr>
        </p:nvGraphicFramePr>
        <p:xfrm>
          <a:off x="1252329" y="721413"/>
          <a:ext cx="4012616" cy="41597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671900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06CBFC8-E2BC-5BA2-8B3A-6A9F112C937A}"/>
              </a:ext>
            </a:extLst>
          </p:cNvPr>
          <p:cNvSpPr>
            <a:spLocks noGrp="1"/>
          </p:cNvSpPr>
          <p:nvPr>
            <p:ph type="title"/>
          </p:nvPr>
        </p:nvSpPr>
        <p:spPr>
          <a:xfrm>
            <a:off x="1769360" y="424069"/>
            <a:ext cx="3253213" cy="1153487"/>
          </a:xfrm>
        </p:spPr>
        <p:txBody>
          <a:bodyPr/>
          <a:lstStyle/>
          <a:p>
            <a:r>
              <a:rPr lang="ro-MD" dirty="0">
                <a:latin typeface="Cambria" panose="02040503050406030204" pitchFamily="18" charset="0"/>
                <a:ea typeface="Cambria" panose="02040503050406030204" pitchFamily="18" charset="0"/>
              </a:rPr>
              <a:t>Structura cauzelor aflate pe rol</a:t>
            </a:r>
          </a:p>
        </p:txBody>
      </p:sp>
      <p:graphicFrame>
        <p:nvGraphicFramePr>
          <p:cNvPr id="4" name="Диаграмма 3">
            <a:extLst>
              <a:ext uri="{FF2B5EF4-FFF2-40B4-BE49-F238E27FC236}">
                <a16:creationId xmlns:a16="http://schemas.microsoft.com/office/drawing/2014/main" id="{B4679F7E-2108-2508-FC7C-85930C25F68F}"/>
              </a:ext>
            </a:extLst>
          </p:cNvPr>
          <p:cNvGraphicFramePr/>
          <p:nvPr>
            <p:extLst>
              <p:ext uri="{D42A27DB-BD31-4B8C-83A1-F6EECF244321}">
                <p14:modId xmlns:p14="http://schemas.microsoft.com/office/powerpoint/2010/main" val="2446686770"/>
              </p:ext>
            </p:extLst>
          </p:nvPr>
        </p:nvGraphicFramePr>
        <p:xfrm>
          <a:off x="5691808" y="1503808"/>
          <a:ext cx="3041374" cy="3057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a:extLst>
              <a:ext uri="{FF2B5EF4-FFF2-40B4-BE49-F238E27FC236}">
                <a16:creationId xmlns:a16="http://schemas.microsoft.com/office/drawing/2014/main" id="{09E1BE2F-F0B6-6837-113C-F78E48558A1F}"/>
              </a:ext>
            </a:extLst>
          </p:cNvPr>
          <p:cNvGraphicFramePr/>
          <p:nvPr>
            <p:extLst>
              <p:ext uri="{D42A27DB-BD31-4B8C-83A1-F6EECF244321}">
                <p14:modId xmlns:p14="http://schemas.microsoft.com/office/powerpoint/2010/main" val="4136549347"/>
              </p:ext>
            </p:extLst>
          </p:nvPr>
        </p:nvGraphicFramePr>
        <p:xfrm>
          <a:off x="1639957" y="1474554"/>
          <a:ext cx="3558209" cy="313720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ACDF8A8-6ED5-7516-6B9A-AC2B5BB93C6C}"/>
              </a:ext>
            </a:extLst>
          </p:cNvPr>
          <p:cNvSpPr txBox="1"/>
          <p:nvPr/>
        </p:nvSpPr>
        <p:spPr>
          <a:xfrm>
            <a:off x="5532782" y="582002"/>
            <a:ext cx="3041374" cy="892552"/>
          </a:xfrm>
          <a:prstGeom prst="rect">
            <a:avLst/>
          </a:prstGeom>
          <a:noFill/>
        </p:spPr>
        <p:txBody>
          <a:bodyPr wrap="square">
            <a:spAutoFit/>
          </a:bodyPr>
          <a:lstStyle/>
          <a:p>
            <a:pPr algn="ctr"/>
            <a:r>
              <a:rPr lang="ro-MD" sz="2600" b="1" dirty="0">
                <a:latin typeface="Cambria" panose="02040503050406030204" pitchFamily="18" charset="0"/>
                <a:ea typeface="Cambria" panose="02040503050406030204" pitchFamily="18" charset="0"/>
              </a:rPr>
              <a:t>Structura cauzelor aflate pe rol</a:t>
            </a:r>
          </a:p>
        </p:txBody>
      </p:sp>
    </p:spTree>
    <p:extLst>
      <p:ext uri="{BB962C8B-B14F-4D97-AF65-F5344CB8AC3E}">
        <p14:creationId xmlns:p14="http://schemas.microsoft.com/office/powerpoint/2010/main" val="38494003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B81D2FA-805F-035E-C97B-6C6BC86FA073}"/>
              </a:ext>
            </a:extLst>
          </p:cNvPr>
          <p:cNvSpPr txBox="1"/>
          <p:nvPr/>
        </p:nvSpPr>
        <p:spPr>
          <a:xfrm>
            <a:off x="1417499" y="908699"/>
            <a:ext cx="7312853" cy="3970318"/>
          </a:xfrm>
          <a:prstGeom prst="rect">
            <a:avLst/>
          </a:prstGeom>
          <a:noFill/>
        </p:spPr>
        <p:txBody>
          <a:bodyPr wrap="square">
            <a:spAutoFit/>
          </a:bodyPr>
          <a:lstStyle/>
          <a:p>
            <a:pPr indent="180340" algn="just">
              <a:buNone/>
            </a:pPr>
            <a:r>
              <a:rPr lang="ro-MD" sz="1400" b="1" dirty="0">
                <a:effectLst/>
                <a:latin typeface="Times New Roman" panose="02020603050405020304" pitchFamily="18" charset="0"/>
                <a:ea typeface="Calibri" panose="020F0502020204030204" pitchFamily="34" charset="0"/>
                <a:cs typeface="Arial" panose="020B0604020202020204" pitchFamily="34" charset="0"/>
              </a:rPr>
              <a:t>       În perioada 01.01.2026 – 31.03.2026</a:t>
            </a:r>
            <a:r>
              <a:rPr lang="ro-MD" sz="1400" dirty="0">
                <a:effectLst/>
                <a:latin typeface="Times New Roman" panose="02020603050405020304" pitchFamily="18" charset="0"/>
                <a:ea typeface="Calibri" panose="020F0502020204030204" pitchFamily="34" charset="0"/>
                <a:cs typeface="Arial" panose="020B0604020202020204" pitchFamily="34" charset="0"/>
              </a:rPr>
              <a:t>, volumul total de dosare înregistrate la instanță a scăzut, cu </a:t>
            </a:r>
            <a:r>
              <a:rPr lang="ro-MD" sz="1400" b="1" dirty="0">
                <a:effectLst/>
                <a:latin typeface="Times New Roman" panose="02020603050405020304" pitchFamily="18" charset="0"/>
                <a:ea typeface="Calibri" panose="020F0502020204030204" pitchFamily="34" charset="0"/>
                <a:cs typeface="Arial" panose="020B0604020202020204" pitchFamily="34" charset="0"/>
              </a:rPr>
              <a:t>12,73%</a:t>
            </a:r>
            <a:r>
              <a:rPr lang="ro-MD" sz="1400" dirty="0">
                <a:effectLst/>
                <a:latin typeface="Times New Roman" panose="02020603050405020304" pitchFamily="18" charset="0"/>
                <a:ea typeface="Calibri" panose="020F0502020204030204" pitchFamily="34" charset="0"/>
                <a:cs typeface="Arial" panose="020B0604020202020204" pitchFamily="34" charset="0"/>
              </a:rPr>
              <a:t> față de aceeași perioadă din anul precedent, cu </a:t>
            </a:r>
            <a:r>
              <a:rPr lang="ro-MD" sz="1400" b="1" dirty="0">
                <a:effectLst/>
                <a:latin typeface="Times New Roman" panose="02020603050405020304" pitchFamily="18" charset="0"/>
                <a:ea typeface="Calibri" panose="020F0502020204030204" pitchFamily="34" charset="0"/>
                <a:cs typeface="Arial" panose="020B0604020202020204" pitchFamily="34" charset="0"/>
              </a:rPr>
              <a:t>728 </a:t>
            </a:r>
            <a:r>
              <a:rPr lang="ro-MD" sz="1400" dirty="0">
                <a:effectLst/>
                <a:latin typeface="Times New Roman" panose="02020603050405020304" pitchFamily="18" charset="0"/>
                <a:ea typeface="Calibri" panose="020F0502020204030204" pitchFamily="34" charset="0"/>
                <a:cs typeface="Arial" panose="020B0604020202020204" pitchFamily="34" charset="0"/>
              </a:rPr>
              <a:t>de dosare. Această scădere se datorează în mare măsură dosarelor: </a:t>
            </a:r>
            <a:r>
              <a:rPr lang="ro-MD" sz="1400" b="1" dirty="0">
                <a:effectLst/>
                <a:latin typeface="Times New Roman" panose="02020603050405020304" pitchFamily="18" charset="0"/>
                <a:ea typeface="Calibri" panose="020F0502020204030204" pitchFamily="34" charset="0"/>
                <a:cs typeface="Arial" panose="020B0604020202020204" pitchFamily="34" charset="0"/>
              </a:rPr>
              <a:t>Civile:</a:t>
            </a:r>
            <a:r>
              <a:rPr lang="ro-MD" sz="1400" dirty="0">
                <a:effectLst/>
                <a:latin typeface="Times New Roman" panose="02020603050405020304" pitchFamily="18" charset="0"/>
                <a:ea typeface="Calibri" panose="020F0502020204030204" pitchFamily="34" charset="0"/>
                <a:cs typeface="Arial" panose="020B0604020202020204" pitchFamily="34" charset="0"/>
              </a:rPr>
              <a:t>  de 30,57% (1070 dosare), </a:t>
            </a:r>
            <a:r>
              <a:rPr lang="ro-MD" sz="1400" b="1" dirty="0">
                <a:effectLst/>
                <a:latin typeface="Times New Roman" panose="02020603050405020304" pitchFamily="18" charset="0"/>
                <a:ea typeface="Calibri" panose="020F0502020204030204" pitchFamily="34" charset="0"/>
                <a:cs typeface="Arial" panose="020B0604020202020204" pitchFamily="34" charset="0"/>
              </a:rPr>
              <a:t>Contravenționale</a:t>
            </a:r>
            <a:r>
              <a:rPr lang="ro-MD" sz="1400" dirty="0">
                <a:effectLst/>
                <a:latin typeface="Times New Roman" panose="02020603050405020304" pitchFamily="18" charset="0"/>
                <a:ea typeface="Calibri" panose="020F0502020204030204" pitchFamily="34" charset="0"/>
                <a:cs typeface="Arial" panose="020B0604020202020204" pitchFamily="34" charset="0"/>
              </a:rPr>
              <a:t>: scădere de </a:t>
            </a:r>
            <a:r>
              <a:rPr lang="ro-MD" sz="1400" b="1" dirty="0">
                <a:effectLst/>
                <a:latin typeface="Times New Roman" panose="02020603050405020304" pitchFamily="18" charset="0"/>
                <a:ea typeface="Calibri" panose="020F0502020204030204" pitchFamily="34" charset="0"/>
                <a:cs typeface="Arial" panose="020B0604020202020204" pitchFamily="34" charset="0"/>
              </a:rPr>
              <a:t>7,97%</a:t>
            </a:r>
            <a:r>
              <a:rPr lang="ro-MD" sz="1400" dirty="0">
                <a:effectLst/>
                <a:latin typeface="Times New Roman" panose="02020603050405020304" pitchFamily="18" charset="0"/>
                <a:ea typeface="Calibri" panose="020F0502020204030204" pitchFamily="34" charset="0"/>
                <a:cs typeface="Arial" panose="020B0604020202020204" pitchFamily="34" charset="0"/>
              </a:rPr>
              <a:t> (49 dosare), la dosarelor penale se evidențiază o creștere de </a:t>
            </a:r>
            <a:r>
              <a:rPr lang="ro-MD" sz="1400" b="1" dirty="0">
                <a:effectLst/>
                <a:latin typeface="Times New Roman" panose="02020603050405020304" pitchFamily="18" charset="0"/>
                <a:ea typeface="Calibri" panose="020F0502020204030204" pitchFamily="34" charset="0"/>
                <a:cs typeface="Arial" panose="020B0604020202020204" pitchFamily="34" charset="0"/>
              </a:rPr>
              <a:t>19,60%</a:t>
            </a:r>
            <a:r>
              <a:rPr lang="ro-MD" sz="1400" dirty="0">
                <a:effectLst/>
                <a:latin typeface="Times New Roman" panose="02020603050405020304" pitchFamily="18" charset="0"/>
                <a:ea typeface="Calibri" panose="020F0502020204030204" pitchFamily="34" charset="0"/>
                <a:cs typeface="Arial" panose="020B0604020202020204" pitchFamily="34" charset="0"/>
              </a:rPr>
              <a:t> (391 dosare). Din totalul de 1994 dosare penale 1536 au fost înregistrate materiale de instrucție.</a:t>
            </a:r>
          </a:p>
          <a:p>
            <a:pPr indent="450215" algn="just">
              <a:buNone/>
            </a:pPr>
            <a:r>
              <a:rPr lang="ro-MD" sz="1400" b="1" dirty="0">
                <a:effectLst/>
                <a:latin typeface="Times New Roman" panose="02020603050405020304" pitchFamily="18" charset="0"/>
                <a:ea typeface="Calibri" panose="020F0502020204030204" pitchFamily="34" charset="0"/>
                <a:cs typeface="Arial" panose="020B0604020202020204" pitchFamily="34" charset="0"/>
              </a:rPr>
              <a:t>Se remarcă și o</a:t>
            </a:r>
            <a:r>
              <a:rPr lang="ro-MD" sz="1400" dirty="0">
                <a:effectLst/>
                <a:latin typeface="Times New Roman" panose="02020603050405020304" pitchFamily="18" charset="0"/>
                <a:ea typeface="Calibri" panose="020F0502020204030204" pitchFamily="34" charset="0"/>
                <a:cs typeface="Arial" panose="020B0604020202020204" pitchFamily="34" charset="0"/>
              </a:rPr>
              <a:t> </a:t>
            </a:r>
            <a:r>
              <a:rPr lang="ro-MD" sz="1400" b="1" dirty="0">
                <a:effectLst/>
                <a:latin typeface="Times New Roman" panose="02020603050405020304" pitchFamily="18" charset="0"/>
                <a:ea typeface="Calibri" panose="020F0502020204030204" pitchFamily="34" charset="0"/>
                <a:cs typeface="Arial" panose="020B0604020202020204" pitchFamily="34" charset="0"/>
              </a:rPr>
              <a:t>scădere a dosarelor soluționate</a:t>
            </a:r>
            <a:r>
              <a:rPr lang="ro-MD" sz="1400" dirty="0">
                <a:effectLst/>
                <a:latin typeface="Times New Roman" panose="02020603050405020304" pitchFamily="18" charset="0"/>
                <a:ea typeface="Calibri" panose="020F0502020204030204" pitchFamily="34" charset="0"/>
                <a:cs typeface="Arial" panose="020B0604020202020204" pitchFamily="34" charset="0"/>
              </a:rPr>
              <a:t>, cu </a:t>
            </a:r>
            <a:r>
              <a:rPr lang="ro-MD" sz="1400" b="1" dirty="0">
                <a:effectLst/>
                <a:latin typeface="Times New Roman" panose="02020603050405020304" pitchFamily="18" charset="0"/>
                <a:ea typeface="Calibri" panose="020F0502020204030204" pitchFamily="34" charset="0"/>
                <a:cs typeface="Arial" panose="020B0604020202020204" pitchFamily="34" charset="0"/>
              </a:rPr>
              <a:t>22 dosare</a:t>
            </a:r>
            <a:r>
              <a:rPr lang="ro-MD" sz="1400" dirty="0">
                <a:effectLst/>
                <a:latin typeface="Times New Roman" panose="02020603050405020304" pitchFamily="18" charset="0"/>
                <a:ea typeface="Calibri" panose="020F0502020204030204" pitchFamily="34" charset="0"/>
                <a:cs typeface="Arial" panose="020B0604020202020204" pitchFamily="34" charset="0"/>
              </a:rPr>
              <a:t> față de aceeași perioadă a anului 2025. Această scădere a fost prezentă la cauzele civile și contravenționale: </a:t>
            </a:r>
            <a:r>
              <a:rPr lang="ro-MD" sz="1400" b="1" dirty="0">
                <a:effectLst/>
                <a:latin typeface="Times New Roman" panose="02020603050405020304" pitchFamily="18" charset="0"/>
                <a:ea typeface="Calibri" panose="020F0502020204030204" pitchFamily="34" charset="0"/>
                <a:cs typeface="Arial" panose="020B0604020202020204" pitchFamily="34" charset="0"/>
              </a:rPr>
              <a:t>Civile</a:t>
            </a:r>
            <a:r>
              <a:rPr lang="ro-MD" sz="1400" dirty="0">
                <a:effectLst/>
                <a:latin typeface="Times New Roman" panose="02020603050405020304" pitchFamily="18" charset="0"/>
                <a:ea typeface="Calibri" panose="020F0502020204030204" pitchFamily="34" charset="0"/>
                <a:cs typeface="Arial" panose="020B0604020202020204" pitchFamily="34" charset="0"/>
              </a:rPr>
              <a:t>: +15,43% (492),  </a:t>
            </a:r>
            <a:r>
              <a:rPr lang="ro-MD" sz="1400" b="1" dirty="0">
                <a:effectLst/>
                <a:latin typeface="Times New Roman" panose="02020603050405020304" pitchFamily="18" charset="0"/>
                <a:ea typeface="Calibri" panose="020F0502020204030204" pitchFamily="34" charset="0"/>
                <a:cs typeface="Arial" panose="020B0604020202020204" pitchFamily="34" charset="0"/>
              </a:rPr>
              <a:t>Contravenționale:</a:t>
            </a:r>
            <a:r>
              <a:rPr lang="ro-MD" sz="1400" dirty="0">
                <a:effectLst/>
                <a:latin typeface="Times New Roman" panose="02020603050405020304" pitchFamily="18" charset="0"/>
                <a:ea typeface="Calibri" panose="020F0502020204030204" pitchFamily="34" charset="0"/>
                <a:cs typeface="Arial" panose="020B0604020202020204" pitchFamily="34" charset="0"/>
              </a:rPr>
              <a:t> 28,98% (231) o creștere de dosare examinate se remarcă doar la dosarele </a:t>
            </a:r>
            <a:r>
              <a:rPr lang="ro-MD" sz="1400" b="1" dirty="0">
                <a:effectLst/>
                <a:latin typeface="Times New Roman" panose="02020603050405020304" pitchFamily="18" charset="0"/>
                <a:ea typeface="Calibri" panose="020F0502020204030204" pitchFamily="34" charset="0"/>
                <a:cs typeface="Arial" panose="020B0604020202020204" pitchFamily="34" charset="0"/>
              </a:rPr>
              <a:t>Penale</a:t>
            </a:r>
            <a:r>
              <a:rPr lang="ro-MD" sz="1400" dirty="0">
                <a:effectLst/>
                <a:latin typeface="Times New Roman" panose="02020603050405020304" pitchFamily="18" charset="0"/>
                <a:ea typeface="Calibri" panose="020F0502020204030204" pitchFamily="34" charset="0"/>
                <a:cs typeface="Arial" panose="020B0604020202020204" pitchFamily="34" charset="0"/>
              </a:rPr>
              <a:t>: 17,10% (347).</a:t>
            </a:r>
          </a:p>
          <a:p>
            <a:pPr indent="450215" algn="just">
              <a:buNone/>
            </a:pPr>
            <a:r>
              <a:rPr lang="ro-MD" sz="1400" b="1" dirty="0">
                <a:effectLst/>
                <a:latin typeface="Times New Roman" panose="02020603050405020304" pitchFamily="18" charset="0"/>
                <a:ea typeface="Calibri" panose="020F0502020204030204" pitchFamily="34" charset="0"/>
                <a:cs typeface="Arial" panose="020B0604020202020204" pitchFamily="34" charset="0"/>
              </a:rPr>
              <a:t>Volumul de muncă per judecător (potrivit statului de personal) </a:t>
            </a:r>
            <a:r>
              <a:rPr lang="ro-MD" sz="1400" dirty="0">
                <a:effectLst/>
                <a:latin typeface="Times New Roman" panose="02020603050405020304" pitchFamily="18" charset="0"/>
                <a:ea typeface="Calibri" panose="020F0502020204030204" pitchFamily="34" charset="0"/>
                <a:cs typeface="Arial" panose="020B0604020202020204" pitchFamily="34" charset="0"/>
              </a:rPr>
              <a:t>a scăzut , de la 301 la 296 dosare per instanță. Evoluția pe sedii este următoarea: Sediul Central: 16 dosare (de la 348 la 332), sediul Fălești: 63 dosare (de la 317 la 254), sediul </a:t>
            </a:r>
            <a:r>
              <a:rPr lang="ro-MD" sz="1400" dirty="0" err="1">
                <a:effectLst/>
                <a:latin typeface="Times New Roman" panose="02020603050405020304" pitchFamily="18" charset="0"/>
                <a:ea typeface="Calibri" panose="020F0502020204030204" pitchFamily="34" charset="0"/>
                <a:cs typeface="Arial" panose="020B0604020202020204" pitchFamily="34" charset="0"/>
              </a:rPr>
              <a:t>Sîngerei</a:t>
            </a:r>
            <a:r>
              <a:rPr lang="ro-MD" sz="1400" dirty="0">
                <a:effectLst/>
                <a:latin typeface="Times New Roman" panose="02020603050405020304" pitchFamily="18" charset="0"/>
                <a:ea typeface="Calibri" panose="020F0502020204030204" pitchFamily="34" charset="0"/>
                <a:cs typeface="Arial" panose="020B0604020202020204" pitchFamily="34" charset="0"/>
              </a:rPr>
              <a:t>:  8 dosare (de la 193 la 185), însă la sediul Glodeni s-a înregistrat o creștere de 118 dosare ( de la 224 la 342).</a:t>
            </a:r>
          </a:p>
          <a:p>
            <a:pPr indent="450215" algn="just">
              <a:buNone/>
            </a:pPr>
            <a:r>
              <a:rPr lang="ro-MD" sz="1400" b="1" dirty="0">
                <a:effectLst/>
                <a:latin typeface="Times New Roman" panose="02020603050405020304" pitchFamily="18" charset="0"/>
                <a:ea typeface="Calibri" panose="020F0502020204030204" pitchFamily="34" charset="0"/>
                <a:cs typeface="Arial" panose="020B0604020202020204" pitchFamily="34" charset="0"/>
              </a:rPr>
              <a:t>Volumul de muncă raportat la numărul efectiv de judecători lucrați: </a:t>
            </a:r>
            <a:r>
              <a:rPr lang="ro-MD" sz="1400" dirty="0">
                <a:effectLst/>
                <a:latin typeface="Times New Roman" panose="02020603050405020304" pitchFamily="18" charset="0"/>
                <a:ea typeface="Calibri" panose="020F0502020204030204" pitchFamily="34" charset="0"/>
                <a:cs typeface="Arial" panose="020B0604020202020204" pitchFamily="34" charset="0"/>
              </a:rPr>
              <a:t>S-a înregistrat o creștere nesemnificativă de 12</a:t>
            </a:r>
            <a:r>
              <a:rPr lang="ro-MD" sz="1400" b="1" dirty="0">
                <a:effectLst/>
                <a:latin typeface="Times New Roman" panose="02020603050405020304" pitchFamily="18" charset="0"/>
                <a:ea typeface="Calibri" panose="020F0502020204030204" pitchFamily="34" charset="0"/>
                <a:cs typeface="Arial" panose="020B0604020202020204" pitchFamily="34" charset="0"/>
              </a:rPr>
              <a:t> dosare/judecător</a:t>
            </a:r>
            <a:r>
              <a:rPr lang="ro-MD" sz="1400" dirty="0">
                <a:effectLst/>
                <a:latin typeface="Times New Roman" panose="02020603050405020304" pitchFamily="18" charset="0"/>
                <a:ea typeface="Calibri" panose="020F0502020204030204" pitchFamily="34" charset="0"/>
                <a:cs typeface="Arial" panose="020B0604020202020204" pitchFamily="34" charset="0"/>
              </a:rPr>
              <a:t>, de la 446 la 458 dosare. Pe sedii: Sediul Central: cu 24 dosare mai puțin (de la 550 la 526), sediul Fălești: 27 dosare mai mult (de la 397 la 424), la sediul </a:t>
            </a:r>
            <a:r>
              <a:rPr lang="ro-MD" sz="1400" dirty="0" err="1">
                <a:effectLst/>
                <a:latin typeface="Times New Roman" panose="02020603050405020304" pitchFamily="18" charset="0"/>
                <a:ea typeface="Calibri" panose="020F0502020204030204" pitchFamily="34" charset="0"/>
                <a:cs typeface="Arial" panose="020B0604020202020204" pitchFamily="34" charset="0"/>
              </a:rPr>
              <a:t>Sîngerei</a:t>
            </a:r>
            <a:r>
              <a:rPr lang="ro-MD" sz="1400" dirty="0">
                <a:effectLst/>
                <a:latin typeface="Times New Roman" panose="02020603050405020304" pitchFamily="18" charset="0"/>
                <a:ea typeface="Calibri" panose="020F0502020204030204" pitchFamily="34" charset="0"/>
                <a:cs typeface="Arial" panose="020B0604020202020204" pitchFamily="34" charset="0"/>
              </a:rPr>
              <a:t>: cu 27 dosare mai mult (de la 290 la 279) și sediul Glodeni cu 158 dosare mai mult ( de la 299 la 457).</a:t>
            </a:r>
            <a:endParaRPr lang="ro-MD" sz="1400" dirty="0"/>
          </a:p>
        </p:txBody>
      </p:sp>
      <p:sp>
        <p:nvSpPr>
          <p:cNvPr id="13" name="TextBox 12">
            <a:extLst>
              <a:ext uri="{FF2B5EF4-FFF2-40B4-BE49-F238E27FC236}">
                <a16:creationId xmlns:a16="http://schemas.microsoft.com/office/drawing/2014/main" id="{A6D4E6E1-1C61-A1C4-F9FC-77534CDE23E4}"/>
              </a:ext>
            </a:extLst>
          </p:cNvPr>
          <p:cNvSpPr txBox="1"/>
          <p:nvPr/>
        </p:nvSpPr>
        <p:spPr>
          <a:xfrm>
            <a:off x="2787926" y="325844"/>
            <a:ext cx="4572000" cy="523220"/>
          </a:xfrm>
          <a:prstGeom prst="rect">
            <a:avLst/>
          </a:prstGeom>
          <a:noFill/>
        </p:spPr>
        <p:txBody>
          <a:bodyPr wrap="square">
            <a:spAutoFit/>
          </a:bodyPr>
          <a:lstStyle/>
          <a:p>
            <a:pPr algn="ctr"/>
            <a:r>
              <a:rPr lang="en-US" sz="2800" b="1" i="0" u="none" strike="noStrike" cap="none" dirty="0" err="1">
                <a:solidFill>
                  <a:srgbClr val="C00000"/>
                </a:solidFill>
                <a:latin typeface="Cambria" panose="02040503050406030204" pitchFamily="18" charset="0"/>
                <a:ea typeface="Cambria" panose="02040503050406030204" pitchFamily="18" charset="0"/>
                <a:cs typeface="Arial"/>
                <a:sym typeface="Arial"/>
              </a:rPr>
              <a:t>Concluzii</a:t>
            </a:r>
            <a:endParaRPr lang="ro-M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73358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a16="http://schemas.microsoft.com/office/drawing/2014/main" id="{885DEBD8-75EC-6848-8B6D-BFEA1899EFFB}"/>
              </a:ext>
            </a:extLst>
          </p:cNvPr>
          <p:cNvGraphicFramePr/>
          <p:nvPr>
            <p:extLst>
              <p:ext uri="{D42A27DB-BD31-4B8C-83A1-F6EECF244321}">
                <p14:modId xmlns:p14="http://schemas.microsoft.com/office/powerpoint/2010/main" val="307251843"/>
              </p:ext>
            </p:extLst>
          </p:nvPr>
        </p:nvGraphicFramePr>
        <p:xfrm>
          <a:off x="1477617" y="424071"/>
          <a:ext cx="7284418" cy="45993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55840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4C4A603-9171-DADD-4FEE-C4A64B35D642}"/>
              </a:ext>
            </a:extLst>
          </p:cNvPr>
          <p:cNvSpPr txBox="1"/>
          <p:nvPr/>
        </p:nvSpPr>
        <p:spPr>
          <a:xfrm>
            <a:off x="1292086" y="1028435"/>
            <a:ext cx="7513983" cy="3693319"/>
          </a:xfrm>
          <a:prstGeom prst="rect">
            <a:avLst/>
          </a:prstGeom>
          <a:noFill/>
        </p:spPr>
        <p:txBody>
          <a:bodyPr wrap="square">
            <a:spAutoFit/>
          </a:bodyPr>
          <a:lstStyle/>
          <a:p>
            <a:pPr indent="450215" algn="just">
              <a:buNone/>
            </a:pPr>
            <a:r>
              <a:rPr lang="ro-MD" sz="1300" b="1" dirty="0">
                <a:effectLst/>
                <a:latin typeface="Times New Roman" panose="02020603050405020304" pitchFamily="18" charset="0"/>
                <a:ea typeface="Calibri" panose="020F0502020204030204" pitchFamily="34" charset="0"/>
                <a:cs typeface="Arial" panose="020B0604020202020204" pitchFamily="34" charset="0"/>
              </a:rPr>
              <a:t>Rata de variație a stocului de cauze pendinte </a:t>
            </a:r>
            <a:r>
              <a:rPr lang="ro-MD" sz="1300" dirty="0">
                <a:effectLst/>
                <a:latin typeface="Times New Roman" panose="02020603050405020304" pitchFamily="18" charset="0"/>
                <a:ea typeface="Calibri" panose="020F0502020204030204" pitchFamily="34" charset="0"/>
                <a:cs typeface="Arial" panose="020B0604020202020204" pitchFamily="34" charset="0"/>
              </a:rPr>
              <a:t>a crescut cu 14</a:t>
            </a:r>
            <a:r>
              <a:rPr lang="ro-MD" sz="1300" b="1" dirty="0">
                <a:effectLst/>
                <a:latin typeface="Times New Roman" panose="02020603050405020304" pitchFamily="18" charset="0"/>
                <a:ea typeface="Calibri" panose="020F0502020204030204" pitchFamily="34" charset="0"/>
                <a:cs typeface="Arial" panose="020B0604020202020204" pitchFamily="34" charset="0"/>
              </a:rPr>
              <a:t>%</a:t>
            </a:r>
            <a:r>
              <a:rPr lang="ro-MD" sz="1300" dirty="0">
                <a:effectLst/>
                <a:latin typeface="Times New Roman" panose="02020603050405020304" pitchFamily="18" charset="0"/>
                <a:ea typeface="Calibri" panose="020F0502020204030204" pitchFamily="34" charset="0"/>
                <a:cs typeface="Arial" panose="020B0604020202020204" pitchFamily="34" charset="0"/>
              </a:rPr>
              <a:t>, fiind de 113% apropare de ținta propusă pentru 2026, care este de </a:t>
            </a:r>
            <a:r>
              <a:rPr lang="ro-MD" sz="1300" b="1" dirty="0">
                <a:effectLst/>
                <a:latin typeface="Times New Roman" panose="02020603050405020304" pitchFamily="18" charset="0"/>
                <a:ea typeface="Calibri" panose="020F0502020204030204" pitchFamily="34" charset="0"/>
                <a:cs typeface="Arial" panose="020B0604020202020204" pitchFamily="34" charset="0"/>
              </a:rPr>
              <a:t>115%</a:t>
            </a:r>
            <a:r>
              <a:rPr lang="ro-MD" sz="1300" dirty="0">
                <a:effectLst/>
                <a:latin typeface="Times New Roman" panose="02020603050405020304" pitchFamily="18" charset="0"/>
                <a:ea typeface="Calibri" panose="020F0502020204030204" pitchFamily="34" charset="0"/>
                <a:cs typeface="Arial" panose="020B0604020202020204" pitchFamily="34" charset="0"/>
              </a:rPr>
              <a:t>. În mare parte creșterea se datorează dosarelor contravenționale care a crescut de la </a:t>
            </a:r>
            <a:r>
              <a:rPr lang="ro-MD" sz="1300" b="1" dirty="0">
                <a:effectLst/>
                <a:latin typeface="Times New Roman" panose="02020603050405020304" pitchFamily="18" charset="0"/>
                <a:ea typeface="Calibri" panose="020F0502020204030204" pitchFamily="34" charset="0"/>
                <a:cs typeface="Arial" panose="020B0604020202020204" pitchFamily="34" charset="0"/>
              </a:rPr>
              <a:t>130%</a:t>
            </a:r>
            <a:r>
              <a:rPr lang="ro-MD" sz="1300" dirty="0">
                <a:effectLst/>
                <a:latin typeface="Times New Roman" panose="02020603050405020304" pitchFamily="18" charset="0"/>
                <a:ea typeface="Calibri" panose="020F0502020204030204" pitchFamily="34" charset="0"/>
                <a:cs typeface="Arial" panose="020B0604020202020204" pitchFamily="34" charset="0"/>
              </a:rPr>
              <a:t> la </a:t>
            </a:r>
            <a:r>
              <a:rPr lang="ro-MD" sz="1300" b="1" dirty="0">
                <a:effectLst/>
                <a:latin typeface="Times New Roman" panose="02020603050405020304" pitchFamily="18" charset="0"/>
                <a:ea typeface="Calibri" panose="020F0502020204030204" pitchFamily="34" charset="0"/>
                <a:cs typeface="Arial" panose="020B0604020202020204" pitchFamily="34" charset="0"/>
              </a:rPr>
              <a:t>164% </a:t>
            </a:r>
            <a:r>
              <a:rPr lang="ro-MD" sz="1300" dirty="0">
                <a:effectLst/>
                <a:latin typeface="Times New Roman" panose="02020603050405020304" pitchFamily="18" charset="0"/>
                <a:ea typeface="Calibri" panose="020F0502020204030204" pitchFamily="34" charset="0"/>
                <a:cs typeface="Arial" panose="020B0604020202020204" pitchFamily="34" charset="0"/>
              </a:rPr>
              <a:t>cu</a:t>
            </a:r>
            <a:r>
              <a:rPr lang="ro-MD" sz="1300" b="1" dirty="0">
                <a:effectLst/>
                <a:latin typeface="Times New Roman" panose="02020603050405020304" pitchFamily="18" charset="0"/>
                <a:ea typeface="Calibri" panose="020F0502020204030204" pitchFamily="34" charset="0"/>
                <a:cs typeface="Arial" panose="020B0604020202020204" pitchFamily="34" charset="0"/>
              </a:rPr>
              <a:t> 34%</a:t>
            </a:r>
            <a:r>
              <a:rPr lang="ro-MD" sz="1300" dirty="0">
                <a:effectLst/>
                <a:latin typeface="Times New Roman" panose="02020603050405020304" pitchFamily="18" charset="0"/>
                <a:ea typeface="Calibri" panose="020F0502020204030204" pitchFamily="34" charset="0"/>
                <a:cs typeface="Arial" panose="020B0604020202020204" pitchFamily="34" charset="0"/>
              </a:rPr>
              <a:t>, și dosarelor civile de la </a:t>
            </a:r>
            <a:r>
              <a:rPr lang="ro-MD" sz="1300" b="1" dirty="0">
                <a:effectLst/>
                <a:latin typeface="Times New Roman" panose="02020603050405020304" pitchFamily="18" charset="0"/>
                <a:ea typeface="Calibri" panose="020F0502020204030204" pitchFamily="34" charset="0"/>
                <a:cs typeface="Arial" panose="020B0604020202020204" pitchFamily="34" charset="0"/>
              </a:rPr>
              <a:t>91%</a:t>
            </a:r>
            <a:r>
              <a:rPr lang="ro-MD" sz="1300" dirty="0">
                <a:effectLst/>
                <a:latin typeface="Times New Roman" panose="02020603050405020304" pitchFamily="18" charset="0"/>
                <a:ea typeface="Calibri" panose="020F0502020204030204" pitchFamily="34" charset="0"/>
                <a:cs typeface="Arial" panose="020B0604020202020204" pitchFamily="34" charset="0"/>
              </a:rPr>
              <a:t> la </a:t>
            </a:r>
            <a:r>
              <a:rPr lang="ro-MD" sz="1300" b="1" dirty="0">
                <a:effectLst/>
                <a:latin typeface="Times New Roman" panose="02020603050405020304" pitchFamily="18" charset="0"/>
                <a:ea typeface="Calibri" panose="020F0502020204030204" pitchFamily="34" charset="0"/>
                <a:cs typeface="Arial" panose="020B0604020202020204" pitchFamily="34" charset="0"/>
              </a:rPr>
              <a:t>111%, </a:t>
            </a:r>
            <a:r>
              <a:rPr lang="ro-MD" sz="1300" dirty="0">
                <a:effectLst/>
                <a:latin typeface="Times New Roman" panose="02020603050405020304" pitchFamily="18" charset="0"/>
                <a:ea typeface="Calibri" panose="020F0502020204030204" pitchFamily="34" charset="0"/>
                <a:cs typeface="Arial" panose="020B0604020202020204" pitchFamily="34" charset="0"/>
              </a:rPr>
              <a:t>cu</a:t>
            </a:r>
            <a:r>
              <a:rPr lang="ro-MD" sz="1300" b="1" dirty="0">
                <a:effectLst/>
                <a:latin typeface="Times New Roman" panose="02020603050405020304" pitchFamily="18" charset="0"/>
                <a:ea typeface="Calibri" panose="020F0502020204030204" pitchFamily="34" charset="0"/>
                <a:cs typeface="Arial" panose="020B0604020202020204" pitchFamily="34" charset="0"/>
              </a:rPr>
              <a:t> 20%, </a:t>
            </a:r>
            <a:r>
              <a:rPr lang="ro-MD" sz="1300" dirty="0">
                <a:effectLst/>
                <a:latin typeface="Times New Roman" panose="02020603050405020304" pitchFamily="18" charset="0"/>
                <a:ea typeface="Calibri" panose="020F0502020204030204" pitchFamily="34" charset="0"/>
                <a:cs typeface="Arial" panose="020B0604020202020204" pitchFamily="34" charset="0"/>
              </a:rPr>
              <a:t>Dosar la dosarele rata a scăzut cu </a:t>
            </a:r>
            <a:r>
              <a:rPr lang="ro-MD" sz="1300" b="1" dirty="0">
                <a:effectLst/>
                <a:latin typeface="Times New Roman" panose="02020603050405020304" pitchFamily="18" charset="0"/>
                <a:ea typeface="Calibri" panose="020F0502020204030204" pitchFamily="34" charset="0"/>
                <a:cs typeface="Arial" panose="020B0604020202020204" pitchFamily="34" charset="0"/>
              </a:rPr>
              <a:t>3%</a:t>
            </a:r>
            <a:r>
              <a:rPr lang="ro-MD" sz="1300" dirty="0">
                <a:effectLst/>
                <a:latin typeface="Times New Roman" panose="02020603050405020304" pitchFamily="18" charset="0"/>
                <a:ea typeface="Calibri" panose="020F0502020204030204" pitchFamily="34" charset="0"/>
                <a:cs typeface="Arial" panose="020B0604020202020204" pitchFamily="34" charset="0"/>
              </a:rPr>
              <a:t>.</a:t>
            </a:r>
          </a:p>
          <a:p>
            <a:pPr indent="450215" algn="just">
              <a:buNone/>
            </a:pPr>
            <a:r>
              <a:rPr lang="ro-MD" sz="1300" b="1" dirty="0">
                <a:effectLst/>
                <a:latin typeface="Times New Roman" panose="02020603050405020304" pitchFamily="18" charset="0"/>
                <a:ea typeface="Calibri" panose="020F0502020204030204" pitchFamily="34" charset="0"/>
                <a:cs typeface="Arial" panose="020B0604020202020204" pitchFamily="34" charset="0"/>
              </a:rPr>
              <a:t>Rata de soluționare a dosarelor care include și restanța a crescut nesemnificativ cu 0,88%</a:t>
            </a:r>
            <a:r>
              <a:rPr lang="ro-MD" sz="1300" dirty="0">
                <a:effectLst/>
                <a:latin typeface="Times New Roman" panose="02020603050405020304" pitchFamily="18" charset="0"/>
                <a:ea typeface="Calibri" panose="020F0502020204030204" pitchFamily="34" charset="0"/>
                <a:cs typeface="Arial" panose="020B0604020202020204" pitchFamily="34" charset="0"/>
              </a:rPr>
              <a:t>, fiind de 55,29% sub ținta propusă pentru 2026, care este de </a:t>
            </a:r>
            <a:r>
              <a:rPr lang="ro-MD" sz="1300" b="1" dirty="0">
                <a:effectLst/>
                <a:latin typeface="Times New Roman" panose="02020603050405020304" pitchFamily="18" charset="0"/>
                <a:ea typeface="Calibri" panose="020F0502020204030204" pitchFamily="34" charset="0"/>
                <a:cs typeface="Arial" panose="020B0604020202020204" pitchFamily="34" charset="0"/>
              </a:rPr>
              <a:t>95%</a:t>
            </a:r>
            <a:r>
              <a:rPr lang="ro-MD" sz="1300" dirty="0">
                <a:effectLst/>
                <a:latin typeface="Times New Roman" panose="02020603050405020304" pitchFamily="18" charset="0"/>
                <a:ea typeface="Calibri" panose="020F0502020204030204" pitchFamily="34" charset="0"/>
                <a:cs typeface="Arial" panose="020B0604020202020204" pitchFamily="34" charset="0"/>
              </a:rPr>
              <a:t>. Creșterea se datorează doar dosarelor penale cu </a:t>
            </a:r>
            <a:r>
              <a:rPr lang="ro-MD" sz="1300" b="1" dirty="0">
                <a:effectLst/>
                <a:latin typeface="Times New Roman" panose="02020603050405020304" pitchFamily="18" charset="0"/>
                <a:ea typeface="Calibri" panose="020F0502020204030204" pitchFamily="34" charset="0"/>
                <a:cs typeface="Arial" panose="020B0604020202020204" pitchFamily="34" charset="0"/>
              </a:rPr>
              <a:t>3,86%.</a:t>
            </a:r>
            <a:r>
              <a:rPr lang="ro-MD" sz="1300" dirty="0">
                <a:effectLst/>
                <a:latin typeface="Times New Roman" panose="02020603050405020304" pitchFamily="18" charset="0"/>
                <a:ea typeface="Calibri" panose="020F0502020204030204" pitchFamily="34" charset="0"/>
                <a:cs typeface="Arial" panose="020B0604020202020204" pitchFamily="34" charset="0"/>
              </a:rPr>
              <a:t> Rata de soluționare a dosarelor civile a scăzut nesemnificativ  la dosarele civile cu </a:t>
            </a:r>
            <a:r>
              <a:rPr lang="ro-MD" sz="1300" b="1" dirty="0">
                <a:effectLst/>
                <a:latin typeface="Times New Roman" panose="02020603050405020304" pitchFamily="18" charset="0"/>
                <a:ea typeface="Calibri" panose="020F0502020204030204" pitchFamily="34" charset="0"/>
                <a:cs typeface="Arial" panose="020B0604020202020204" pitchFamily="34" charset="0"/>
              </a:rPr>
              <a:t>1,44%</a:t>
            </a:r>
            <a:r>
              <a:rPr lang="ro-MD" sz="1300" dirty="0">
                <a:effectLst/>
                <a:latin typeface="Times New Roman" panose="02020603050405020304" pitchFamily="18" charset="0"/>
                <a:ea typeface="Calibri" panose="020F0502020204030204" pitchFamily="34" charset="0"/>
                <a:cs typeface="Arial" panose="020B0604020202020204" pitchFamily="34" charset="0"/>
              </a:rPr>
              <a:t> și la dosarele contravenționale cu </a:t>
            </a:r>
            <a:r>
              <a:rPr lang="ro-MD" sz="1300" b="1" dirty="0">
                <a:effectLst/>
                <a:latin typeface="Times New Roman" panose="02020603050405020304" pitchFamily="18" charset="0"/>
                <a:ea typeface="Calibri" panose="020F0502020204030204" pitchFamily="34" charset="0"/>
                <a:cs typeface="Arial" panose="020B0604020202020204" pitchFamily="34" charset="0"/>
              </a:rPr>
              <a:t>0,73%.</a:t>
            </a:r>
            <a:r>
              <a:rPr lang="ro-MD" sz="1300" dirty="0">
                <a:effectLst/>
                <a:latin typeface="Times New Roman" panose="02020603050405020304" pitchFamily="18" charset="0"/>
                <a:ea typeface="Calibri" panose="020F0502020204030204" pitchFamily="34" charset="0"/>
                <a:cs typeface="Arial" panose="020B0604020202020204" pitchFamily="34" charset="0"/>
              </a:rPr>
              <a:t> </a:t>
            </a:r>
          </a:p>
          <a:p>
            <a:pPr indent="450215" algn="just">
              <a:buNone/>
            </a:pPr>
            <a:r>
              <a:rPr lang="ro-RO" sz="1300" b="1" dirty="0">
                <a:effectLst/>
                <a:latin typeface="Times New Roman" panose="02020603050405020304" pitchFamily="18" charset="0"/>
                <a:ea typeface="Calibri" panose="020F0502020204030204" pitchFamily="34" charset="0"/>
                <a:cs typeface="Arial" panose="020B0604020202020204" pitchFamily="34" charset="0"/>
              </a:rPr>
              <a:t>Ponderea dosarelor examinate </a:t>
            </a:r>
            <a:r>
              <a:rPr lang="ro-RO" sz="1300" dirty="0">
                <a:effectLst/>
                <a:latin typeface="Times New Roman" panose="02020603050405020304" pitchFamily="18" charset="0"/>
                <a:ea typeface="Calibri" panose="020F0502020204030204" pitchFamily="34" charset="0"/>
                <a:cs typeface="Arial" panose="020B0604020202020204" pitchFamily="34" charset="0"/>
              </a:rPr>
              <a:t>în decurs de 2-3 ani a crescut de la </a:t>
            </a:r>
            <a:r>
              <a:rPr lang="ro-RO" sz="1300" b="1" dirty="0">
                <a:effectLst/>
                <a:latin typeface="Times New Roman" panose="02020603050405020304" pitchFamily="18" charset="0"/>
                <a:ea typeface="Calibri" panose="020F0502020204030204" pitchFamily="34" charset="0"/>
                <a:cs typeface="Arial" panose="020B0604020202020204" pitchFamily="34" charset="0"/>
              </a:rPr>
              <a:t>0,50%</a:t>
            </a:r>
            <a:r>
              <a:rPr lang="ro-RO" sz="1300" dirty="0">
                <a:effectLst/>
                <a:latin typeface="Times New Roman" panose="02020603050405020304" pitchFamily="18" charset="0"/>
                <a:ea typeface="Calibri" panose="020F0502020204030204" pitchFamily="34" charset="0"/>
                <a:cs typeface="Arial" panose="020B0604020202020204" pitchFamily="34" charset="0"/>
              </a:rPr>
              <a:t>  la </a:t>
            </a:r>
            <a:r>
              <a:rPr lang="ro-RO" sz="1300" b="1" dirty="0">
                <a:effectLst/>
                <a:latin typeface="Times New Roman" panose="02020603050405020304" pitchFamily="18" charset="0"/>
                <a:ea typeface="Calibri" panose="020F0502020204030204" pitchFamily="34" charset="0"/>
                <a:cs typeface="Arial" panose="020B0604020202020204" pitchFamily="34" charset="0"/>
              </a:rPr>
              <a:t>2,03%</a:t>
            </a:r>
            <a:r>
              <a:rPr lang="ro-RO" sz="1300" dirty="0">
                <a:effectLst/>
                <a:latin typeface="Times New Roman" panose="02020603050405020304" pitchFamily="18" charset="0"/>
                <a:ea typeface="Calibri" panose="020F0502020204030204" pitchFamily="34" charset="0"/>
                <a:cs typeface="Arial" panose="020B0604020202020204" pitchFamily="34" charset="0"/>
              </a:rPr>
              <a:t>, și a celor examinate mai mult de 3 ani a de la 0,64% la 0,62%.</a:t>
            </a:r>
            <a:endParaRPr lang="ro-MD" sz="1300" dirty="0">
              <a:effectLst/>
              <a:latin typeface="Times New Roman" panose="02020603050405020304" pitchFamily="18" charset="0"/>
              <a:ea typeface="Calibri" panose="020F0502020204030204" pitchFamily="34" charset="0"/>
              <a:cs typeface="Arial" panose="020B0604020202020204" pitchFamily="34" charset="0"/>
            </a:endParaRPr>
          </a:p>
          <a:p>
            <a:pPr indent="450215" algn="just">
              <a:buNone/>
            </a:pPr>
            <a:r>
              <a:rPr lang="ro-MD" sz="1300" dirty="0">
                <a:effectLst/>
                <a:latin typeface="Times New Roman" panose="02020603050405020304" pitchFamily="18" charset="0"/>
                <a:ea typeface="Calibri" panose="020F0502020204030204" pitchFamily="34" charset="0"/>
                <a:cs typeface="Arial" panose="020B0604020202020204" pitchFamily="34" charset="0"/>
              </a:rPr>
              <a:t>În perioada de raportare, procentul dosarelor soluționate a înregistrat o creștere semnificativă, de la 85,62% la 86,05%, ceea ce reflectă o eficientizare a activității instituției.”</a:t>
            </a:r>
          </a:p>
          <a:p>
            <a:pPr indent="450215" algn="just">
              <a:buNone/>
            </a:pPr>
            <a:r>
              <a:rPr lang="ro-MD" sz="1300" b="1" dirty="0">
                <a:effectLst/>
                <a:latin typeface="Times New Roman" panose="02020603050405020304" pitchFamily="18" charset="0"/>
                <a:ea typeface="Calibri" panose="020F0502020204030204" pitchFamily="34" charset="0"/>
                <a:cs typeface="Arial" panose="020B0604020202020204" pitchFamily="34" charset="0"/>
              </a:rPr>
              <a:t>Durata lichidării stocului de cauze pendinte a înregistrat o scădere pozitivă</a:t>
            </a:r>
            <a:r>
              <a:rPr lang="ro-MD" sz="1300" dirty="0">
                <a:effectLst/>
                <a:latin typeface="Times New Roman" panose="02020603050405020304" pitchFamily="18" charset="0"/>
                <a:ea typeface="Calibri" panose="020F0502020204030204" pitchFamily="34" charset="0"/>
                <a:cs typeface="Arial" panose="020B0604020202020204" pitchFamily="34" charset="0"/>
              </a:rPr>
              <a:t>, de la 81 de zile la 70 de zile, apropiindu-se de ținta stabilită pentru anul 2026, de 65 de zile. Analizând pe tipuri de cauze:</a:t>
            </a:r>
          </a:p>
          <a:p>
            <a:pPr marL="342900" lvl="0" indent="-342900" algn="just">
              <a:buFont typeface="Wingdings" panose="05000000000000000000" pitchFamily="2" charset="2"/>
              <a:buChar char=""/>
              <a:tabLst>
                <a:tab pos="457200" algn="l"/>
              </a:tabLst>
            </a:pPr>
            <a:r>
              <a:rPr lang="ro-MD" sz="1300" b="1" dirty="0">
                <a:effectLst/>
                <a:latin typeface="Times New Roman" panose="02020603050405020304" pitchFamily="18" charset="0"/>
                <a:ea typeface="Calibri" panose="020F0502020204030204" pitchFamily="34" charset="0"/>
                <a:cs typeface="Arial" panose="020B0604020202020204" pitchFamily="34" charset="0"/>
              </a:rPr>
              <a:t>Cauze civile</a:t>
            </a:r>
            <a:r>
              <a:rPr lang="ro-MD" sz="1300" dirty="0">
                <a:effectLst/>
                <a:latin typeface="Times New Roman" panose="02020603050405020304" pitchFamily="18" charset="0"/>
                <a:ea typeface="Calibri" panose="020F0502020204030204" pitchFamily="34" charset="0"/>
                <a:cs typeface="Arial" panose="020B0604020202020204" pitchFamily="34" charset="0"/>
              </a:rPr>
              <a:t>: durata lichidării a crescut de la 93 la 97 de zile, cu o țintă de 65 de zile pentru 2025.</a:t>
            </a:r>
          </a:p>
          <a:p>
            <a:pPr marL="342900" lvl="0" indent="-342900" algn="just">
              <a:buFont typeface="Wingdings" panose="05000000000000000000" pitchFamily="2" charset="2"/>
              <a:buChar char=""/>
              <a:tabLst>
                <a:tab pos="457200" algn="l"/>
              </a:tabLst>
            </a:pPr>
            <a:r>
              <a:rPr lang="ro-MD" sz="1300" b="1" dirty="0">
                <a:effectLst/>
                <a:latin typeface="Times New Roman" panose="02020603050405020304" pitchFamily="18" charset="0"/>
                <a:ea typeface="Calibri" panose="020F0502020204030204" pitchFamily="34" charset="0"/>
                <a:cs typeface="Arial" panose="020B0604020202020204" pitchFamily="34" charset="0"/>
              </a:rPr>
              <a:t>Cauze penale</a:t>
            </a:r>
            <a:r>
              <a:rPr lang="ro-MD" sz="1300" dirty="0">
                <a:effectLst/>
                <a:latin typeface="Times New Roman" panose="02020603050405020304" pitchFamily="18" charset="0"/>
                <a:ea typeface="Calibri" panose="020F0502020204030204" pitchFamily="34" charset="0"/>
                <a:cs typeface="Arial" panose="020B0604020202020204" pitchFamily="34" charset="0"/>
              </a:rPr>
              <a:t>: durata a fost redusă de la 64 la 53 de zile, obiectivul de 64 de zile fiind atins.</a:t>
            </a:r>
          </a:p>
          <a:p>
            <a:pPr marL="342900" lvl="0" indent="-342900" algn="just">
              <a:buFont typeface="Wingdings" panose="05000000000000000000" pitchFamily="2" charset="2"/>
              <a:buChar char=""/>
              <a:tabLst>
                <a:tab pos="457200" algn="l"/>
              </a:tabLst>
            </a:pPr>
            <a:r>
              <a:rPr lang="ro-MD" sz="1300" b="1" dirty="0">
                <a:effectLst/>
                <a:latin typeface="Times New Roman" panose="02020603050405020304" pitchFamily="18" charset="0"/>
                <a:ea typeface="Calibri" panose="020F0502020204030204" pitchFamily="34" charset="0"/>
                <a:cs typeface="Arial" panose="020B0604020202020204" pitchFamily="34" charset="0"/>
              </a:rPr>
              <a:t>Cauze contravenționale</a:t>
            </a:r>
            <a:r>
              <a:rPr lang="ro-MD" sz="1300" dirty="0">
                <a:effectLst/>
                <a:latin typeface="Times New Roman" panose="02020603050405020304" pitchFamily="18" charset="0"/>
                <a:ea typeface="Calibri" panose="020F0502020204030204" pitchFamily="34" charset="0"/>
                <a:cs typeface="Arial" panose="020B0604020202020204" pitchFamily="34" charset="0"/>
              </a:rPr>
              <a:t>: s-a înregistrat o scădere semnificativă, de la 72 la 67 de zile, deja sub ținta stabilită de 90 de zile pentru 2026.</a:t>
            </a:r>
          </a:p>
        </p:txBody>
      </p:sp>
      <p:sp>
        <p:nvSpPr>
          <p:cNvPr id="15" name="TextBox 14">
            <a:extLst>
              <a:ext uri="{FF2B5EF4-FFF2-40B4-BE49-F238E27FC236}">
                <a16:creationId xmlns:a16="http://schemas.microsoft.com/office/drawing/2014/main" id="{7B53FB37-7AE9-EFFC-2270-17327095B0D7}"/>
              </a:ext>
            </a:extLst>
          </p:cNvPr>
          <p:cNvSpPr txBox="1"/>
          <p:nvPr/>
        </p:nvSpPr>
        <p:spPr>
          <a:xfrm>
            <a:off x="2630004" y="218274"/>
            <a:ext cx="4572000" cy="523220"/>
          </a:xfrm>
          <a:prstGeom prst="rect">
            <a:avLst/>
          </a:prstGeom>
          <a:noFill/>
        </p:spPr>
        <p:txBody>
          <a:bodyPr wrap="square">
            <a:spAutoFit/>
          </a:bodyPr>
          <a:lstStyle/>
          <a:p>
            <a:pPr algn="ctr"/>
            <a:r>
              <a:rPr lang="en-US" sz="2800" b="1" i="0" u="none" strike="noStrike" cap="none" dirty="0" err="1">
                <a:solidFill>
                  <a:srgbClr val="C00000"/>
                </a:solidFill>
                <a:latin typeface="Cambria" panose="02040503050406030204" pitchFamily="18" charset="0"/>
                <a:ea typeface="Cambria" panose="02040503050406030204" pitchFamily="18" charset="0"/>
                <a:cs typeface="Arial"/>
                <a:sym typeface="Arial"/>
              </a:rPr>
              <a:t>Concluzii</a:t>
            </a:r>
            <a:endParaRPr lang="ro-MD"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706781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9D48ABE8-5EFE-8DC9-AF72-CC32EBFAEA95}"/>
              </a:ext>
            </a:extLst>
          </p:cNvPr>
          <p:cNvSpPr>
            <a:spLocks noGrp="1"/>
          </p:cNvSpPr>
          <p:nvPr>
            <p:ph type="title"/>
          </p:nvPr>
        </p:nvSpPr>
        <p:spPr>
          <a:xfrm>
            <a:off x="1424805" y="310740"/>
            <a:ext cx="6880943" cy="523220"/>
          </a:xfrm>
        </p:spPr>
        <p:txBody>
          <a:bodyPr/>
          <a:lstStyle/>
          <a:p>
            <a:r>
              <a:rPr lang="en-US" sz="2800" b="1" i="0" u="none" strike="noStrike" cap="none" dirty="0" err="1">
                <a:solidFill>
                  <a:srgbClr val="C00000"/>
                </a:solidFill>
                <a:latin typeface="Cambria" panose="02040503050406030204" pitchFamily="18" charset="0"/>
                <a:ea typeface="Cambria" panose="02040503050406030204" pitchFamily="18" charset="0"/>
                <a:cs typeface="Arial"/>
                <a:sym typeface="Arial"/>
              </a:rPr>
              <a:t>Concluzii</a:t>
            </a:r>
            <a:endParaRPr lang="ro-MD"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86CF544-E68C-E449-E141-7C8901146515}"/>
              </a:ext>
            </a:extLst>
          </p:cNvPr>
          <p:cNvSpPr txBox="1"/>
          <p:nvPr/>
        </p:nvSpPr>
        <p:spPr>
          <a:xfrm>
            <a:off x="1563757" y="833960"/>
            <a:ext cx="7500730" cy="4154984"/>
          </a:xfrm>
          <a:prstGeom prst="rect">
            <a:avLst/>
          </a:prstGeom>
          <a:noFill/>
        </p:spPr>
        <p:txBody>
          <a:bodyPr wrap="square">
            <a:spAutoFit/>
          </a:bodyPr>
          <a:lstStyle/>
          <a:p>
            <a:pPr indent="450215" algn="just">
              <a:buNone/>
            </a:pPr>
            <a:r>
              <a:rPr lang="ro-MD" sz="1200" b="1" dirty="0">
                <a:effectLst/>
                <a:latin typeface="Times New Roman" panose="02020603050405020304" pitchFamily="18" charset="0"/>
                <a:ea typeface="Calibri" panose="020F0502020204030204" pitchFamily="34" charset="0"/>
                <a:cs typeface="Arial" panose="020B0604020202020204" pitchFamily="34" charset="0"/>
              </a:rPr>
              <a:t>Rata soluțiilor pronunțate după prima ședință de judecată</a:t>
            </a:r>
            <a:r>
              <a:rPr lang="ro-MD" sz="1200" dirty="0">
                <a:effectLst/>
                <a:latin typeface="Times New Roman" panose="02020603050405020304" pitchFamily="18" charset="0"/>
                <a:ea typeface="Calibri" panose="020F0502020204030204" pitchFamily="34" charset="0"/>
                <a:cs typeface="Arial" panose="020B0604020202020204" pitchFamily="34" charset="0"/>
              </a:rPr>
              <a:t> a crescut ușor, de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75%</a:t>
            </a:r>
            <a:r>
              <a:rPr lang="ro-MD" sz="1200" dirty="0">
                <a:effectLst/>
                <a:latin typeface="Times New Roman" panose="02020603050405020304" pitchFamily="18" charset="0"/>
                <a:ea typeface="Calibri" panose="020F0502020204030204" pitchFamily="34" charset="0"/>
                <a:cs typeface="Arial" panose="020B0604020202020204" pitchFamily="34" charset="0"/>
              </a:rPr>
              <a:t>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76%</a:t>
            </a:r>
            <a:r>
              <a:rPr lang="ro-MD" sz="1200" dirty="0">
                <a:effectLst/>
                <a:latin typeface="Times New Roman" panose="02020603050405020304" pitchFamily="18" charset="0"/>
                <a:ea typeface="Calibri" panose="020F0502020204030204" pitchFamily="34" charset="0"/>
                <a:cs typeface="Arial" panose="020B0604020202020204" pitchFamily="34" charset="0"/>
              </a:rPr>
              <a:t> (ținta: 70%). Pe tipuri de cauze:</a:t>
            </a:r>
          </a:p>
          <a:p>
            <a:pPr marL="342900" lvl="0" algn="just">
              <a:buFont typeface="Wingdings" panose="05000000000000000000" pitchFamily="2" charset="2"/>
              <a:buChar char=""/>
              <a:tabLst>
                <a:tab pos="457200" algn="l"/>
              </a:tabLst>
            </a:pPr>
            <a:r>
              <a:rPr lang="ro-MD" sz="1200" b="1" dirty="0">
                <a:effectLst/>
                <a:latin typeface="Times New Roman" panose="02020603050405020304" pitchFamily="18" charset="0"/>
                <a:ea typeface="Calibri" panose="020F0502020204030204" pitchFamily="34" charset="0"/>
                <a:cs typeface="Arial" panose="020B0604020202020204" pitchFamily="34" charset="0"/>
              </a:rPr>
              <a:t>Civile</a:t>
            </a:r>
            <a:r>
              <a:rPr lang="ro-MD" sz="1200" dirty="0">
                <a:effectLst/>
                <a:latin typeface="Times New Roman" panose="02020603050405020304" pitchFamily="18" charset="0"/>
                <a:ea typeface="Calibri" panose="020F0502020204030204" pitchFamily="34" charset="0"/>
                <a:cs typeface="Arial" panose="020B0604020202020204" pitchFamily="34" charset="0"/>
              </a:rPr>
              <a:t> – s-a menținut </a:t>
            </a:r>
            <a:r>
              <a:rPr lang="ro-MD" sz="1200" b="1" dirty="0">
                <a:effectLst/>
                <a:latin typeface="Times New Roman" panose="02020603050405020304" pitchFamily="18" charset="0"/>
                <a:ea typeface="Calibri" panose="020F0502020204030204" pitchFamily="34" charset="0"/>
                <a:cs typeface="Arial" panose="020B0604020202020204" pitchFamily="34" charset="0"/>
              </a:rPr>
              <a:t>85%</a:t>
            </a:r>
            <a:r>
              <a:rPr lang="ro-MD" sz="1200" dirty="0">
                <a:effectLst/>
                <a:latin typeface="Times New Roman" panose="02020603050405020304" pitchFamily="18" charset="0"/>
                <a:ea typeface="Calibri" panose="020F0502020204030204" pitchFamily="34" charset="0"/>
                <a:cs typeface="Arial" panose="020B0604020202020204" pitchFamily="34" charset="0"/>
              </a:rPr>
              <a:t> (ținta: 80%),</a:t>
            </a:r>
          </a:p>
          <a:p>
            <a:pPr marL="342900" lvl="0" algn="just">
              <a:buFont typeface="Wingdings" panose="05000000000000000000" pitchFamily="2" charset="2"/>
              <a:buChar char=""/>
              <a:tabLst>
                <a:tab pos="457200" algn="l"/>
              </a:tabLst>
            </a:pPr>
            <a:r>
              <a:rPr lang="ro-MD" sz="1200" b="1" dirty="0">
                <a:effectLst/>
                <a:latin typeface="Times New Roman" panose="02020603050405020304" pitchFamily="18" charset="0"/>
                <a:ea typeface="Calibri" panose="020F0502020204030204" pitchFamily="34" charset="0"/>
                <a:cs typeface="Arial" panose="020B0604020202020204" pitchFamily="34" charset="0"/>
              </a:rPr>
              <a:t>Penale</a:t>
            </a:r>
            <a:r>
              <a:rPr lang="ro-MD" sz="1200" dirty="0">
                <a:effectLst/>
                <a:latin typeface="Times New Roman" panose="02020603050405020304" pitchFamily="18" charset="0"/>
                <a:ea typeface="Calibri" panose="020F0502020204030204" pitchFamily="34" charset="0"/>
                <a:cs typeface="Arial" panose="020B0604020202020204" pitchFamily="34" charset="0"/>
              </a:rPr>
              <a:t> – creștere de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73%</a:t>
            </a:r>
            <a:r>
              <a:rPr lang="ro-MD" sz="1200" dirty="0">
                <a:effectLst/>
                <a:latin typeface="Times New Roman" panose="02020603050405020304" pitchFamily="18" charset="0"/>
                <a:ea typeface="Calibri" panose="020F0502020204030204" pitchFamily="34" charset="0"/>
                <a:cs typeface="Arial" panose="020B0604020202020204" pitchFamily="34" charset="0"/>
              </a:rPr>
              <a:t>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78%</a:t>
            </a:r>
            <a:r>
              <a:rPr lang="ro-MD" sz="1200" dirty="0">
                <a:effectLst/>
                <a:latin typeface="Times New Roman" panose="02020603050405020304" pitchFamily="18" charset="0"/>
                <a:ea typeface="Calibri" panose="020F0502020204030204" pitchFamily="34" charset="0"/>
                <a:cs typeface="Arial" panose="020B0604020202020204" pitchFamily="34" charset="0"/>
              </a:rPr>
              <a:t>, (ținta: 70%).</a:t>
            </a:r>
          </a:p>
          <a:p>
            <a:pPr marL="342900" lvl="0" algn="just">
              <a:buFont typeface="Wingdings" panose="05000000000000000000" pitchFamily="2" charset="2"/>
              <a:buChar char=""/>
              <a:tabLst>
                <a:tab pos="457200" algn="l"/>
              </a:tabLst>
            </a:pPr>
            <a:r>
              <a:rPr lang="ro-MD" sz="1200" b="1" dirty="0">
                <a:effectLst/>
                <a:latin typeface="Times New Roman" panose="02020603050405020304" pitchFamily="18" charset="0"/>
                <a:ea typeface="Calibri" panose="020F0502020204030204" pitchFamily="34" charset="0"/>
                <a:cs typeface="Arial" panose="020B0604020202020204" pitchFamily="34" charset="0"/>
              </a:rPr>
              <a:t>Contravenționale</a:t>
            </a:r>
            <a:r>
              <a:rPr lang="ro-MD" sz="1200" dirty="0">
                <a:effectLst/>
                <a:latin typeface="Times New Roman" panose="02020603050405020304" pitchFamily="18" charset="0"/>
                <a:ea typeface="Calibri" panose="020F0502020204030204" pitchFamily="34" charset="0"/>
                <a:cs typeface="Arial" panose="020B0604020202020204" pitchFamily="34" charset="0"/>
              </a:rPr>
              <a:t> – creșterea</a:t>
            </a:r>
          </a:p>
          <a:p>
            <a:pPr marL="342900" lvl="0" algn="just">
              <a:buFont typeface="Wingdings" panose="05000000000000000000" pitchFamily="2" charset="2"/>
              <a:buChar char=""/>
              <a:tabLst>
                <a:tab pos="457200" algn="l"/>
              </a:tabLst>
            </a:pPr>
            <a:endParaRPr lang="ro-MD" sz="1200" dirty="0">
              <a:latin typeface="Times New Roman" panose="02020603050405020304" pitchFamily="18" charset="0"/>
              <a:ea typeface="Calibri" panose="020F0502020204030204" pitchFamily="34" charset="0"/>
              <a:cs typeface="Arial" panose="020B0604020202020204" pitchFamily="34" charset="0"/>
            </a:endParaRPr>
          </a:p>
          <a:p>
            <a:pPr marL="342900" lvl="0" algn="just">
              <a:buFont typeface="Wingdings" panose="05000000000000000000" pitchFamily="2" charset="2"/>
              <a:buChar char=""/>
              <a:tabLst>
                <a:tab pos="457200" algn="l"/>
              </a:tabLst>
            </a:pPr>
            <a:r>
              <a:rPr lang="ro-MD" sz="1200" dirty="0">
                <a:effectLst/>
                <a:latin typeface="Times New Roman" panose="02020603050405020304" pitchFamily="18" charset="0"/>
                <a:ea typeface="Calibri" panose="020F0502020204030204" pitchFamily="34" charset="0"/>
                <a:cs typeface="Arial" panose="020B0604020202020204" pitchFamily="34" charset="0"/>
              </a:rPr>
              <a:t> de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38%</a:t>
            </a:r>
            <a:r>
              <a:rPr lang="ro-MD" sz="1200" dirty="0">
                <a:effectLst/>
                <a:latin typeface="Times New Roman" panose="02020603050405020304" pitchFamily="18" charset="0"/>
                <a:ea typeface="Calibri" panose="020F0502020204030204" pitchFamily="34" charset="0"/>
                <a:cs typeface="Arial" panose="020B0604020202020204" pitchFamily="34" charset="0"/>
              </a:rPr>
              <a:t>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46%</a:t>
            </a:r>
            <a:r>
              <a:rPr lang="ro-MD" sz="1200" dirty="0">
                <a:effectLst/>
                <a:latin typeface="Times New Roman" panose="02020603050405020304" pitchFamily="18" charset="0"/>
                <a:ea typeface="Calibri" panose="020F0502020204030204" pitchFamily="34" charset="0"/>
                <a:cs typeface="Arial" panose="020B0604020202020204" pitchFamily="34" charset="0"/>
              </a:rPr>
              <a:t> (ținta: 60%).</a:t>
            </a:r>
          </a:p>
          <a:p>
            <a:pPr indent="450215" algn="just">
              <a:buNone/>
            </a:pPr>
            <a:r>
              <a:rPr lang="ro-MD" sz="1200" b="1" dirty="0">
                <a:effectLst/>
                <a:latin typeface="Times New Roman" panose="02020603050405020304" pitchFamily="18" charset="0"/>
                <a:ea typeface="Calibri" panose="020F0502020204030204" pitchFamily="34" charset="0"/>
                <a:cs typeface="Arial" panose="020B0604020202020204" pitchFamily="34" charset="0"/>
              </a:rPr>
              <a:t>Rata amânărilor</a:t>
            </a:r>
            <a:r>
              <a:rPr lang="ro-MD" sz="1200" dirty="0">
                <a:effectLst/>
                <a:latin typeface="Times New Roman" panose="02020603050405020304" pitchFamily="18" charset="0"/>
                <a:ea typeface="Calibri" panose="020F0502020204030204" pitchFamily="34" charset="0"/>
                <a:cs typeface="Arial" panose="020B0604020202020204" pitchFamily="34" charset="0"/>
              </a:rPr>
              <a:t> a scăzut de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22%</a:t>
            </a:r>
            <a:r>
              <a:rPr lang="ro-MD" sz="1200" dirty="0">
                <a:effectLst/>
                <a:latin typeface="Times New Roman" panose="02020603050405020304" pitchFamily="18" charset="0"/>
                <a:ea typeface="Calibri" panose="020F0502020204030204" pitchFamily="34" charset="0"/>
                <a:cs typeface="Arial" panose="020B0604020202020204" pitchFamily="34" charset="0"/>
              </a:rPr>
              <a:t>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17%</a:t>
            </a:r>
            <a:r>
              <a:rPr lang="ro-MD" sz="1200" dirty="0">
                <a:effectLst/>
                <a:latin typeface="Times New Roman" panose="02020603050405020304" pitchFamily="18" charset="0"/>
                <a:ea typeface="Calibri" panose="020F0502020204030204" pitchFamily="34" charset="0"/>
                <a:cs typeface="Arial" panose="020B0604020202020204" pitchFamily="34" charset="0"/>
              </a:rPr>
              <a:t>, ținta fiind </a:t>
            </a:r>
            <a:r>
              <a:rPr lang="ro-MD" sz="1200" b="1" dirty="0">
                <a:effectLst/>
                <a:latin typeface="Times New Roman" panose="02020603050405020304" pitchFamily="18" charset="0"/>
                <a:ea typeface="Calibri" panose="020F0502020204030204" pitchFamily="34" charset="0"/>
                <a:cs typeface="Arial" panose="020B0604020202020204" pitchFamily="34" charset="0"/>
              </a:rPr>
              <a:t>15%</a:t>
            </a:r>
            <a:r>
              <a:rPr lang="ro-MD" sz="1200" dirty="0">
                <a:effectLst/>
                <a:latin typeface="Times New Roman" panose="02020603050405020304" pitchFamily="18" charset="0"/>
                <a:ea typeface="Calibri" panose="020F0502020204030204" pitchFamily="34" charset="0"/>
                <a:cs typeface="Arial" panose="020B0604020202020204" pitchFamily="34" charset="0"/>
              </a:rPr>
              <a:t>. Scăderea pozitivă este cauzată în special de dosarele contravenționale (de la 23% la 13%), penale (de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20%</a:t>
            </a:r>
            <a:r>
              <a:rPr lang="ro-MD" sz="1200" dirty="0">
                <a:effectLst/>
                <a:latin typeface="Times New Roman" panose="02020603050405020304" pitchFamily="18" charset="0"/>
                <a:ea typeface="Calibri" panose="020F0502020204030204" pitchFamily="34" charset="0"/>
                <a:cs typeface="Arial" panose="020B0604020202020204" pitchFamily="34" charset="0"/>
              </a:rPr>
              <a:t>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15%</a:t>
            </a:r>
            <a:r>
              <a:rPr lang="ro-MD" sz="1200" dirty="0">
                <a:effectLst/>
                <a:latin typeface="Times New Roman" panose="02020603050405020304" pitchFamily="18" charset="0"/>
                <a:ea typeface="Calibri" panose="020F0502020204030204" pitchFamily="34" charset="0"/>
                <a:cs typeface="Arial" panose="020B0604020202020204" pitchFamily="34" charset="0"/>
              </a:rPr>
              <a:t>) și dosarele civile au înregistrat o ușoară scădere – de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24%</a:t>
            </a:r>
            <a:r>
              <a:rPr lang="ro-MD" sz="1200" dirty="0">
                <a:effectLst/>
                <a:latin typeface="Times New Roman" panose="02020603050405020304" pitchFamily="18" charset="0"/>
                <a:ea typeface="Calibri" panose="020F0502020204030204" pitchFamily="34" charset="0"/>
                <a:cs typeface="Arial" panose="020B0604020202020204" pitchFamily="34" charset="0"/>
              </a:rPr>
              <a:t>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23%</a:t>
            </a:r>
            <a:r>
              <a:rPr lang="ro-MD" sz="1200" dirty="0">
                <a:effectLst/>
                <a:latin typeface="Times New Roman" panose="02020603050405020304" pitchFamily="18" charset="0"/>
                <a:ea typeface="Calibri" panose="020F0502020204030204" pitchFamily="34" charset="0"/>
                <a:cs typeface="Arial" panose="020B0604020202020204" pitchFamily="34" charset="0"/>
              </a:rPr>
              <a:t>.</a:t>
            </a:r>
          </a:p>
          <a:p>
            <a:pPr indent="450215" algn="just">
              <a:buNone/>
            </a:pPr>
            <a:r>
              <a:rPr lang="ro-MD" sz="1200" b="1" dirty="0">
                <a:effectLst/>
                <a:latin typeface="Times New Roman" panose="02020603050405020304" pitchFamily="18" charset="0"/>
                <a:ea typeface="Calibri" panose="020F0502020204030204" pitchFamily="34" charset="0"/>
                <a:cs typeface="Arial" panose="020B0604020202020204" pitchFamily="34" charset="0"/>
              </a:rPr>
              <a:t>Rata apelurilor și recursurilor a înregistrat o creștere nesemnificativă la toate tipurile de dosare împreună </a:t>
            </a:r>
            <a:r>
              <a:rPr lang="ro-MD" sz="1200" dirty="0">
                <a:effectLst/>
                <a:latin typeface="Times New Roman" panose="02020603050405020304" pitchFamily="18" charset="0"/>
                <a:ea typeface="Calibri" panose="020F0502020204030204" pitchFamily="34" charset="0"/>
                <a:cs typeface="Arial" panose="020B0604020202020204" pitchFamily="34" charset="0"/>
              </a:rPr>
              <a:t>de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11,38%</a:t>
            </a:r>
            <a:r>
              <a:rPr lang="ro-MD" sz="1200" dirty="0">
                <a:effectLst/>
                <a:latin typeface="Times New Roman" panose="02020603050405020304" pitchFamily="18" charset="0"/>
                <a:ea typeface="Calibri" panose="020F0502020204030204" pitchFamily="34" charset="0"/>
                <a:cs typeface="Arial" panose="020B0604020202020204" pitchFamily="34" charset="0"/>
              </a:rPr>
              <a:t> la </a:t>
            </a:r>
            <a:r>
              <a:rPr lang="ro-MD" sz="1200" b="1" dirty="0">
                <a:effectLst/>
                <a:latin typeface="Times New Roman" panose="02020603050405020304" pitchFamily="18" charset="0"/>
                <a:ea typeface="Calibri" panose="020F0502020204030204" pitchFamily="34" charset="0"/>
                <a:cs typeface="Arial" panose="020B0604020202020204" pitchFamily="34" charset="0"/>
              </a:rPr>
              <a:t>12,10%.</a:t>
            </a:r>
            <a:r>
              <a:rPr lang="ro-MD" sz="1200" dirty="0">
                <a:effectLst/>
                <a:latin typeface="Times New Roman" panose="02020603050405020304" pitchFamily="18" charset="0"/>
                <a:ea typeface="Calibri" panose="020F0502020204030204" pitchFamily="34" charset="0"/>
                <a:cs typeface="Arial" panose="020B0604020202020204" pitchFamily="34" charset="0"/>
              </a:rPr>
              <a:t>  Însă pentru fiecare categorie de dosare separat, rata apelurilor și recursurilor este în scădere, la dosarele civile a scăzut cu 0,64%, cele penale cu 4,58?% și dosarele contravenționale cu 0,08%.</a:t>
            </a:r>
          </a:p>
          <a:p>
            <a:pPr indent="450215" algn="just">
              <a:buNone/>
            </a:pPr>
            <a:r>
              <a:rPr lang="ro-MD" sz="1200" b="1" dirty="0">
                <a:effectLst/>
                <a:latin typeface="Times New Roman" panose="02020603050405020304" pitchFamily="18" charset="0"/>
                <a:ea typeface="Calibri" panose="020F0502020204030204" pitchFamily="34" charset="0"/>
                <a:cs typeface="Arial" panose="020B0604020202020204" pitchFamily="34" charset="0"/>
              </a:rPr>
              <a:t>Rata hotărârilor casate a crescut de la 1,29% la 3,68%, depășind astfel ținta stabilită de 2%</a:t>
            </a:r>
            <a:r>
              <a:rPr lang="ro-MD" sz="1200" dirty="0">
                <a:effectLst/>
                <a:latin typeface="Times New Roman" panose="02020603050405020304" pitchFamily="18" charset="0"/>
                <a:ea typeface="Calibri" panose="020F0502020204030204" pitchFamily="34" charset="0"/>
                <a:cs typeface="Arial" panose="020B0604020202020204" pitchFamily="34" charset="0"/>
              </a:rPr>
              <a:t>.</a:t>
            </a:r>
          </a:p>
          <a:p>
            <a:pPr indent="450215" algn="just">
              <a:buNone/>
            </a:pPr>
            <a:r>
              <a:rPr lang="ro-MD" sz="1200" dirty="0">
                <a:effectLst/>
                <a:latin typeface="Times New Roman" panose="02020603050405020304" pitchFamily="18" charset="0"/>
                <a:ea typeface="Calibri" panose="020F0502020204030204" pitchFamily="34" charset="0"/>
                <a:cs typeface="Arial" panose="020B0604020202020204" pitchFamily="34" charset="0"/>
              </a:rPr>
              <a:t>Această creștere s-a reflectat în toate categoriile de dosare:</a:t>
            </a:r>
          </a:p>
          <a:p>
            <a:pPr marL="342900" lvl="0" indent="-342900" algn="just">
              <a:buFont typeface="Wingdings" panose="05000000000000000000" pitchFamily="2" charset="2"/>
              <a:buChar char=""/>
              <a:tabLst>
                <a:tab pos="457200" algn="l"/>
              </a:tabLst>
            </a:pPr>
            <a:r>
              <a:rPr lang="ro-MD" sz="1200" dirty="0">
                <a:effectLst/>
                <a:latin typeface="Times New Roman" panose="02020603050405020304" pitchFamily="18" charset="0"/>
                <a:ea typeface="Calibri" panose="020F0502020204030204" pitchFamily="34" charset="0"/>
                <a:cs typeface="Arial" panose="020B0604020202020204" pitchFamily="34" charset="0"/>
              </a:rPr>
              <a:t>În materie </a:t>
            </a:r>
            <a:r>
              <a:rPr lang="ro-MD" sz="1200" b="1" dirty="0">
                <a:effectLst/>
                <a:latin typeface="Times New Roman" panose="02020603050405020304" pitchFamily="18" charset="0"/>
                <a:ea typeface="Calibri" panose="020F0502020204030204" pitchFamily="34" charset="0"/>
                <a:cs typeface="Arial" panose="020B0604020202020204" pitchFamily="34" charset="0"/>
              </a:rPr>
              <a:t>civilă</a:t>
            </a:r>
            <a:r>
              <a:rPr lang="ro-MD" sz="1200" dirty="0">
                <a:effectLst/>
                <a:latin typeface="Times New Roman" panose="02020603050405020304" pitchFamily="18" charset="0"/>
                <a:ea typeface="Calibri" panose="020F0502020204030204" pitchFamily="34" charset="0"/>
                <a:cs typeface="Arial" panose="020B0604020202020204" pitchFamily="34" charset="0"/>
              </a:rPr>
              <a:t>, rata a crescut de la 0,91% la 1,45%;</a:t>
            </a:r>
          </a:p>
          <a:p>
            <a:pPr marL="342900" lvl="0" indent="-342900" algn="just">
              <a:buFont typeface="Wingdings" panose="05000000000000000000" pitchFamily="2" charset="2"/>
              <a:buChar char=""/>
              <a:tabLst>
                <a:tab pos="457200" algn="l"/>
              </a:tabLst>
            </a:pPr>
            <a:r>
              <a:rPr lang="ro-MD" sz="1200" dirty="0">
                <a:effectLst/>
                <a:latin typeface="Times New Roman" panose="02020603050405020304" pitchFamily="18" charset="0"/>
                <a:ea typeface="Calibri" panose="020F0502020204030204" pitchFamily="34" charset="0"/>
                <a:cs typeface="Arial" panose="020B0604020202020204" pitchFamily="34" charset="0"/>
              </a:rPr>
              <a:t>În materie </a:t>
            </a:r>
            <a:r>
              <a:rPr lang="ro-MD" sz="1200" b="1" dirty="0">
                <a:effectLst/>
                <a:latin typeface="Times New Roman" panose="02020603050405020304" pitchFamily="18" charset="0"/>
                <a:ea typeface="Calibri" panose="020F0502020204030204" pitchFamily="34" charset="0"/>
                <a:cs typeface="Arial" panose="020B0604020202020204" pitchFamily="34" charset="0"/>
              </a:rPr>
              <a:t>penală</a:t>
            </a:r>
            <a:r>
              <a:rPr lang="ro-MD" sz="1200" dirty="0">
                <a:effectLst/>
                <a:latin typeface="Times New Roman" panose="02020603050405020304" pitchFamily="18" charset="0"/>
                <a:ea typeface="Calibri" panose="020F0502020204030204" pitchFamily="34" charset="0"/>
                <a:cs typeface="Arial" panose="020B0604020202020204" pitchFamily="34" charset="0"/>
              </a:rPr>
              <a:t>, rata a scăzut de la 0,83% la 2,41%;</a:t>
            </a:r>
          </a:p>
          <a:p>
            <a:pPr marL="342900" lvl="0" indent="-342900" algn="just">
              <a:buFont typeface="Wingdings" panose="05000000000000000000" pitchFamily="2" charset="2"/>
              <a:buChar char=""/>
              <a:tabLst>
                <a:tab pos="457200" algn="l"/>
              </a:tabLst>
            </a:pPr>
            <a:r>
              <a:rPr lang="ro-MD" sz="1200" dirty="0">
                <a:effectLst/>
                <a:latin typeface="Times New Roman" panose="02020603050405020304" pitchFamily="18" charset="0"/>
                <a:ea typeface="Calibri" panose="020F0502020204030204" pitchFamily="34" charset="0"/>
                <a:cs typeface="Arial" panose="020B0604020202020204" pitchFamily="34" charset="0"/>
              </a:rPr>
              <a:t>În cazul </a:t>
            </a:r>
            <a:r>
              <a:rPr lang="ro-MD" sz="1200" b="1" dirty="0">
                <a:effectLst/>
                <a:latin typeface="Times New Roman" panose="02020603050405020304" pitchFamily="18" charset="0"/>
                <a:ea typeface="Calibri" panose="020F0502020204030204" pitchFamily="34" charset="0"/>
                <a:cs typeface="Arial" panose="020B0604020202020204" pitchFamily="34" charset="0"/>
              </a:rPr>
              <a:t>dosarelor contravenționale</a:t>
            </a:r>
            <a:r>
              <a:rPr lang="ro-MD" sz="1200" dirty="0">
                <a:effectLst/>
                <a:latin typeface="Times New Roman" panose="02020603050405020304" pitchFamily="18" charset="0"/>
                <a:ea typeface="Calibri" panose="020F0502020204030204" pitchFamily="34" charset="0"/>
                <a:cs typeface="Arial" panose="020B0604020202020204" pitchFamily="34" charset="0"/>
              </a:rPr>
              <a:t>, s-a înregistrat o creștere majoră de la 3,76% la 12,92%. </a:t>
            </a:r>
          </a:p>
          <a:p>
            <a:pPr marL="90170" indent="367030" algn="just">
              <a:buNone/>
              <a:tabLst>
                <a:tab pos="457200" algn="l"/>
              </a:tabLst>
            </a:pPr>
            <a:r>
              <a:rPr lang="ro-MD" sz="1200" b="1" dirty="0">
                <a:effectLst/>
                <a:latin typeface="Times New Roman" panose="02020603050405020304" pitchFamily="18" charset="0"/>
                <a:ea typeface="Calibri" panose="020F0502020204030204" pitchFamily="34" charset="0"/>
                <a:cs typeface="Arial" panose="020B0604020202020204" pitchFamily="34" charset="0"/>
              </a:rPr>
              <a:t>Structura cauzelor aflate pe rolul instanței</a:t>
            </a:r>
            <a:r>
              <a:rPr lang="ro-MD" sz="1200" dirty="0">
                <a:effectLst/>
                <a:latin typeface="Times New Roman" panose="02020603050405020304" pitchFamily="18" charset="0"/>
                <a:ea typeface="Calibri" panose="020F0502020204030204" pitchFamily="34" charset="0"/>
                <a:cs typeface="Arial" panose="020B0604020202020204" pitchFamily="34" charset="0"/>
              </a:rPr>
              <a:t> în prima perioadă a I-trimestru 2026 comparativ cu perioada anului 2025 este de o diferență de 55 dosare. În această perioadă dosare penale aflate pe rolul instanței este cu 470 dosare mai multe, contravenționale cu 269 dosare mai multe și doar dosare civile însumate dintre cele înregistrate și restanță o diferență de 625 dosare mai puțin pentru anul 2026.</a:t>
            </a:r>
          </a:p>
        </p:txBody>
      </p:sp>
    </p:spTree>
    <p:extLst>
      <p:ext uri="{BB962C8B-B14F-4D97-AF65-F5344CB8AC3E}">
        <p14:creationId xmlns:p14="http://schemas.microsoft.com/office/powerpoint/2010/main" val="39168499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3;p17">
            <a:extLst>
              <a:ext uri="{FF2B5EF4-FFF2-40B4-BE49-F238E27FC236}">
                <a16:creationId xmlns:a16="http://schemas.microsoft.com/office/drawing/2014/main" id="{84A7FEAC-E6BE-B718-6760-31743FDB3EEA}"/>
              </a:ext>
            </a:extLst>
          </p:cNvPr>
          <p:cNvSpPr txBox="1"/>
          <p:nvPr/>
        </p:nvSpPr>
        <p:spPr>
          <a:xfrm>
            <a:off x="552764" y="531372"/>
            <a:ext cx="8256694" cy="646331"/>
          </a:xfrm>
          <a:prstGeom prst="rect">
            <a:avLst/>
          </a:prstGeom>
          <a:noFill/>
          <a:ln>
            <a:noFill/>
          </a:ln>
        </p:spPr>
        <p:txBody>
          <a:bodyPr spcFirstLastPara="1" wrap="square" lIns="91425" tIns="45700" rIns="91425" bIns="45700" anchor="b" anchorCtr="0">
            <a:spAutoFit/>
          </a:bodyPr>
          <a:lstStyle/>
          <a:p>
            <a:pPr marL="0" marR="0" lvl="0" indent="0" algn="ctr" rtl="0">
              <a:lnSpc>
                <a:spcPct val="100000"/>
              </a:lnSpc>
              <a:spcBef>
                <a:spcPts val="0"/>
              </a:spcBef>
              <a:spcAft>
                <a:spcPts val="0"/>
              </a:spcAft>
              <a:buClr>
                <a:srgbClr val="C00000"/>
              </a:buClr>
              <a:buSzPts val="3600"/>
              <a:buFont typeface="Arial"/>
              <a:buNone/>
            </a:pPr>
            <a:r>
              <a:rPr lang="en-US" sz="3600" b="1" i="0" u="none" strike="noStrike" cap="none" dirty="0" err="1">
                <a:solidFill>
                  <a:srgbClr val="C00000"/>
                </a:solidFill>
                <a:latin typeface="Cambria" panose="02040503050406030204" pitchFamily="18" charset="0"/>
                <a:ea typeface="Cambria" panose="02040503050406030204" pitchFamily="18" charset="0"/>
                <a:cs typeface="Arial"/>
                <a:sym typeface="Arial"/>
              </a:rPr>
              <a:t>Acțiuni</a:t>
            </a:r>
            <a:r>
              <a:rPr lang="en-US" sz="3600" b="1" i="0" u="none" strike="noStrike" cap="none" dirty="0">
                <a:solidFill>
                  <a:srgbClr val="C00000"/>
                </a:solidFill>
                <a:latin typeface="Cambria" panose="02040503050406030204" pitchFamily="18" charset="0"/>
                <a:ea typeface="Cambria" panose="02040503050406030204" pitchFamily="18" charset="0"/>
                <a:cs typeface="Arial"/>
                <a:sym typeface="Arial"/>
              </a:rPr>
              <a:t> </a:t>
            </a:r>
            <a:r>
              <a:rPr lang="en-US" sz="3600" b="1" i="0" u="none" strike="noStrike" cap="none" dirty="0" err="1">
                <a:solidFill>
                  <a:srgbClr val="C00000"/>
                </a:solidFill>
                <a:latin typeface="Cambria" panose="02040503050406030204" pitchFamily="18" charset="0"/>
                <a:ea typeface="Cambria" panose="02040503050406030204" pitchFamily="18" charset="0"/>
                <a:cs typeface="Arial"/>
                <a:sym typeface="Arial"/>
              </a:rPr>
              <a:t>prioritare</a:t>
            </a:r>
            <a:r>
              <a:rPr lang="en-US" sz="3600" b="1" i="0" u="none" strike="noStrike" cap="none" dirty="0">
                <a:solidFill>
                  <a:srgbClr val="C00000"/>
                </a:solidFill>
                <a:latin typeface="Cambria" panose="02040503050406030204" pitchFamily="18" charset="0"/>
                <a:ea typeface="Cambria" panose="02040503050406030204" pitchFamily="18" charset="0"/>
                <a:cs typeface="Arial"/>
                <a:sym typeface="Arial"/>
              </a:rPr>
              <a:t> </a:t>
            </a:r>
            <a:endParaRPr sz="3600" b="1" i="0" u="none" strike="noStrike" cap="none" dirty="0">
              <a:solidFill>
                <a:schemeClr val="dk1"/>
              </a:solidFill>
              <a:latin typeface="Cambria" panose="02040503050406030204" pitchFamily="18" charset="0"/>
              <a:ea typeface="Cambria" panose="02040503050406030204" pitchFamily="18" charset="0"/>
              <a:cs typeface="Arial"/>
              <a:sym typeface="Arial"/>
            </a:endParaRPr>
          </a:p>
        </p:txBody>
      </p:sp>
      <p:sp>
        <p:nvSpPr>
          <p:cNvPr id="6" name="Google Shape;374;p17">
            <a:extLst>
              <a:ext uri="{FF2B5EF4-FFF2-40B4-BE49-F238E27FC236}">
                <a16:creationId xmlns:a16="http://schemas.microsoft.com/office/drawing/2014/main" id="{777D9719-F008-BCEE-F42D-9161F158631F}"/>
              </a:ext>
            </a:extLst>
          </p:cNvPr>
          <p:cNvSpPr txBox="1"/>
          <p:nvPr/>
        </p:nvSpPr>
        <p:spPr>
          <a:xfrm>
            <a:off x="1618056" y="1483821"/>
            <a:ext cx="7072132" cy="3046948"/>
          </a:xfrm>
          <a:prstGeom prst="rect">
            <a:avLst/>
          </a:prstGeom>
          <a:noFill/>
          <a:ln>
            <a:noFill/>
          </a:ln>
        </p:spPr>
        <p:txBody>
          <a:bodyPr spcFirstLastPara="1" wrap="square" lIns="91425" tIns="45700" rIns="91425" bIns="45700" anchor="t" anchorCtr="0">
            <a:spAutoFit/>
          </a:bodyPr>
          <a:lstStyle/>
          <a:p>
            <a:pPr marL="342900" lvl="0" indent="-342900" algn="just">
              <a:buClr>
                <a:schemeClr val="dk1"/>
              </a:buClr>
              <a:buSzPts val="1600"/>
              <a:buFont typeface="Arial"/>
              <a:buAutoNum type="arabicPeriod"/>
            </a:pPr>
            <a:r>
              <a:rPr lang="ro-RO" sz="1600" b="0" i="0" u="none" strike="noStrike" cap="none" dirty="0">
                <a:solidFill>
                  <a:schemeClr val="dk1"/>
                </a:solidFill>
                <a:latin typeface="Cambria" panose="02040503050406030204" pitchFamily="18" charset="0"/>
                <a:ea typeface="Cambria" panose="02040503050406030204" pitchFamily="18" charset="0"/>
                <a:cs typeface="Arial"/>
                <a:sym typeface="Arial"/>
              </a:rPr>
              <a:t>Creșterea în ansamblu a ratei de soluționare a dosarelor, la toate tipurile de dosare.</a:t>
            </a:r>
          </a:p>
          <a:p>
            <a:pPr marL="342900" lvl="0" indent="-342900" algn="just">
              <a:buClr>
                <a:schemeClr val="dk1"/>
              </a:buClr>
              <a:buSzPts val="1600"/>
              <a:buFont typeface="Arial"/>
              <a:buAutoNum type="arabicPeriod"/>
            </a:pPr>
            <a:r>
              <a:rPr lang="ro-RO" sz="1600" dirty="0">
                <a:solidFill>
                  <a:schemeClr val="dk1"/>
                </a:solidFill>
                <a:latin typeface="Cambria" panose="02040503050406030204" pitchFamily="18" charset="0"/>
                <a:ea typeface="Cambria" panose="02040503050406030204" pitchFamily="18" charset="0"/>
              </a:rPr>
              <a:t>Scăderea ponderii dosarelor examinate în decurs de 2-3 ani și a celor examinate mai mult de 3 ani.</a:t>
            </a:r>
          </a:p>
          <a:p>
            <a:pPr marL="342900" lvl="0" indent="-342900" algn="just">
              <a:buClr>
                <a:schemeClr val="dk1"/>
              </a:buClr>
              <a:buSzPts val="1600"/>
              <a:buFont typeface="Arial"/>
              <a:buAutoNum type="arabicPeriod"/>
            </a:pPr>
            <a:r>
              <a:rPr lang="ro-RO" sz="1600" dirty="0">
                <a:solidFill>
                  <a:schemeClr val="dk1"/>
                </a:solidFill>
                <a:latin typeface="Cambria" panose="02040503050406030204" pitchFamily="18" charset="0"/>
                <a:ea typeface="Cambria" panose="02040503050406030204" pitchFamily="18" charset="0"/>
              </a:rPr>
              <a:t>Scăderea în ansamblu a duratei de lichidare a stocului de cauze pendinte, la toate tipurile de dosare.</a:t>
            </a:r>
          </a:p>
          <a:p>
            <a:pPr marL="342900" lvl="0" indent="-342900" algn="just">
              <a:buClr>
                <a:schemeClr val="dk1"/>
              </a:buClr>
              <a:buSzPts val="1600"/>
              <a:buFont typeface="Arial"/>
              <a:buAutoNum type="arabicPeriod"/>
            </a:pPr>
            <a:r>
              <a:rPr lang="ro-RO" sz="1600" dirty="0">
                <a:solidFill>
                  <a:schemeClr val="dk1"/>
                </a:solidFill>
                <a:latin typeface="Cambria" panose="02040503050406030204" pitchFamily="18" charset="0"/>
                <a:ea typeface="Cambria" panose="02040503050406030204" pitchFamily="18" charset="0"/>
              </a:rPr>
              <a:t>Creșterea în ansamblu a ratei soluțiilor pronunțate după prima ședința de judecată, în special pentru dosare penale și contravenționale.</a:t>
            </a:r>
          </a:p>
          <a:p>
            <a:pPr marL="342900" lvl="0" indent="-342900" algn="just">
              <a:buClr>
                <a:schemeClr val="dk1"/>
              </a:buClr>
              <a:buSzPts val="1600"/>
              <a:buFont typeface="Arial"/>
              <a:buAutoNum type="arabicPeriod"/>
            </a:pPr>
            <a:r>
              <a:rPr lang="ro-RO" sz="1600" dirty="0">
                <a:solidFill>
                  <a:schemeClr val="dk1"/>
                </a:solidFill>
                <a:latin typeface="Cambria" panose="02040503050406030204" pitchFamily="18" charset="0"/>
                <a:ea typeface="Cambria" panose="02040503050406030204" pitchFamily="18" charset="0"/>
              </a:rPr>
              <a:t>Scăderea ratei amânărilor ședințelor de judecată.</a:t>
            </a:r>
          </a:p>
          <a:p>
            <a:pPr marL="342900" lvl="0" indent="-342900" algn="just">
              <a:buClr>
                <a:schemeClr val="dk1"/>
              </a:buClr>
              <a:buSzPts val="1600"/>
              <a:buFont typeface="Arial"/>
              <a:buAutoNum type="arabicPeriod"/>
            </a:pPr>
            <a:r>
              <a:rPr lang="ro-RO" sz="1600" dirty="0">
                <a:solidFill>
                  <a:schemeClr val="dk1"/>
                </a:solidFill>
                <a:latin typeface="Cambria" panose="02040503050406030204" pitchFamily="18" charset="0"/>
                <a:ea typeface="Cambria" panose="02040503050406030204" pitchFamily="18" charset="0"/>
              </a:rPr>
              <a:t>Scăderea ratei hotărârilor casate.</a:t>
            </a:r>
          </a:p>
          <a:p>
            <a:pPr marL="342900" lvl="0" indent="-342900" algn="just">
              <a:buClr>
                <a:schemeClr val="dk1"/>
              </a:buClr>
              <a:buSzPts val="1600"/>
              <a:buFont typeface="Arial"/>
              <a:buAutoNum type="arabicPeriod"/>
            </a:pPr>
            <a:endParaRPr lang="ro-RO" sz="1600" dirty="0">
              <a:solidFill>
                <a:schemeClr val="dk1"/>
              </a:solidFill>
            </a:endParaRPr>
          </a:p>
          <a:p>
            <a:pPr marL="342900" lvl="0" indent="-342900" algn="just">
              <a:buClr>
                <a:schemeClr val="dk1"/>
              </a:buClr>
              <a:buSzPts val="1600"/>
              <a:buFont typeface="Arial"/>
              <a:buAutoNum type="arabicPeriod"/>
            </a:pP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342417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a16="http://schemas.microsoft.com/office/drawing/2014/main" id="{75C51854-1996-BFAF-6321-ABF8A9B577F4}"/>
              </a:ext>
            </a:extLst>
          </p:cNvPr>
          <p:cNvGraphicFramePr/>
          <p:nvPr>
            <p:extLst>
              <p:ext uri="{D42A27DB-BD31-4B8C-83A1-F6EECF244321}">
                <p14:modId xmlns:p14="http://schemas.microsoft.com/office/powerpoint/2010/main" val="1203846757"/>
              </p:ext>
            </p:extLst>
          </p:nvPr>
        </p:nvGraphicFramePr>
        <p:xfrm>
          <a:off x="1530625" y="344557"/>
          <a:ext cx="6825679" cy="4644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83055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a16="http://schemas.microsoft.com/office/drawing/2014/main" id="{59D834C3-7397-26B7-12D4-91FD9D1E4533}"/>
              </a:ext>
            </a:extLst>
          </p:cNvPr>
          <p:cNvGraphicFramePr/>
          <p:nvPr>
            <p:extLst>
              <p:ext uri="{D42A27DB-BD31-4B8C-83A1-F6EECF244321}">
                <p14:modId xmlns:p14="http://schemas.microsoft.com/office/powerpoint/2010/main" val="679923851"/>
              </p:ext>
            </p:extLst>
          </p:nvPr>
        </p:nvGraphicFramePr>
        <p:xfrm>
          <a:off x="1709530" y="795130"/>
          <a:ext cx="6983056" cy="4260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32680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A73FC4D-8A40-F1D9-A3FA-EDA1421CBCDC}"/>
              </a:ext>
            </a:extLst>
          </p:cNvPr>
          <p:cNvSpPr>
            <a:spLocks noGrp="1"/>
          </p:cNvSpPr>
          <p:nvPr>
            <p:ph type="title"/>
          </p:nvPr>
        </p:nvSpPr>
        <p:spPr>
          <a:xfrm>
            <a:off x="1459918" y="464724"/>
            <a:ext cx="6880943" cy="492443"/>
          </a:xfrm>
        </p:spPr>
        <p:txBody>
          <a:bodyPr/>
          <a:lstStyle/>
          <a:p>
            <a:r>
              <a:rPr lang="ro-RO" dirty="0"/>
              <a:t>Dosare înregistrate</a:t>
            </a:r>
            <a:endParaRPr lang="ro-MD" dirty="0"/>
          </a:p>
        </p:txBody>
      </p:sp>
      <p:graphicFrame>
        <p:nvGraphicFramePr>
          <p:cNvPr id="6" name="Диаграмма 5">
            <a:extLst>
              <a:ext uri="{FF2B5EF4-FFF2-40B4-BE49-F238E27FC236}">
                <a16:creationId xmlns:a16="http://schemas.microsoft.com/office/drawing/2014/main" id="{E687F0A8-0B9D-5435-9A49-6BB0A650FC3E}"/>
              </a:ext>
            </a:extLst>
          </p:cNvPr>
          <p:cNvGraphicFramePr/>
          <p:nvPr>
            <p:extLst>
              <p:ext uri="{D42A27DB-BD31-4B8C-83A1-F6EECF244321}">
                <p14:modId xmlns:p14="http://schemas.microsoft.com/office/powerpoint/2010/main" val="3159885111"/>
              </p:ext>
            </p:extLst>
          </p:nvPr>
        </p:nvGraphicFramePr>
        <p:xfrm>
          <a:off x="1588081" y="899905"/>
          <a:ext cx="6752779"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80149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898BC078-DA0E-C4CC-198C-BBDE55CC9D75}"/>
              </a:ext>
            </a:extLst>
          </p:cNvPr>
          <p:cNvSpPr>
            <a:spLocks noGrp="1"/>
          </p:cNvSpPr>
          <p:nvPr>
            <p:ph type="body" sz="quarter" idx="10"/>
          </p:nvPr>
        </p:nvSpPr>
        <p:spPr/>
        <p:txBody>
          <a:bodyPr/>
          <a:lstStyle/>
          <a:p>
            <a:endParaRPr lang="ro-MD" dirty="0"/>
          </a:p>
          <a:p>
            <a:endParaRPr lang="ro-MD" dirty="0"/>
          </a:p>
        </p:txBody>
      </p:sp>
      <p:sp>
        <p:nvSpPr>
          <p:cNvPr id="4" name="Заголовок 1">
            <a:extLst>
              <a:ext uri="{FF2B5EF4-FFF2-40B4-BE49-F238E27FC236}">
                <a16:creationId xmlns:a16="http://schemas.microsoft.com/office/drawing/2014/main" id="{D5BC8909-350E-D5E7-C3B5-26AF910481C2}"/>
              </a:ext>
            </a:extLst>
          </p:cNvPr>
          <p:cNvSpPr>
            <a:spLocks noGrp="1"/>
          </p:cNvSpPr>
          <p:nvPr>
            <p:ph type="title"/>
          </p:nvPr>
        </p:nvSpPr>
        <p:spPr>
          <a:xfrm>
            <a:off x="1475509" y="329567"/>
            <a:ext cx="7211291" cy="415498"/>
          </a:xfrm>
        </p:spPr>
        <p:txBody>
          <a:bodyPr/>
          <a:lstStyle/>
          <a:p>
            <a:pPr algn="ctr"/>
            <a:r>
              <a:rPr lang="en-US" sz="3000" b="1" i="0" u="none" strike="noStrike" cap="none" dirty="0" err="1">
                <a:solidFill>
                  <a:schemeClr val="tx1"/>
                </a:solidFill>
                <a:latin typeface="Calibri"/>
                <a:ea typeface="Calibri"/>
                <a:cs typeface="Calibri"/>
                <a:sym typeface="Calibri"/>
              </a:rPr>
              <a:t>Dosare</a:t>
            </a:r>
            <a:r>
              <a:rPr lang="en-US" sz="3000" b="1" i="0" u="none" strike="noStrike" cap="none" dirty="0">
                <a:solidFill>
                  <a:schemeClr val="tx1"/>
                </a:solidFill>
                <a:latin typeface="Calibri"/>
                <a:ea typeface="Calibri"/>
                <a:cs typeface="Calibri"/>
                <a:sym typeface="Calibri"/>
              </a:rPr>
              <a:t> </a:t>
            </a:r>
            <a:r>
              <a:rPr lang="ro-MD" sz="3000" b="1" dirty="0">
                <a:solidFill>
                  <a:schemeClr val="tx1"/>
                </a:solidFill>
              </a:rPr>
              <a:t>soluționate</a:t>
            </a:r>
            <a:r>
              <a:rPr lang="en-US" sz="3000" b="1" i="0" u="none" strike="noStrike" cap="none" dirty="0">
                <a:solidFill>
                  <a:schemeClr val="tx1"/>
                </a:solidFill>
                <a:latin typeface="Calibri"/>
                <a:ea typeface="Calibri"/>
                <a:cs typeface="Calibri"/>
                <a:sym typeface="Calibri"/>
              </a:rPr>
              <a:t> </a:t>
            </a:r>
            <a:endParaRPr lang="ro-MD" sz="3000" dirty="0"/>
          </a:p>
        </p:txBody>
      </p:sp>
      <p:graphicFrame>
        <p:nvGraphicFramePr>
          <p:cNvPr id="5" name="Диаграмма 4">
            <a:extLst>
              <a:ext uri="{FF2B5EF4-FFF2-40B4-BE49-F238E27FC236}">
                <a16:creationId xmlns:a16="http://schemas.microsoft.com/office/drawing/2014/main" id="{6FD8E01F-496D-4A08-4639-8CBA7D5794CB}"/>
              </a:ext>
            </a:extLst>
          </p:cNvPr>
          <p:cNvGraphicFramePr/>
          <p:nvPr>
            <p:extLst>
              <p:ext uri="{D42A27DB-BD31-4B8C-83A1-F6EECF244321}">
                <p14:modId xmlns:p14="http://schemas.microsoft.com/office/powerpoint/2010/main" val="1590016731"/>
              </p:ext>
            </p:extLst>
          </p:nvPr>
        </p:nvGraphicFramePr>
        <p:xfrm>
          <a:off x="1251915" y="889605"/>
          <a:ext cx="7434885" cy="4253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81972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A6076852-9489-1966-9B02-9D1B5ACD6AF7}"/>
              </a:ext>
            </a:extLst>
          </p:cNvPr>
          <p:cNvSpPr>
            <a:spLocks noGrp="1"/>
          </p:cNvSpPr>
          <p:nvPr>
            <p:ph type="title"/>
          </p:nvPr>
        </p:nvSpPr>
        <p:spPr>
          <a:xfrm>
            <a:off x="1586344" y="366895"/>
            <a:ext cx="7557655" cy="415498"/>
          </a:xfrm>
        </p:spPr>
        <p:txBody>
          <a:bodyPr/>
          <a:lstStyle/>
          <a:p>
            <a:pPr algn="ctr"/>
            <a:r>
              <a:rPr lang="en-US" sz="3000" b="1" i="0" u="none" strike="noStrike" cap="none" dirty="0" err="1">
                <a:solidFill>
                  <a:schemeClr val="tx1"/>
                </a:solidFill>
                <a:latin typeface="Calibri"/>
                <a:ea typeface="Calibri"/>
                <a:cs typeface="Calibri"/>
                <a:sym typeface="Calibri"/>
              </a:rPr>
              <a:t>Dosare</a:t>
            </a:r>
            <a:r>
              <a:rPr lang="en-US" sz="3000" b="1" i="0" u="none" strike="noStrike" cap="none" dirty="0">
                <a:solidFill>
                  <a:schemeClr val="tx1"/>
                </a:solidFill>
                <a:latin typeface="Calibri"/>
                <a:ea typeface="Calibri"/>
                <a:cs typeface="Calibri"/>
                <a:sym typeface="Calibri"/>
              </a:rPr>
              <a:t> </a:t>
            </a:r>
            <a:r>
              <a:rPr lang="ro-MD" sz="3000" b="1" dirty="0">
                <a:solidFill>
                  <a:schemeClr val="tx1"/>
                </a:solidFill>
              </a:rPr>
              <a:t>soluționate</a:t>
            </a:r>
            <a:r>
              <a:rPr lang="en-US" sz="3000" b="1" i="0" u="none" strike="noStrike" cap="none" dirty="0">
                <a:solidFill>
                  <a:schemeClr val="tx1"/>
                </a:solidFill>
                <a:latin typeface="Calibri"/>
                <a:ea typeface="Calibri"/>
                <a:cs typeface="Calibri"/>
                <a:sym typeface="Calibri"/>
              </a:rPr>
              <a:t> </a:t>
            </a:r>
            <a:endParaRPr lang="ro-MD" sz="3000" dirty="0"/>
          </a:p>
        </p:txBody>
      </p:sp>
      <p:graphicFrame>
        <p:nvGraphicFramePr>
          <p:cNvPr id="5" name="Диаграмма 4">
            <a:extLst>
              <a:ext uri="{FF2B5EF4-FFF2-40B4-BE49-F238E27FC236}">
                <a16:creationId xmlns:a16="http://schemas.microsoft.com/office/drawing/2014/main" id="{C65A659E-AFBF-3B85-4F10-B85E7F602BE6}"/>
              </a:ext>
            </a:extLst>
          </p:cNvPr>
          <p:cNvGraphicFramePr/>
          <p:nvPr>
            <p:extLst>
              <p:ext uri="{D42A27DB-BD31-4B8C-83A1-F6EECF244321}">
                <p14:modId xmlns:p14="http://schemas.microsoft.com/office/powerpoint/2010/main" val="1947030805"/>
              </p:ext>
            </p:extLst>
          </p:nvPr>
        </p:nvGraphicFramePr>
        <p:xfrm>
          <a:off x="1529407" y="1051651"/>
          <a:ext cx="7434885" cy="4253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41382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0F872994-F87B-0602-FF89-23616CAB4319}"/>
              </a:ext>
            </a:extLst>
          </p:cNvPr>
          <p:cNvSpPr>
            <a:spLocks noGrp="1"/>
          </p:cNvSpPr>
          <p:nvPr>
            <p:ph type="title"/>
          </p:nvPr>
        </p:nvSpPr>
        <p:spPr>
          <a:xfrm>
            <a:off x="1399308" y="587012"/>
            <a:ext cx="7287491" cy="553998"/>
          </a:xfrm>
        </p:spPr>
        <p:txBody>
          <a:bodyPr/>
          <a:lstStyle/>
          <a:p>
            <a:pPr algn="ctr"/>
            <a:r>
              <a:rPr lang="ro-MD" sz="3000" b="1" i="0" u="none" strike="noStrike" cap="none" dirty="0">
                <a:solidFill>
                  <a:schemeClr val="tx1"/>
                </a:solidFill>
                <a:latin typeface="Calibri"/>
                <a:ea typeface="Calibri"/>
                <a:cs typeface="Calibri"/>
                <a:sym typeface="Calibri"/>
              </a:rPr>
              <a:t>          </a:t>
            </a:r>
            <a:r>
              <a:rPr lang="en-US" sz="3000" b="1" i="0" u="none" strike="noStrike" cap="none" dirty="0" err="1">
                <a:solidFill>
                  <a:schemeClr val="tx1"/>
                </a:solidFill>
                <a:latin typeface="Calibri"/>
                <a:ea typeface="Calibri"/>
                <a:cs typeface="Calibri"/>
                <a:sym typeface="Calibri"/>
              </a:rPr>
              <a:t>Dosare</a:t>
            </a:r>
            <a:r>
              <a:rPr lang="en-US" sz="3000" b="1" i="0" u="none" strike="noStrike" cap="none" dirty="0">
                <a:solidFill>
                  <a:schemeClr val="tx1"/>
                </a:solidFill>
                <a:latin typeface="Calibri"/>
                <a:ea typeface="Calibri"/>
                <a:cs typeface="Calibri"/>
                <a:sym typeface="Calibri"/>
              </a:rPr>
              <a:t> </a:t>
            </a:r>
            <a:r>
              <a:rPr lang="ro-MD" sz="3000" b="1" dirty="0">
                <a:solidFill>
                  <a:schemeClr val="tx1"/>
                </a:solidFill>
              </a:rPr>
              <a:t>soluționate</a:t>
            </a:r>
            <a:r>
              <a:rPr lang="en-US" sz="3000" b="1" i="0" u="none" strike="noStrike" cap="none" dirty="0">
                <a:solidFill>
                  <a:schemeClr val="tx1"/>
                </a:solidFill>
                <a:latin typeface="Calibri"/>
                <a:ea typeface="Calibri"/>
                <a:cs typeface="Calibri"/>
                <a:sym typeface="Calibri"/>
              </a:rPr>
              <a:t> </a:t>
            </a:r>
            <a:endParaRPr lang="ro-MD" sz="3000" dirty="0"/>
          </a:p>
        </p:txBody>
      </p:sp>
      <p:graphicFrame>
        <p:nvGraphicFramePr>
          <p:cNvPr id="5" name="Диаграмма 4">
            <a:extLst>
              <a:ext uri="{FF2B5EF4-FFF2-40B4-BE49-F238E27FC236}">
                <a16:creationId xmlns:a16="http://schemas.microsoft.com/office/drawing/2014/main" id="{88D0723E-1D97-E66D-0FB7-2DC338C42B03}"/>
              </a:ext>
            </a:extLst>
          </p:cNvPr>
          <p:cNvGraphicFramePr/>
          <p:nvPr>
            <p:extLst>
              <p:ext uri="{D42A27DB-BD31-4B8C-83A1-F6EECF244321}">
                <p14:modId xmlns:p14="http://schemas.microsoft.com/office/powerpoint/2010/main" val="3402086417"/>
              </p:ext>
            </p:extLst>
          </p:nvPr>
        </p:nvGraphicFramePr>
        <p:xfrm>
          <a:off x="1251915" y="1071760"/>
          <a:ext cx="7434885" cy="4253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565749"/>
      </p:ext>
    </p:extLst>
  </p:cSld>
  <p:clrMapOvr>
    <a:masterClrMapping/>
  </p:clrMapOvr>
  <p:transition>
    <p:fade/>
  </p:transition>
</p:sld>
</file>

<file path=ppt/theme/theme1.xml><?xml version="1.0" encoding="utf-8"?>
<a:theme xmlns:a="http://schemas.openxmlformats.org/drawingml/2006/main" name="Master English">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giz_Standard_PPT_Mastervorlagen_en_2019-02.pptx" id="{58BAC1C1-9805-4408-A1E8-D1E88CC09B37}" vid="{48A7AC99-3C7E-4DB8-B81E-0A4F3F485329}"/>
    </a:ext>
  </a:extLst>
</a:theme>
</file>

<file path=ppt/theme/theme2.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English</Template>
  <TotalTime>18326</TotalTime>
  <Words>1282</Words>
  <Application>Microsoft Office PowerPoint</Application>
  <PresentationFormat>Экран (16:9)</PresentationFormat>
  <Paragraphs>86</Paragraphs>
  <Slides>32</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32</vt:i4>
      </vt:variant>
    </vt:vector>
  </HeadingPairs>
  <TitlesOfParts>
    <vt:vector size="40" baseType="lpstr">
      <vt:lpstr>Arial</vt:lpstr>
      <vt:lpstr>Calibri</vt:lpstr>
      <vt:lpstr>Cambria</vt:lpstr>
      <vt:lpstr>Symbol</vt:lpstr>
      <vt:lpstr>Times New Roman</vt:lpstr>
      <vt:lpstr>Wingdings</vt:lpstr>
      <vt:lpstr>Master English</vt:lpstr>
      <vt:lpstr>La mente</vt:lpstr>
      <vt:lpstr>Презентация PowerPoint</vt:lpstr>
      <vt:lpstr>Презентация PowerPoint</vt:lpstr>
      <vt:lpstr>Презентация PowerPoint</vt:lpstr>
      <vt:lpstr>Презентация PowerPoint</vt:lpstr>
      <vt:lpstr>Презентация PowerPoint</vt:lpstr>
      <vt:lpstr>Dosare înregistrate</vt:lpstr>
      <vt:lpstr>Dosare soluționate </vt:lpstr>
      <vt:lpstr>Dosare soluționate </vt:lpstr>
      <vt:lpstr>          Dosare soluționate </vt:lpstr>
      <vt:lpstr>Dosare soluționate </vt:lpstr>
      <vt:lpstr>Dosare soluționate</vt:lpstr>
      <vt:lpstr>Volumul de muncă potrivit statului de personal </vt:lpstr>
      <vt:lpstr>Volumul de muncă potrivit numărului de judecători efectiv lucrați</vt:lpstr>
      <vt:lpstr>Rata de soluționare a dosarelor  </vt:lpstr>
      <vt:lpstr>Презентация PowerPoint</vt:lpstr>
      <vt:lpstr>Презентация PowerPoint</vt:lpstr>
      <vt:lpstr>Dosare </vt:lpstr>
      <vt:lpstr>Презентация PowerPoint</vt:lpstr>
      <vt:lpstr>Examinarea în termen a dosarelor Durata examinării dosarelor</vt:lpstr>
      <vt:lpstr>Lichidarea stocului de cauze pendinte Durata lichidării stocului de cauze pendinte (zile)</vt:lpstr>
      <vt:lpstr>Soluții după prima ședință</vt:lpstr>
      <vt:lpstr>Dosare încheiate prin 0 sau 1 ședință Indicatorul măsoară procentul dosarelor încheiate printr-o singură ședință de judecată într-o anumită perioadă de timp (Nu se vor lua în calcul ședințele de pregătire pentru dezbateri judiciare). </vt:lpstr>
      <vt:lpstr>Rata amânărilor</vt:lpstr>
      <vt:lpstr>Rata apelurilor/recursurilor</vt:lpstr>
      <vt:lpstr>Rata apelurilor/recursurilor</vt:lpstr>
      <vt:lpstr>Rata hotărârilor casate</vt:lpstr>
      <vt:lpstr>Rata hotărârilor casate</vt:lpstr>
      <vt:lpstr>Structura cauzelor aflate pe rol</vt:lpstr>
      <vt:lpstr>Презентация PowerPoint</vt:lpstr>
      <vt:lpstr>Презентация PowerPoint</vt:lpstr>
      <vt:lpstr>Concluzii</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information:</dc:title>
  <dc:creator>Microsoft Office User</dc:creator>
  <cp:lastModifiedBy>checchico checchico</cp:lastModifiedBy>
  <cp:revision>67</cp:revision>
  <cp:lastPrinted>2026-04-29T10:43:37Z</cp:lastPrinted>
  <dcterms:created xsi:type="dcterms:W3CDTF">2021-01-21T13:37:18Z</dcterms:created>
  <dcterms:modified xsi:type="dcterms:W3CDTF">2026-05-04T11:32:18Z</dcterms:modified>
</cp:coreProperties>
</file>