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61" r:id="rId2"/>
  </p:sldMasterIdLst>
  <p:notesMasterIdLst>
    <p:notesMasterId r:id="rId30"/>
  </p:notesMasterIdLst>
  <p:sldIdLst>
    <p:sldId id="507" r:id="rId3"/>
    <p:sldId id="636" r:id="rId4"/>
    <p:sldId id="680" r:id="rId5"/>
    <p:sldId id="679" r:id="rId6"/>
    <p:sldId id="681" r:id="rId7"/>
    <p:sldId id="705" r:id="rId8"/>
    <p:sldId id="682" r:id="rId9"/>
    <p:sldId id="687" r:id="rId10"/>
    <p:sldId id="686" r:id="rId11"/>
    <p:sldId id="685" r:id="rId12"/>
    <p:sldId id="706" r:id="rId13"/>
    <p:sldId id="683" r:id="rId14"/>
    <p:sldId id="684" r:id="rId15"/>
    <p:sldId id="694" r:id="rId16"/>
    <p:sldId id="693" r:id="rId17"/>
    <p:sldId id="692" r:id="rId18"/>
    <p:sldId id="691" r:id="rId19"/>
    <p:sldId id="690" r:id="rId20"/>
    <p:sldId id="689" r:id="rId21"/>
    <p:sldId id="708" r:id="rId22"/>
    <p:sldId id="695" r:id="rId23"/>
    <p:sldId id="698" r:id="rId24"/>
    <p:sldId id="702" r:id="rId25"/>
    <p:sldId id="703" r:id="rId26"/>
    <p:sldId id="704" r:id="rId27"/>
    <p:sldId id="699" r:id="rId28"/>
    <p:sldId id="709" r:id="rId29"/>
  </p:sldIdLst>
  <p:sldSz cx="9144000" cy="5143500" type="screen16x9"/>
  <p:notesSz cx="6950075" cy="9236075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880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chsel, Julia GIZ" initials="DJG" lastIdx="1" clrIdx="0">
    <p:extLst>
      <p:ext uri="{19B8F6BF-5375-455C-9EA6-DF929625EA0E}">
        <p15:presenceInfo xmlns:p15="http://schemas.microsoft.com/office/powerpoint/2012/main" userId="S-1-5-21-3211005450-2565063988-1429816208-98754" providerId="AD"/>
      </p:ext>
    </p:extLst>
  </p:cmAuthor>
  <p:cmAuthor id="2" name="Strobel, Chiara GIZ" initials="SCG" lastIdx="15" clrIdx="1">
    <p:extLst>
      <p:ext uri="{19B8F6BF-5375-455C-9EA6-DF929625EA0E}">
        <p15:presenceInfo xmlns:p15="http://schemas.microsoft.com/office/powerpoint/2012/main" userId="S-1-5-21-3211005450-2565063988-1429816208-146432" providerId="AD"/>
      </p:ext>
    </p:extLst>
  </p:cmAuthor>
  <p:cmAuthor id="3" name="Bauer, Vanessa GIZ" initials="BVG" lastIdx="18" clrIdx="2">
    <p:extLst>
      <p:ext uri="{19B8F6BF-5375-455C-9EA6-DF929625EA0E}">
        <p15:presenceInfo xmlns:p15="http://schemas.microsoft.com/office/powerpoint/2012/main" userId="S-1-5-21-3211005450-2565063988-1429816208-97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D2A"/>
    <a:srgbClr val="007078"/>
    <a:srgbClr val="68BBAF"/>
    <a:srgbClr val="F6B859"/>
    <a:srgbClr val="F8E946"/>
    <a:srgbClr val="E6E6E6"/>
    <a:srgbClr val="C80F0F"/>
    <a:srgbClr val="C00000"/>
    <a:srgbClr val="CC00CC"/>
    <a:srgbClr val="232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7" autoAdjust="0"/>
    <p:restoredTop sz="96405" autoAdjust="0"/>
  </p:normalViewPr>
  <p:slideViewPr>
    <p:cSldViewPr snapToGrid="0">
      <p:cViewPr varScale="1">
        <p:scale>
          <a:sx n="146" d="100"/>
          <a:sy n="146" d="100"/>
        </p:scale>
        <p:origin x="420" y="108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6" d="100"/>
        <a:sy n="17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Numărul</a:t>
            </a:r>
            <a:r>
              <a:rPr lang="ro-MD" baseline="0" dirty="0"/>
              <a:t> dosarelor noi – Judecătoria Bălți</a:t>
            </a:r>
            <a:endParaRPr lang="ru-RU" dirty="0"/>
          </a:p>
        </c:rich>
      </c:tx>
      <c:layout>
        <c:manualLayout>
          <c:xMode val="edge"/>
          <c:yMode val="edge"/>
          <c:x val="0.21898545493788338"/>
          <c:y val="0.1701798795598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9749180975039889E-2"/>
          <c:y val="0.25664079699214903"/>
          <c:w val="0.89079015028192554"/>
          <c:h val="0.6261233528331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ian-sept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12832</c:v>
                </c:pt>
                <c:pt idx="1">
                  <c:v>6395</c:v>
                </c:pt>
                <c:pt idx="2">
                  <c:v>4798</c:v>
                </c:pt>
                <c:pt idx="3">
                  <c:v>1639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A-4D8F-B6D6-DF9B1C17A9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ian-sept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18753</c:v>
                </c:pt>
                <c:pt idx="1">
                  <c:v>8254</c:v>
                </c:pt>
                <c:pt idx="2">
                  <c:v>5692</c:v>
                </c:pt>
                <c:pt idx="3">
                  <c:v>4807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3A-4D8F-B6D6-DF9B1C17A9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23A-4D8F-B6D6-DF9B1C17A9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675480"/>
        <c:axId val="350681960"/>
      </c:barChart>
      <c:catAx>
        <c:axId val="3506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81960"/>
        <c:crosses val="autoZero"/>
        <c:auto val="1"/>
        <c:lblAlgn val="ctr"/>
        <c:lblOffset val="100"/>
        <c:noMultiLvlLbl val="0"/>
      </c:catAx>
      <c:valAx>
        <c:axId val="35068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4688088556234752"/>
          <c:y val="0.94071137509556979"/>
          <c:w val="0.53074304296822827"/>
          <c:h val="5.7430190448988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Sediul Glodeni</a:t>
            </a:r>
            <a:endParaRPr lang="ru-RU" dirty="0"/>
          </a:p>
        </c:rich>
      </c:tx>
      <c:layout>
        <c:manualLayout>
          <c:xMode val="edge"/>
          <c:yMode val="edge"/>
          <c:x val="0.41340747984994697"/>
          <c:y val="1.8310140012773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1922543484408371E-2"/>
          <c:y val="0.10860143471538587"/>
          <c:w val="0.92138893510848319"/>
          <c:h val="0.69540302413154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F1AD-4571-B8BC-0E4E4C3D46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ian-sept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1572</c:v>
                </c:pt>
                <c:pt idx="1">
                  <c:v>741</c:v>
                </c:pt>
                <c:pt idx="2">
                  <c:v>363</c:v>
                </c:pt>
                <c:pt idx="3">
                  <c:v>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AD-4571-B8BC-0E4E4C3D46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F1AD-4571-B8BC-0E4E4C3D46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9405872"/>
        <c:axId val="359405544"/>
      </c:barChart>
      <c:catAx>
        <c:axId val="35940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405544"/>
        <c:crosses val="autoZero"/>
        <c:auto val="1"/>
        <c:lblAlgn val="ctr"/>
        <c:lblOffset val="100"/>
        <c:noMultiLvlLbl val="0"/>
      </c:catAx>
      <c:valAx>
        <c:axId val="359405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40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3592294346985856"/>
          <c:y val="0.88286578192141119"/>
          <c:w val="0.59400344488188972"/>
          <c:h val="6.394980314960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28319562508771E-2"/>
          <c:y val="4.3719213045089869E-2"/>
          <c:w val="0.93357047784690361"/>
          <c:h val="0.81591726005513399"/>
        </c:manualLayout>
      </c:layout>
      <c:lineChart>
        <c:grouping val="standar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ian-sept 2024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2282540749025145E-2"/>
                  <c:y val="-8.7540807028380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74-48EB-9C59-56E85EBAE711}"/>
                </c:ext>
              </c:extLst>
            </c:dLbl>
            <c:dLbl>
              <c:idx val="2"/>
              <c:layout>
                <c:manualLayout>
                  <c:x val="-2.8078732545497587E-2"/>
                  <c:y val="6.373341024665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C0-46A1-87FA-DFC272338987}"/>
                </c:ext>
              </c:extLst>
            </c:dLbl>
            <c:dLbl>
              <c:idx val="3"/>
              <c:layout>
                <c:manualLayout>
                  <c:x val="-2.8078732545497587E-2"/>
                  <c:y val="4.5724574856773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C0-46A1-87FA-DFC272338987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5"/>
                <c:pt idx="0">
                  <c:v>Instanța</c:v>
                </c:pt>
                <c:pt idx="1">
                  <c:v>Central</c:v>
                </c:pt>
                <c:pt idx="2">
                  <c:v>Fălești</c:v>
                </c:pt>
                <c:pt idx="3">
                  <c:v>Sîngerei</c:v>
                </c:pt>
                <c:pt idx="4">
                  <c:v>Glodeni</c:v>
                </c:pt>
              </c:strCache>
            </c:strRef>
          </c:cat>
          <c:val>
            <c:numRef>
              <c:f>Foaie1!$B$2:$B$6</c:f>
              <c:numCache>
                <c:formatCode>General</c:formatCode>
                <c:ptCount val="5"/>
                <c:pt idx="0">
                  <c:v>576</c:v>
                </c:pt>
                <c:pt idx="1">
                  <c:v>636</c:v>
                </c:pt>
                <c:pt idx="2">
                  <c:v>591</c:v>
                </c:pt>
                <c:pt idx="3">
                  <c:v>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A8-41C0-9F68-613F26D12251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ian-sept 2025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939548583855478E-2"/>
                  <c:y val="-9.1142574106357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C0-46A1-87FA-DFC272338987}"/>
                </c:ext>
              </c:extLst>
            </c:dLbl>
            <c:dLbl>
              <c:idx val="1"/>
              <c:layout>
                <c:manualLayout>
                  <c:x val="-2.852852428233291E-2"/>
                  <c:y val="-6.23284374825406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C0-46A1-87FA-DFC272338987}"/>
                </c:ext>
              </c:extLst>
            </c:dLbl>
            <c:dLbl>
              <c:idx val="2"/>
              <c:layout>
                <c:manualLayout>
                  <c:x val="-3.1806406582643748E-2"/>
                  <c:y val="-8.3939039950403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1C-402B-A9F2-A296824DA668}"/>
                </c:ext>
              </c:extLst>
            </c:dLbl>
            <c:dLbl>
              <c:idx val="3"/>
              <c:layout>
                <c:manualLayout>
                  <c:x val="-2.9339207962044922E-2"/>
                  <c:y val="-9.47443411843347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C0-46A1-87FA-DFC272338987}"/>
                </c:ext>
              </c:extLst>
            </c:dLbl>
            <c:dLbl>
              <c:idx val="4"/>
              <c:layout>
                <c:manualLayout>
                  <c:x val="-3.5226899184751172E-2"/>
                  <c:y val="-5.1523136248609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1C-402B-A9F2-A296824DA668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5"/>
                <c:pt idx="0">
                  <c:v>Instanța</c:v>
                </c:pt>
                <c:pt idx="1">
                  <c:v>Central</c:v>
                </c:pt>
                <c:pt idx="2">
                  <c:v>Fălești</c:v>
                </c:pt>
                <c:pt idx="3">
                  <c:v>Sîngerei</c:v>
                </c:pt>
                <c:pt idx="4">
                  <c:v>Glodeni</c:v>
                </c:pt>
              </c:strCache>
            </c:strRef>
          </c:cat>
          <c:val>
            <c:numRef>
              <c:f>Foaie1!$C$2:$C$6</c:f>
              <c:numCache>
                <c:formatCode>General</c:formatCode>
                <c:ptCount val="5"/>
                <c:pt idx="0">
                  <c:v>683</c:v>
                </c:pt>
                <c:pt idx="1">
                  <c:v>748</c:v>
                </c:pt>
                <c:pt idx="2">
                  <c:v>724</c:v>
                </c:pt>
                <c:pt idx="3">
                  <c:v>480</c:v>
                </c:pt>
                <c:pt idx="4">
                  <c:v>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A8-41C0-9F68-613F26D12251}"/>
            </c:ext>
          </c:extLst>
        </c:ser>
        <c:ser>
          <c:idx val="2"/>
          <c:order val="2"/>
          <c:tx>
            <c:strRef>
              <c:f>Foaie1!$D$1</c:f>
              <c:strCache>
                <c:ptCount val="1"/>
                <c:pt idx="0">
                  <c:v>Coloană1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5"/>
                <c:pt idx="0">
                  <c:v>Instanța</c:v>
                </c:pt>
                <c:pt idx="1">
                  <c:v>Central</c:v>
                </c:pt>
                <c:pt idx="2">
                  <c:v>Fălești</c:v>
                </c:pt>
                <c:pt idx="3">
                  <c:v>Sîngerei</c:v>
                </c:pt>
                <c:pt idx="4">
                  <c:v>Glodeni</c:v>
                </c:pt>
              </c:strCache>
            </c:strRef>
          </c:cat>
          <c:val>
            <c:numRef>
              <c:f>Foaie1!$D$2:$D$6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A8-41C0-9F68-613F26D1225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2093496"/>
        <c:axId val="512099256"/>
      </c:lineChart>
      <c:catAx>
        <c:axId val="512093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2099256"/>
        <c:crosses val="autoZero"/>
        <c:auto val="1"/>
        <c:lblAlgn val="ctr"/>
        <c:lblOffset val="100"/>
        <c:noMultiLvlLbl val="0"/>
      </c:catAx>
      <c:valAx>
        <c:axId val="512099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20934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8794985520435112"/>
          <c:y val="0.93194163322269941"/>
          <c:w val="0.48997587632356571"/>
          <c:h val="6.0113681102362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63453772195904E-2"/>
          <c:y val="6.8313904564066857E-2"/>
          <c:w val="0.92453889818308677"/>
          <c:h val="0.7323442869502891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ian-sept 2024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5142509109747547E-2"/>
                  <c:y val="8.5936062349470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89-48FD-A9C6-D44A4B561C77}"/>
                </c:ext>
              </c:extLst>
            </c:dLbl>
            <c:dLbl>
              <c:idx val="3"/>
              <c:layout>
                <c:manualLayout>
                  <c:x val="-4.6578424452458538E-3"/>
                  <c:y val="2.255857894707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89-48FD-A9C6-D44A4B561C77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Instanța</c:v>
                </c:pt>
                <c:pt idx="1">
                  <c:v>Central</c:v>
                </c:pt>
                <c:pt idx="2">
                  <c:v>Fălești</c:v>
                </c:pt>
                <c:pt idx="3">
                  <c:v>Sîngerei</c:v>
                </c:pt>
                <c:pt idx="4">
                  <c:v>Glodeni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692</c:v>
                </c:pt>
                <c:pt idx="1">
                  <c:v>806</c:v>
                </c:pt>
                <c:pt idx="2">
                  <c:v>592</c:v>
                </c:pt>
                <c:pt idx="3">
                  <c:v>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F0-491F-BC84-23CF86A233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ian-sept 2025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6386469891132042E-2"/>
                  <c:y val="-0.116079665995672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9C-4A26-90EA-1208AFB070F0}"/>
                </c:ext>
              </c:extLst>
            </c:dLbl>
            <c:dLbl>
              <c:idx val="1"/>
              <c:layout>
                <c:manualLayout>
                  <c:x val="-2.9821176860627182E-2"/>
                  <c:y val="-6.4585460731223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9C-4A26-90EA-1208AFB070F0}"/>
                </c:ext>
              </c:extLst>
            </c:dLbl>
            <c:dLbl>
              <c:idx val="2"/>
              <c:layout>
                <c:manualLayout>
                  <c:x val="-2.6176430679011709E-2"/>
                  <c:y val="-9.2313109719772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9C-4A26-90EA-1208AFB070F0}"/>
                </c:ext>
              </c:extLst>
            </c:dLbl>
            <c:dLbl>
              <c:idx val="3"/>
              <c:layout>
                <c:manualLayout>
                  <c:x val="-1.900356793442309E-2"/>
                  <c:y val="-8.0429831581823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9C-4A26-90EA-1208AFB070F0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Instanța</c:v>
                </c:pt>
                <c:pt idx="1">
                  <c:v>Central</c:v>
                </c:pt>
                <c:pt idx="2">
                  <c:v>Fălești</c:v>
                </c:pt>
                <c:pt idx="3">
                  <c:v>Sîngerei</c:v>
                </c:pt>
                <c:pt idx="4">
                  <c:v>Glodeni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968</c:v>
                </c:pt>
                <c:pt idx="1">
                  <c:v>1185</c:v>
                </c:pt>
                <c:pt idx="2">
                  <c:v>905</c:v>
                </c:pt>
                <c:pt idx="3">
                  <c:v>575</c:v>
                </c:pt>
                <c:pt idx="4">
                  <c:v>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F0-491F-BC84-23CF86A233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Instanța</c:v>
                </c:pt>
                <c:pt idx="1">
                  <c:v>Central</c:v>
                </c:pt>
                <c:pt idx="2">
                  <c:v>Fălești</c:v>
                </c:pt>
                <c:pt idx="3">
                  <c:v>Sîngerei</c:v>
                </c:pt>
                <c:pt idx="4">
                  <c:v>Glodeni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F0-491F-BC84-23CF86A233E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48256968"/>
        <c:axId val="548254448"/>
      </c:lineChart>
      <c:catAx>
        <c:axId val="548256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254448"/>
        <c:crosses val="autoZero"/>
        <c:auto val="1"/>
        <c:lblAlgn val="ctr"/>
        <c:lblOffset val="100"/>
        <c:noMultiLvlLbl val="0"/>
      </c:catAx>
      <c:valAx>
        <c:axId val="54825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256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1862264373929807"/>
          <c:y val="0.89517389197008534"/>
          <c:w val="0.60399867330278845"/>
          <c:h val="8.10595517540155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93956525481969E-2"/>
          <c:y val="0.11988796714766178"/>
          <c:w val="0.92041786686795279"/>
          <c:h val="0.6872378234756384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ian-sept 2024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0994951040074726E-2"/>
                  <c:y val="-2.6419989349189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2-44B9-BF60-9321A318B452}"/>
                </c:ext>
              </c:extLst>
            </c:dLbl>
            <c:dLbl>
              <c:idx val="1"/>
              <c:layout>
                <c:manualLayout>
                  <c:x val="-8.2224360005828709E-2"/>
                  <c:y val="-5.1737021817073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2-44B9-BF60-9321A318B452}"/>
                </c:ext>
              </c:extLst>
            </c:dLbl>
            <c:dLbl>
              <c:idx val="3"/>
              <c:layout>
                <c:manualLayout>
                  <c:x val="-4.80207880969785E-3"/>
                  <c:y val="-4.71967580528955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31-45A0-8F69-44A060C26E54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1.02</c:v>
                </c:pt>
                <c:pt idx="1">
                  <c:v>1.03</c:v>
                </c:pt>
                <c:pt idx="2">
                  <c:v>0.97</c:v>
                </c:pt>
                <c:pt idx="3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19-4402-BC77-9E792B18F8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ian-sept 2025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1642607393124821E-2"/>
                  <c:y val="-8.336394729272925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91-4FDF-8D77-8243EF86F589}"/>
                </c:ext>
              </c:extLst>
            </c:dLbl>
            <c:dLbl>
              <c:idx val="1"/>
              <c:layout>
                <c:manualLayout>
                  <c:x val="-4.1879641248296816E-2"/>
                  <c:y val="7.12314215983618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91-4FDF-8D77-8243EF86F589}"/>
                </c:ext>
              </c:extLst>
            </c:dLbl>
            <c:dLbl>
              <c:idx val="2"/>
              <c:layout>
                <c:manualLayout>
                  <c:x val="-1.205963173186037E-2"/>
                  <c:y val="8.5698297294295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8D-4EB1-8CEE-E36737C7164F}"/>
                </c:ext>
              </c:extLst>
            </c:dLbl>
            <c:dLbl>
              <c:idx val="3"/>
              <c:layout>
                <c:manualLayout>
                  <c:x val="-6.7402337397040515E-3"/>
                  <c:y val="-6.620389751300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12-44B9-BF60-9321A318B452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0.90690000000000004</c:v>
                </c:pt>
                <c:pt idx="1">
                  <c:v>0.96409999999999996</c:v>
                </c:pt>
                <c:pt idx="2">
                  <c:v>0.9556</c:v>
                </c:pt>
                <c:pt idx="3">
                  <c:v>0.75529999999999997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B19-4402-BC77-9E792B18F8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706756894316387E-2"/>
                  <c:y val="-6.25871785890239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12-44B9-BF60-9321A318B452}"/>
                </c:ext>
              </c:extLst>
            </c:dLbl>
            <c:dLbl>
              <c:idx val="1"/>
              <c:layout>
                <c:manualLayout>
                  <c:x val="-1.1304934963547505E-2"/>
                  <c:y val="-5.897045966504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12-44B9-BF60-9321A318B452}"/>
                </c:ext>
              </c:extLst>
            </c:dLbl>
            <c:dLbl>
              <c:idx val="2"/>
              <c:layout>
                <c:manualLayout>
                  <c:x val="-3.6537121582959187E-2"/>
                  <c:y val="-5.897045966504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31-45A0-8F69-44A060C26E54}"/>
                </c:ext>
              </c:extLst>
            </c:dLbl>
            <c:dLbl>
              <c:idx val="3"/>
              <c:layout>
                <c:manualLayout>
                  <c:x val="-1.5280955739018795E-3"/>
                  <c:y val="-5.1737021817073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2-44B9-BF60-9321A318B452}"/>
                </c:ext>
              </c:extLst>
            </c:dLbl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1.1499999999999999</c:v>
                </c:pt>
                <c:pt idx="1">
                  <c:v>1.1499999999999999</c:v>
                </c:pt>
                <c:pt idx="2">
                  <c:v>1.1499999999999999</c:v>
                </c:pt>
                <c:pt idx="3">
                  <c:v>1.1499999999999999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B19-4402-BC77-9E792B18F86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56128744"/>
        <c:axId val="556131264"/>
      </c:lineChart>
      <c:catAx>
        <c:axId val="556128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131264"/>
        <c:crosses val="autoZero"/>
        <c:auto val="1"/>
        <c:lblAlgn val="ctr"/>
        <c:lblOffset val="100"/>
        <c:noMultiLvlLbl val="0"/>
      </c:catAx>
      <c:valAx>
        <c:axId val="55613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128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43538213450553"/>
          <c:y val="0.9042873782205173"/>
          <c:w val="0.56683704775019894"/>
          <c:h val="7.4012308235582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51255908704908E-2"/>
          <c:y val="0.16040819089662392"/>
          <c:w val="0.87448225668737933"/>
          <c:h val="0.676310922244533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ian-sept 2024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4052465426452852E-2"/>
                  <c:y val="5.9749999999999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57-47A0-9DC4-17865709F5C5}"/>
                </c:ext>
              </c:extLst>
            </c:dLbl>
            <c:dLbl>
              <c:idx val="1"/>
              <c:layout>
                <c:manualLayout>
                  <c:x val="-0.15196246754800813"/>
                  <c:y val="-1.8375000000000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57-47A0-9DC4-17865709F5C5}"/>
                </c:ext>
              </c:extLst>
            </c:dLbl>
            <c:dLbl>
              <c:idx val="2"/>
              <c:layout>
                <c:manualLayout>
                  <c:x val="-0.12750099285319128"/>
                  <c:y val="6.62499999999988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57-47A0-9DC4-17865709F5C5}"/>
                </c:ext>
              </c:extLst>
            </c:dLbl>
            <c:dLbl>
              <c:idx val="3"/>
              <c:layout>
                <c:manualLayout>
                  <c:x val="-0.1146531546139781"/>
                  <c:y val="-3.991073088240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57-47A0-9DC4-17865709F5C5}"/>
                </c:ext>
              </c:extLst>
            </c:dLbl>
            <c:dLbl>
              <c:idx val="4"/>
              <c:layout>
                <c:manualLayout>
                  <c:x val="-0.11098234368848862"/>
                  <c:y val="-3.4159905106846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57-47A0-9DC4-17865709F5C5}"/>
                </c:ext>
              </c:extLst>
            </c:dLbl>
            <c:dLbl>
              <c:idx val="5"/>
              <c:layout>
                <c:manualLayout>
                  <c:x val="-0.10364072183750982"/>
                  <c:y val="-2.553366644350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57-47A0-9DC4-17865709F5C5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până la 3 luni</c:v>
                </c:pt>
                <c:pt idx="1">
                  <c:v>4-6 luni</c:v>
                </c:pt>
                <c:pt idx="2">
                  <c:v>7-12 luni</c:v>
                </c:pt>
                <c:pt idx="3">
                  <c:v>2 ani</c:v>
                </c:pt>
                <c:pt idx="4">
                  <c:v>3 ani</c:v>
                </c:pt>
                <c:pt idx="5">
                  <c:v>peste 3 ani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0.8044</c:v>
                </c:pt>
                <c:pt idx="1">
                  <c:v>0.129</c:v>
                </c:pt>
                <c:pt idx="2">
                  <c:v>4.58E-2</c:v>
                </c:pt>
                <c:pt idx="3">
                  <c:v>1.37E-2</c:v>
                </c:pt>
                <c:pt idx="4">
                  <c:v>3.5000000000000001E-3</c:v>
                </c:pt>
                <c:pt idx="5">
                  <c:v>3.5999999999999999E-3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B57-47A0-9DC4-17865709F5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ian-sept 2025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9109160667636683E-2"/>
                  <c:y val="1.5999999999999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57-47A0-9DC4-17865709F5C5}"/>
                </c:ext>
              </c:extLst>
            </c:dLbl>
            <c:dLbl>
              <c:idx val="1"/>
              <c:layout>
                <c:manualLayout>
                  <c:x val="2.9742673263720883E-2"/>
                  <c:y val="-8.7124999999999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57-47A0-9DC4-17865709F5C5}"/>
                </c:ext>
              </c:extLst>
            </c:dLbl>
            <c:dLbl>
              <c:idx val="2"/>
              <c:layout>
                <c:manualLayout>
                  <c:x val="9.7738953894036689E-4"/>
                  <c:y val="-0.10775213578650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57-47A0-9DC4-17865709F5C5}"/>
                </c:ext>
              </c:extLst>
            </c:dLbl>
            <c:dLbl>
              <c:idx val="3"/>
              <c:layout>
                <c:manualLayout>
                  <c:x val="1.0154416852664055E-2"/>
                  <c:y val="-0.10029440152582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57-47A0-9DC4-17865709F5C5}"/>
                </c:ext>
              </c:extLst>
            </c:dLbl>
            <c:dLbl>
              <c:idx val="4"/>
              <c:layout>
                <c:manualLayout>
                  <c:x val="6.4836059271745801E-3"/>
                  <c:y val="-0.108920640189170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57-47A0-9DC4-17865709F5C5}"/>
                </c:ext>
              </c:extLst>
            </c:dLbl>
            <c:dLbl>
              <c:idx val="5"/>
              <c:layout>
                <c:manualLayout>
                  <c:x val="-8.1996377747834553E-3"/>
                  <c:y val="-0.111796053076952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B57-47A0-9DC4-17865709F5C5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până la 3 luni</c:v>
                </c:pt>
                <c:pt idx="1">
                  <c:v>4-6 luni</c:v>
                </c:pt>
                <c:pt idx="2">
                  <c:v>7-12 luni</c:v>
                </c:pt>
                <c:pt idx="3">
                  <c:v>2 ani</c:v>
                </c:pt>
                <c:pt idx="4">
                  <c:v>3 ani</c:v>
                </c:pt>
                <c:pt idx="5">
                  <c:v>peste 3 ani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0.76890000000000003</c:v>
                </c:pt>
                <c:pt idx="1">
                  <c:v>0.17130000000000001</c:v>
                </c:pt>
                <c:pt idx="2">
                  <c:v>3.5900000000000001E-2</c:v>
                </c:pt>
                <c:pt idx="3">
                  <c:v>1.6500000000000001E-2</c:v>
                </c:pt>
                <c:pt idx="4">
                  <c:v>3.7000000000000002E-3</c:v>
                </c:pt>
                <c:pt idx="5">
                  <c:v>3.7000000000000002E-3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B57-47A0-9DC4-17865709F5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până la 3 luni</c:v>
                </c:pt>
                <c:pt idx="1">
                  <c:v>4-6 luni</c:v>
                </c:pt>
                <c:pt idx="2">
                  <c:v>7-12 luni</c:v>
                </c:pt>
                <c:pt idx="3">
                  <c:v>2 ani</c:v>
                </c:pt>
                <c:pt idx="4">
                  <c:v>3 ani</c:v>
                </c:pt>
                <c:pt idx="5">
                  <c:v>peste 3 ani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B57-47A0-9DC4-17865709F5C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88284816"/>
        <c:axId val="588289496"/>
      </c:lineChart>
      <c:catAx>
        <c:axId val="58828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8289496"/>
        <c:crosses val="autoZero"/>
        <c:auto val="1"/>
        <c:lblAlgn val="ctr"/>
        <c:lblOffset val="100"/>
        <c:noMultiLvlLbl val="0"/>
      </c:catAx>
      <c:valAx>
        <c:axId val="588289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828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487016526897109E-2"/>
          <c:y val="6.7765748031496056E-2"/>
          <c:w val="0.90207947794972188"/>
          <c:h val="0.7569534940944882"/>
        </c:manualLayout>
      </c:layout>
      <c:lineChart>
        <c:grouping val="standar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ian-sept 2024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9277066118529702E-2"/>
                  <c:y val="1.5494531166155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A5-45D8-A0AE-7AF8630A387F}"/>
                </c:ext>
              </c:extLst>
            </c:dLbl>
            <c:dLbl>
              <c:idx val="1"/>
              <c:layout>
                <c:manualLayout>
                  <c:x val="-0.11240937723762777"/>
                  <c:y val="-1.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9-4917-880E-2705A918E21E}"/>
                </c:ext>
              </c:extLst>
            </c:dLbl>
            <c:dLbl>
              <c:idx val="2"/>
              <c:layout>
                <c:manualLayout>
                  <c:x val="-3.0838070548576098E-3"/>
                  <c:y val="-0.1556732436949586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06-4FDD-A63E-D4D98C45D9CC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4"/>
                <c:pt idx="0">
                  <c:v>pînă la 12 luni</c:v>
                </c:pt>
                <c:pt idx="1">
                  <c:v>m.mult de 12 luni</c:v>
                </c:pt>
                <c:pt idx="2">
                  <c:v>m.mult de 24 luni</c:v>
                </c:pt>
                <c:pt idx="3">
                  <c:v>m.mult de 36 luni</c:v>
                </c:pt>
              </c:strCache>
            </c:strRef>
          </c:cat>
          <c:val>
            <c:numRef>
              <c:f>Foaie1!$B$2:$B$6</c:f>
              <c:numCache>
                <c:formatCode>0.00%</c:formatCode>
                <c:ptCount val="5"/>
                <c:pt idx="0">
                  <c:v>0.81369999999999998</c:v>
                </c:pt>
                <c:pt idx="1">
                  <c:v>8.09E-2</c:v>
                </c:pt>
                <c:pt idx="2">
                  <c:v>2.6599999999999999E-2</c:v>
                </c:pt>
                <c:pt idx="3">
                  <c:v>7.9000000000000001E-2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49-4917-880E-2705A918E21E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ian-sept 2025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9.5410605012168827E-3"/>
                  <c:y val="-3.0708156229528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A5-45D8-A0AE-7AF8630A387F}"/>
                </c:ext>
              </c:extLst>
            </c:dLbl>
            <c:dLbl>
              <c:idx val="1"/>
              <c:layout>
                <c:manualLayout>
                  <c:x val="2.4936104930824408E-2"/>
                  <c:y val="-0.115250000000000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49-4917-880E-2705A918E21E}"/>
                </c:ext>
              </c:extLst>
            </c:dLbl>
            <c:dLbl>
              <c:idx val="3"/>
              <c:layout>
                <c:manualLayout>
                  <c:x val="1.3003987873515893E-2"/>
                  <c:y val="-7.606812531686510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A5-45D8-A0AE-7AF8630A387F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4"/>
                <c:pt idx="0">
                  <c:v>pînă la 12 luni</c:v>
                </c:pt>
                <c:pt idx="1">
                  <c:v>m.mult de 12 luni</c:v>
                </c:pt>
                <c:pt idx="2">
                  <c:v>m.mult de 24 luni</c:v>
                </c:pt>
                <c:pt idx="3">
                  <c:v>m.mult de 36 luni</c:v>
                </c:pt>
              </c:strCache>
            </c:strRef>
          </c:cat>
          <c:val>
            <c:numRef>
              <c:f>Foaie1!$C$2:$C$6</c:f>
              <c:numCache>
                <c:formatCode>0.00%</c:formatCode>
                <c:ptCount val="5"/>
                <c:pt idx="0">
                  <c:v>0.88939999999999997</c:v>
                </c:pt>
                <c:pt idx="1">
                  <c:v>5.16E-2</c:v>
                </c:pt>
                <c:pt idx="2">
                  <c:v>2.0400000000000001E-2</c:v>
                </c:pt>
                <c:pt idx="3">
                  <c:v>3.8600000000000002E-2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49-4917-880E-2705A918E21E}"/>
            </c:ext>
          </c:extLst>
        </c:ser>
        <c:ser>
          <c:idx val="2"/>
          <c:order val="2"/>
          <c:tx>
            <c:strRef>
              <c:f>Foaie1!$D$1</c:f>
              <c:strCache>
                <c:ptCount val="1"/>
                <c:pt idx="0">
                  <c:v>Coloană1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0.15907723606735799"/>
                  <c:y val="-0.265249999999999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9-4917-880E-2705A918E2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4"/>
                <c:pt idx="0">
                  <c:v>pînă la 12 luni</c:v>
                </c:pt>
                <c:pt idx="1">
                  <c:v>m.mult de 12 luni</c:v>
                </c:pt>
                <c:pt idx="2">
                  <c:v>m.mult de 24 luni</c:v>
                </c:pt>
                <c:pt idx="3">
                  <c:v>m.mult de 36 luni</c:v>
                </c:pt>
              </c:strCache>
            </c:strRef>
          </c:cat>
          <c:val>
            <c:numRef>
              <c:f>Foaie1!$D$2:$D$6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449-4917-880E-2705A918E21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3124168"/>
        <c:axId val="513124528"/>
      </c:lineChart>
      <c:catAx>
        <c:axId val="51312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3124528"/>
        <c:crosses val="autoZero"/>
        <c:auto val="1"/>
        <c:lblAlgn val="ctr"/>
        <c:lblOffset val="100"/>
        <c:noMultiLvlLbl val="0"/>
      </c:catAx>
      <c:valAx>
        <c:axId val="51312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312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1008551269382292"/>
          <c:y val="0.93753875071968085"/>
          <c:w val="0.55257604608901045"/>
          <c:h val="6.0113681102362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71477328098993E-2"/>
          <c:y val="3.8453248031496065E-2"/>
          <c:w val="0.91802852267190105"/>
          <c:h val="0.78913828740157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ian-sept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</c:v>
                </c:pt>
                <c:pt idx="1">
                  <c:v>98</c:v>
                </c:pt>
                <c:pt idx="2">
                  <c:v>70</c:v>
                </c:pt>
                <c:pt idx="3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85-495B-A68D-7DB5715E80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ian-sept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</c:v>
                </c:pt>
                <c:pt idx="1">
                  <c:v>90</c:v>
                </c:pt>
                <c:pt idx="2">
                  <c:v>65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85-495B-A68D-7DB5715E805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65</c:v>
                </c:pt>
                <c:pt idx="1">
                  <c:v>65</c:v>
                </c:pt>
                <c:pt idx="2">
                  <c:v>64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85-495B-A68D-7DB5715E80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4744880"/>
        <c:axId val="344745240"/>
      </c:barChart>
      <c:catAx>
        <c:axId val="34474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745240"/>
        <c:crosses val="autoZero"/>
        <c:auto val="1"/>
        <c:lblAlgn val="ctr"/>
        <c:lblOffset val="100"/>
        <c:noMultiLvlLbl val="0"/>
      </c:catAx>
      <c:valAx>
        <c:axId val="344745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74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637402812987593"/>
          <c:y val="0.91417519685039372"/>
          <c:w val="0.54957622028463093"/>
          <c:h val="6.394980314960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66864035694169E-2"/>
          <c:y val="4.9830390956125487E-2"/>
          <c:w val="0.90013313596430578"/>
          <c:h val="0.80641577604685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ian-sept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0.77</c:v>
                </c:pt>
                <c:pt idx="1">
                  <c:v>0.84</c:v>
                </c:pt>
                <c:pt idx="2">
                  <c:v>0.8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6-4D66-BC6F-0565EE80A4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ian-sept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0.73</c:v>
                </c:pt>
                <c:pt idx="1">
                  <c:v>0.86</c:v>
                </c:pt>
                <c:pt idx="2">
                  <c:v>0.80379999999999996</c:v>
                </c:pt>
                <c:pt idx="3" formatCode="0.00%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96-4D66-BC6F-0565EE80A4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 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0.7</c:v>
                </c:pt>
                <c:pt idx="1">
                  <c:v>0.8</c:v>
                </c:pt>
                <c:pt idx="2">
                  <c:v>0.7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96-4D66-BC6F-0565EE80A4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5808744"/>
        <c:axId val="555809824"/>
      </c:barChart>
      <c:catAx>
        <c:axId val="55580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5809824"/>
        <c:crosses val="autoZero"/>
        <c:auto val="1"/>
        <c:lblAlgn val="ctr"/>
        <c:lblOffset val="100"/>
        <c:noMultiLvlLbl val="0"/>
      </c:catAx>
      <c:valAx>
        <c:axId val="55580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5808744"/>
        <c:crosses val="autoZero"/>
        <c:crossBetween val="between"/>
      </c:valAx>
      <c:spPr>
        <a:noFill/>
        <a:ln>
          <a:noFill/>
        </a:ln>
        <a:effectLst>
          <a:glow rad="228600">
            <a:srgbClr val="C00000">
              <a:alpha val="40000"/>
            </a:srgbClr>
          </a:glo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8293963254593E-2"/>
          <c:y val="7.4015748031496076E-2"/>
          <c:w val="0.89218372703412074"/>
          <c:h val="0.79873523622047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ian-sept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0.21</c:v>
                </c:pt>
                <c:pt idx="1">
                  <c:v>0.24</c:v>
                </c:pt>
                <c:pt idx="2">
                  <c:v>0.21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C-4A77-BA99-68FAB7D898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ian-sept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0.24079999999999999</c:v>
                </c:pt>
                <c:pt idx="1">
                  <c:v>0.2293</c:v>
                </c:pt>
                <c:pt idx="2">
                  <c:v>0.23</c:v>
                </c:pt>
                <c:pt idx="3">
                  <c:v>0.25800000000000001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C-4A77-BA99-68FAB7D898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7C-4A77-BA99-68FAB7D898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3422880"/>
        <c:axId val="363423240"/>
      </c:barChart>
      <c:catAx>
        <c:axId val="36342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423240"/>
        <c:crosses val="autoZero"/>
        <c:auto val="1"/>
        <c:lblAlgn val="ctr"/>
        <c:lblOffset val="100"/>
        <c:noMultiLvlLbl val="0"/>
      </c:catAx>
      <c:valAx>
        <c:axId val="36342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42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30487050634954"/>
          <c:y val="0.91953399954989679"/>
          <c:w val="0.52258289945177228"/>
          <c:h val="6.2222456318443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ian-sept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M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Toate 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0.13469999999999999</c:v>
                </c:pt>
                <c:pt idx="1">
                  <c:v>6.59E-2</c:v>
                </c:pt>
                <c:pt idx="2">
                  <c:v>0.37480000000000002</c:v>
                </c:pt>
                <c:pt idx="3">
                  <c:v>0.2626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FD-477C-B75A-B70081FB5C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ian-sept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M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Toate 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0.2641</c:v>
                </c:pt>
                <c:pt idx="1">
                  <c:v>6.2799999999999995E-2</c:v>
                </c:pt>
                <c:pt idx="2">
                  <c:v>0.41710000000000003</c:v>
                </c:pt>
                <c:pt idx="3">
                  <c:v>0.60970000000000002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FD-477C-B75A-B70081FB5C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M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Toate 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0.05</c:v>
                </c:pt>
                <c:pt idx="1">
                  <c:v>0.02</c:v>
                </c:pt>
                <c:pt idx="2">
                  <c:v>0.08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FD-477C-B75A-B70081FB5C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4439192"/>
        <c:axId val="524438832"/>
      </c:barChart>
      <c:catAx>
        <c:axId val="524439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MD"/>
          </a:p>
        </c:txPr>
        <c:crossAx val="524438832"/>
        <c:crosses val="autoZero"/>
        <c:auto val="1"/>
        <c:lblAlgn val="ctr"/>
        <c:lblOffset val="100"/>
        <c:noMultiLvlLbl val="0"/>
      </c:catAx>
      <c:valAx>
        <c:axId val="52443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MD"/>
          </a:p>
        </c:txPr>
        <c:crossAx val="524439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MD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o-MD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Sediul Central</a:t>
            </a:r>
            <a:endParaRPr lang="ru-RU" dirty="0"/>
          </a:p>
        </c:rich>
      </c:tx>
      <c:layout>
        <c:manualLayout>
          <c:xMode val="edge"/>
          <c:yMode val="edge"/>
          <c:x val="0.42180464560019426"/>
          <c:y val="0.149630335732190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2576587120711911E-2"/>
          <c:y val="0.23236469823891762"/>
          <c:w val="0.90037324440146715"/>
          <c:h val="0.66234906593113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ian-sept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9003</c:v>
                </c:pt>
                <c:pt idx="1">
                  <c:v>3993</c:v>
                </c:pt>
                <c:pt idx="2">
                  <c:v>3972</c:v>
                </c:pt>
                <c:pt idx="3">
                  <c:v>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55-4361-B1D4-0600492682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ian-sept-2025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11100</c:v>
                </c:pt>
                <c:pt idx="1">
                  <c:v>4688</c:v>
                </c:pt>
                <c:pt idx="2">
                  <c:v>4195</c:v>
                </c:pt>
                <c:pt idx="3">
                  <c:v>2217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55-4361-B1D4-0600492682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E55-4361-B1D4-0600492682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2182496"/>
        <c:axId val="562180696"/>
      </c:barChart>
      <c:catAx>
        <c:axId val="5621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0696"/>
        <c:crosses val="autoZero"/>
        <c:auto val="1"/>
        <c:lblAlgn val="ctr"/>
        <c:lblOffset val="100"/>
        <c:noMultiLvlLbl val="0"/>
      </c:catAx>
      <c:valAx>
        <c:axId val="56218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4021877931771629"/>
          <c:y val="0.94349365626648329"/>
          <c:w val="0.52479264644066281"/>
          <c:h val="5.65063437335166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81221770683636E-2"/>
          <c:y val="2.5523066673978807E-2"/>
          <c:w val="0.88847568370214902"/>
          <c:h val="0.769100177282111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ian-sept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2.3800000000000002E-2</c:v>
                </c:pt>
                <c:pt idx="1">
                  <c:v>1.34E-2</c:v>
                </c:pt>
                <c:pt idx="2">
                  <c:v>2.2800000000000001E-2</c:v>
                </c:pt>
                <c:pt idx="3">
                  <c:v>6.4600000000000005E-2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9-436B-B7A4-19AE9A7B66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ian-sept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16331476554169E-2"/>
                  <c:y val="-1.88161900227769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56-4AAA-BE67-B029202D9C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1.6899999999999998E-2</c:v>
                </c:pt>
                <c:pt idx="1">
                  <c:v>9.2999999999999992E-3</c:v>
                </c:pt>
                <c:pt idx="2">
                  <c:v>1.2800000000000001E-2</c:v>
                </c:pt>
                <c:pt idx="3">
                  <c:v>3.9899999999999998E-2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29-436B-B7A4-19AE9A7B66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0.02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29-436B-B7A4-19AE9A7B664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M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6710-407A-A783-321C68A34B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3420720"/>
        <c:axId val="363421440"/>
      </c:barChart>
      <c:catAx>
        <c:axId val="36342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421440"/>
        <c:crosses val="autoZero"/>
        <c:auto val="1"/>
        <c:lblAlgn val="ctr"/>
        <c:lblOffset val="100"/>
        <c:noMultiLvlLbl val="0"/>
      </c:catAx>
      <c:valAx>
        <c:axId val="36342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42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7892794942522192"/>
          <c:y val="0.88922728224632974"/>
          <c:w val="0.63081403902658306"/>
          <c:h val="7.02392076062843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Rata</a:t>
            </a:r>
            <a:r>
              <a:rPr lang="ro-MD" sz="3600" b="1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hotărârilor modificate</a:t>
            </a:r>
            <a:endParaRPr lang="ru-RU" sz="3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94943027175576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5867952191859664E-2"/>
          <c:y val="0.2039064960629921"/>
          <c:w val="0.89846861509902842"/>
          <c:h val="0.62368503937007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ian-sept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5833333333333295E-2"/>
                  <c:y val="-3.12500000000001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72-4974-8CAF-B6A306E202BD}"/>
                </c:ext>
              </c:extLst>
            </c:dLbl>
            <c:dLbl>
              <c:idx val="2"/>
              <c:layout>
                <c:manualLayout>
                  <c:x val="-3.7500000000000075E-2"/>
                  <c:y val="3.1250000000000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72-4974-8CAF-B6A306E202BD}"/>
                </c:ext>
              </c:extLst>
            </c:dLbl>
            <c:dLbl>
              <c:idx val="3"/>
              <c:layout>
                <c:manualLayout>
                  <c:x val="-2.2916666666666665E-2"/>
                  <c:y val="3.1250000000000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72-4974-8CAF-B6A306E202BD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1E-3</c:v>
                </c:pt>
                <c:pt idx="1">
                  <c:v>1.9E-3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72-4974-8CAF-B6A306E202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ian-sept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083333333333329E-2"/>
                  <c:y val="-9.37500000000005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72-4974-8CAF-B6A306E202BD}"/>
                </c:ext>
              </c:extLst>
            </c:dLbl>
            <c:dLbl>
              <c:idx val="1"/>
              <c:layout>
                <c:manualLayout>
                  <c:x val="6.6666666666666666E-2"/>
                  <c:y val="-2.864550241804498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72-4974-8CAF-B6A306E202BD}"/>
                </c:ext>
              </c:extLst>
            </c:dLbl>
            <c:dLbl>
              <c:idx val="2"/>
              <c:layout>
                <c:manualLayout>
                  <c:x val="3.333333333333340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72-4974-8CAF-B6A306E202BD}"/>
                </c:ext>
              </c:extLst>
            </c:dLbl>
            <c:dLbl>
              <c:idx val="3"/>
              <c:layout>
                <c:manualLayout>
                  <c:x val="7.0833333333333331E-2"/>
                  <c:y val="3.1250000000000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72-4974-8CAF-B6A306E202BD}"/>
                </c:ext>
              </c:extLst>
            </c:dLbl>
            <c:spPr>
              <a:solidFill>
                <a:srgbClr val="FF0000">
                  <a:alpha val="42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8.0000000000000004E-4</c:v>
                </c:pt>
                <c:pt idx="1">
                  <c:v>1.6000000000000001E-3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72-4974-8CAF-B6A306E202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9-6A72-4974-8CAF-B6A306E202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3461384"/>
        <c:axId val="623464624"/>
      </c:barChart>
      <c:catAx>
        <c:axId val="62346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3464624"/>
        <c:crosses val="autoZero"/>
        <c:auto val="1"/>
        <c:lblAlgn val="ctr"/>
        <c:lblOffset val="100"/>
        <c:noMultiLvlLbl val="0"/>
      </c:catAx>
      <c:valAx>
        <c:axId val="62346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3461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8118138733771952"/>
          <c:y val="0.91105019685039379"/>
          <c:w val="0.6738890596816518"/>
          <c:h val="6.394980314960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Sediul Fălești</a:t>
            </a:r>
            <a:endParaRPr lang="ru-RU" dirty="0"/>
          </a:p>
        </c:rich>
      </c:tx>
      <c:layout>
        <c:manualLayout>
          <c:xMode val="edge"/>
          <c:yMode val="edge"/>
          <c:x val="0.4144595866279458"/>
          <c:y val="0.13153878494192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9438994285551267E-2"/>
          <c:y val="0.23251209534173686"/>
          <c:w val="0.90791608128416879"/>
          <c:h val="0.6310274199949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ian-sept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2217</c:v>
                </c:pt>
                <c:pt idx="1">
                  <c:v>1457</c:v>
                </c:pt>
                <c:pt idx="2">
                  <c:v>463</c:v>
                </c:pt>
                <c:pt idx="3">
                  <c:v>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2-46EC-8B21-503758A369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ian-sept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3041</c:v>
                </c:pt>
                <c:pt idx="1">
                  <c:v>1580</c:v>
                </c:pt>
                <c:pt idx="2">
                  <c:v>469</c:v>
                </c:pt>
                <c:pt idx="3">
                  <c:v>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E2-46EC-8B21-503758A369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68E2-46EC-8B21-503758A369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2182496"/>
        <c:axId val="562180696"/>
      </c:barChart>
      <c:catAx>
        <c:axId val="5621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0696"/>
        <c:crosses val="autoZero"/>
        <c:auto val="1"/>
        <c:lblAlgn val="ctr"/>
        <c:lblOffset val="100"/>
        <c:noMultiLvlLbl val="0"/>
      </c:catAx>
      <c:valAx>
        <c:axId val="56218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0531246781455731"/>
          <c:y val="0.93311095256159138"/>
          <c:w val="0.57635057259504874"/>
          <c:h val="5.5952288172411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Sediul </a:t>
            </a:r>
            <a:r>
              <a:rPr lang="ro-MD" dirty="0" err="1"/>
              <a:t>Sîngerei</a:t>
            </a:r>
            <a:endParaRPr lang="ru-RU" dirty="0"/>
          </a:p>
        </c:rich>
      </c:tx>
      <c:layout>
        <c:manualLayout>
          <c:xMode val="edge"/>
          <c:yMode val="edge"/>
          <c:x val="0.40174186248986465"/>
          <c:y val="0.135634545822805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7955410926104557E-2"/>
          <c:y val="0.19439359505476775"/>
          <c:w val="0.91725814600369815"/>
          <c:h val="0.652975818054781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ian-sept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1612</c:v>
                </c:pt>
                <c:pt idx="1">
                  <c:v>945</c:v>
                </c:pt>
                <c:pt idx="2">
                  <c:v>363</c:v>
                </c:pt>
                <c:pt idx="3">
                  <c:v>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0-417B-BC23-E0B69B897A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ian-sept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2536</c:v>
                </c:pt>
                <c:pt idx="1">
                  <c:v>1187</c:v>
                </c:pt>
                <c:pt idx="2">
                  <c:v>600</c:v>
                </c:pt>
                <c:pt idx="3">
                  <c:v>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30-417B-BC23-E0B69B897A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130-417B-BC23-E0B69B897A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2182496"/>
        <c:axId val="562180696"/>
      </c:barChart>
      <c:catAx>
        <c:axId val="5621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0696"/>
        <c:crosses val="autoZero"/>
        <c:auto val="1"/>
        <c:lblAlgn val="ctr"/>
        <c:lblOffset val="100"/>
        <c:noMultiLvlLbl val="0"/>
      </c:catAx>
      <c:valAx>
        <c:axId val="56218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2218037489603407"/>
          <c:y val="0.94176672947270046"/>
          <c:w val="0.54836449829415668"/>
          <c:h val="5.82332705272995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Sediul Glodeni</a:t>
            </a:r>
            <a:endParaRPr lang="ru-RU" dirty="0"/>
          </a:p>
        </c:rich>
      </c:tx>
      <c:layout>
        <c:manualLayout>
          <c:xMode val="edge"/>
          <c:yMode val="edge"/>
          <c:x val="0.39184891732283467"/>
          <c:y val="2.1874999999999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4163549868766406E-2"/>
          <c:y val="0.15614069218326285"/>
          <c:w val="0.92266493376878034"/>
          <c:h val="0.6680340739189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 </c:v>
                </c:pt>
                <c:pt idx="2">
                  <c:v>Penale 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9A2C-4307-9F89-D7F12B5C79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ian-sept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 </c:v>
                </c:pt>
                <c:pt idx="2">
                  <c:v>Penale 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2076</c:v>
                </c:pt>
                <c:pt idx="1">
                  <c:v>799</c:v>
                </c:pt>
                <c:pt idx="2">
                  <c:v>428</c:v>
                </c:pt>
                <c:pt idx="3">
                  <c:v>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2C-4307-9F89-D7F12B5C79A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 </c:v>
                </c:pt>
                <c:pt idx="2">
                  <c:v>Penale 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A2C-4307-9F89-D7F12B5C79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2310984"/>
        <c:axId val="362310000"/>
      </c:barChart>
      <c:catAx>
        <c:axId val="362310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2310000"/>
        <c:crosses val="autoZero"/>
        <c:auto val="1"/>
        <c:lblAlgn val="ctr"/>
        <c:lblOffset val="100"/>
        <c:noMultiLvlLbl val="0"/>
      </c:catAx>
      <c:valAx>
        <c:axId val="36231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2310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0949465731103753"/>
          <c:y val="0.9170243190450138"/>
          <c:w val="0.57225464052727382"/>
          <c:h val="6.4163132936080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Numărul</a:t>
            </a:r>
            <a:r>
              <a:rPr lang="ro-MD" baseline="0" dirty="0"/>
              <a:t> dosarelor încheiate – Judecătoria Bălți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503414687269898"/>
          <c:y val="0.15041556468403575"/>
          <c:w val="0.89079015028192554"/>
          <c:h val="0.6261233528331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ian-sept2024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13046</c:v>
                </c:pt>
                <c:pt idx="1">
                  <c:v>6590</c:v>
                </c:pt>
                <c:pt idx="2">
                  <c:v>4645</c:v>
                </c:pt>
                <c:pt idx="3">
                  <c:v>1811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1-4587-8007-BA33A08768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ian-sept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17007</c:v>
                </c:pt>
                <c:pt idx="1">
                  <c:v>7888</c:v>
                </c:pt>
                <c:pt idx="2">
                  <c:v>5488</c:v>
                </c:pt>
                <c:pt idx="3">
                  <c:v>3631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1-4587-8007-BA33A08768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DB1-4587-8007-BA33A08768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675480"/>
        <c:axId val="350681960"/>
      </c:barChart>
      <c:catAx>
        <c:axId val="3506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81960"/>
        <c:crosses val="autoZero"/>
        <c:auto val="1"/>
        <c:lblAlgn val="ctr"/>
        <c:lblOffset val="100"/>
        <c:noMultiLvlLbl val="0"/>
      </c:catAx>
      <c:valAx>
        <c:axId val="35068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2757500620386192"/>
          <c:y val="0.90972931865972229"/>
          <c:w val="0.59267856866649582"/>
          <c:h val="5.7430190448988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Sediul Central 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503414687269898"/>
          <c:y val="0.15041556468403575"/>
          <c:w val="0.89079015028192554"/>
          <c:h val="0.6261233528331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ian-sept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8937</c:v>
                </c:pt>
                <c:pt idx="1">
                  <c:v>3970</c:v>
                </c:pt>
                <c:pt idx="2">
                  <c:v>3771</c:v>
                </c:pt>
                <c:pt idx="3">
                  <c:v>1196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D2-442B-B815-5E6C08BA2D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ian-sept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10466</c:v>
                </c:pt>
                <c:pt idx="1">
                  <c:v>4467</c:v>
                </c:pt>
                <c:pt idx="2">
                  <c:v>4059</c:v>
                </c:pt>
                <c:pt idx="3">
                  <c:v>1940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D2-442B-B815-5E6C08BA2D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EBD2-442B-B815-5E6C08BA2D6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675480"/>
        <c:axId val="350681960"/>
      </c:barChart>
      <c:catAx>
        <c:axId val="3506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81960"/>
        <c:crosses val="autoZero"/>
        <c:auto val="1"/>
        <c:lblAlgn val="ctr"/>
        <c:lblOffset val="100"/>
        <c:noMultiLvlLbl val="0"/>
      </c:catAx>
      <c:valAx>
        <c:axId val="35068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8301789469507597"/>
          <c:y val="0.91570031700359333"/>
          <c:w val="0.31937239109952609"/>
          <c:h val="5.7430190448988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Sediul Fălești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845050057936337"/>
          <c:y val="0.19818354707861852"/>
          <c:w val="0.89079015028192554"/>
          <c:h val="0.6261233528331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ian-sept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2331</c:v>
                </c:pt>
                <c:pt idx="1">
                  <c:v>1584</c:v>
                </c:pt>
                <c:pt idx="2">
                  <c:v>462</c:v>
                </c:pt>
                <c:pt idx="3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5-45A5-A470-D467EB1AF9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ian-sept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2629</c:v>
                </c:pt>
                <c:pt idx="1">
                  <c:v>1591</c:v>
                </c:pt>
                <c:pt idx="2">
                  <c:v>495</c:v>
                </c:pt>
                <c:pt idx="3">
                  <c:v>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95-45A5-A470-D467EB1AF9E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195-45A5-A470-D467EB1AF9E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675480"/>
        <c:axId val="350681960"/>
      </c:barChart>
      <c:catAx>
        <c:axId val="3506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81960"/>
        <c:crosses val="autoZero"/>
        <c:auto val="1"/>
        <c:lblAlgn val="ctr"/>
        <c:lblOffset val="100"/>
        <c:noMultiLvlLbl val="0"/>
      </c:catAx>
      <c:valAx>
        <c:axId val="35068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8301789469507597"/>
          <c:y val="0.91570031700359333"/>
          <c:w val="0.31937239109952609"/>
          <c:h val="5.7430190448988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Sediul</a:t>
            </a:r>
            <a:r>
              <a:rPr lang="ro-MD" baseline="0" dirty="0"/>
              <a:t> </a:t>
            </a:r>
            <a:r>
              <a:rPr lang="ro-MD" baseline="0" dirty="0" err="1"/>
              <a:t>Sîngerei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503414687269898"/>
          <c:y val="0.15041556468403575"/>
          <c:w val="0.89079015028192554"/>
          <c:h val="0.6261233528331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ian-sept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1778</c:v>
                </c:pt>
                <c:pt idx="1">
                  <c:v>1036</c:v>
                </c:pt>
                <c:pt idx="2">
                  <c:v>412</c:v>
                </c:pt>
                <c:pt idx="3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9-466F-88D0-D990E4E963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ian-sept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2340</c:v>
                </c:pt>
                <c:pt idx="1">
                  <c:v>1099</c:v>
                </c:pt>
                <c:pt idx="2">
                  <c:v>571</c:v>
                </c:pt>
                <c:pt idx="3">
                  <c:v>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19-466F-88D0-D990E4E9638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7019-466F-88D0-D990E4E963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675480"/>
        <c:axId val="350681960"/>
      </c:barChart>
      <c:catAx>
        <c:axId val="3506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81960"/>
        <c:crosses val="autoZero"/>
        <c:auto val="1"/>
        <c:lblAlgn val="ctr"/>
        <c:lblOffset val="100"/>
        <c:noMultiLvlLbl val="0"/>
      </c:catAx>
      <c:valAx>
        <c:axId val="35068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8301789469507597"/>
          <c:y val="0.91570031700359333"/>
          <c:w val="0.31937239109952609"/>
          <c:h val="5.7430190448988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0.19643</cdr:x>
      <cdr:y>0.01051</cdr:y>
    </cdr:from>
    <cdr:to>
      <cdr:x>0.79957</cdr:x>
      <cdr:y>0.15193</cdr:y>
    </cdr:to>
    <cdr:sp macro="" textlink="">
      <cdr:nvSpPr>
        <cdr:cNvPr id="2" name="Google Shape;258;p2">
          <a:extLst xmlns:a="http://schemas.openxmlformats.org/drawingml/2006/main">
            <a:ext uri="{FF2B5EF4-FFF2-40B4-BE49-F238E27FC236}">
              <a16:creationId xmlns:a16="http://schemas.microsoft.com/office/drawing/2014/main" id="{2379AD5A-15F8-CA17-46EB-A74B65DFA6C2}"/>
            </a:ext>
          </a:extLst>
        </cdr:cNvPr>
        <cdr:cNvSpPr txBox="1"/>
      </cdr:nvSpPr>
      <cdr:spPr>
        <a:xfrm xmlns:a="http://schemas.openxmlformats.org/drawingml/2006/main">
          <a:off x="1392684" y="48025"/>
          <a:ext cx="4276198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b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C00000"/>
            </a:buClr>
            <a:buSzPts val="3600"/>
            <a:buFont typeface="Calibri"/>
            <a:buNone/>
          </a:pPr>
          <a:r>
            <a:rPr lang="en-US" sz="36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Dosare</a:t>
          </a:r>
          <a:r>
            <a:rPr lang="en-US"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36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înregistrate</a:t>
          </a:r>
          <a:r>
            <a:rPr lang="en-US"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endParaRPr sz="3600" b="1" i="0" u="none" strike="noStrike" cap="none" dirty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0.01692</cdr:y>
    </cdr:from>
    <cdr:to>
      <cdr:x>1</cdr:x>
      <cdr:y>0.16106</cdr:y>
    </cdr:to>
    <cdr:sp macro="" textlink="">
      <cdr:nvSpPr>
        <cdr:cNvPr id="2" name="Google Shape;258;p2">
          <a:extLst xmlns:a="http://schemas.openxmlformats.org/drawingml/2006/main">
            <a:ext uri="{FF2B5EF4-FFF2-40B4-BE49-F238E27FC236}">
              <a16:creationId xmlns:a16="http://schemas.microsoft.com/office/drawing/2014/main" id="{AF1E5C97-8C12-2BC1-9259-B1E071AB8857}"/>
            </a:ext>
          </a:extLst>
        </cdr:cNvPr>
        <cdr:cNvSpPr txBox="1">
          <a:spLocks xmlns:a="http://schemas.openxmlformats.org/drawingml/2006/main" noGrp="1"/>
        </cdr:cNvSpPr>
      </cdr:nvSpPr>
      <cdr:spPr>
        <a:xfrm xmlns:a="http://schemas.openxmlformats.org/drawingml/2006/main">
          <a:off x="0" y="77821"/>
          <a:ext cx="7284418" cy="6629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b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chemeClr val="dk1"/>
            </a:buClr>
            <a:buSzPts val="4400"/>
            <a:buFont typeface="Calibri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C00000"/>
            </a:buClr>
            <a:buSzPts val="3600"/>
            <a:buFont typeface="Calibri"/>
            <a:buNone/>
          </a:pPr>
          <a:r>
            <a:rPr lang="en-US" sz="36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Dosare</a:t>
          </a:r>
          <a:r>
            <a:rPr lang="en-US"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36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înregistrate</a:t>
          </a:r>
          <a:r>
            <a:rPr lang="en-US"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endParaRPr sz="3600" b="1" i="0" u="none" strike="noStrike" cap="none" dirty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0.0423</cdr:x>
      <cdr:y>0.01533</cdr:y>
    </cdr:from>
    <cdr:to>
      <cdr:x>0.98644</cdr:x>
      <cdr:y>0.13459</cdr:y>
    </cdr:to>
    <cdr:sp macro="" textlink="">
      <cdr:nvSpPr>
        <cdr:cNvPr id="2" name="Google Shape;258;p2">
          <a:extLst xmlns:a="http://schemas.openxmlformats.org/drawingml/2006/main">
            <a:ext uri="{FF2B5EF4-FFF2-40B4-BE49-F238E27FC236}">
              <a16:creationId xmlns:a16="http://schemas.microsoft.com/office/drawing/2014/main" id="{DBA5B004-2407-4A73-68C6-4919E005A282}"/>
            </a:ext>
          </a:extLst>
        </cdr:cNvPr>
        <cdr:cNvSpPr txBox="1">
          <a:spLocks xmlns:a="http://schemas.openxmlformats.org/drawingml/2006/main" noGrp="1"/>
        </cdr:cNvSpPr>
      </cdr:nvSpPr>
      <cdr:spPr>
        <a:xfrm xmlns:a="http://schemas.openxmlformats.org/drawingml/2006/main">
          <a:off x="309975" y="71190"/>
          <a:ext cx="6919086" cy="5539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b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chemeClr val="dk1"/>
            </a:buClr>
            <a:buSzPts val="4400"/>
            <a:buFont typeface="Calibri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C00000"/>
            </a:buClr>
            <a:buSzPts val="3600"/>
            <a:buFont typeface="Calibri"/>
            <a:buNone/>
          </a:pPr>
          <a:r>
            <a:rPr lang="en-US" sz="30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Dosare</a:t>
          </a:r>
          <a:r>
            <a:rPr lang="en-US" sz="3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30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înregistrate</a:t>
          </a:r>
          <a:r>
            <a:rPr lang="en-US" sz="3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endParaRPr sz="3000" b="1" i="0" u="none" strike="noStrike" cap="none" dirty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0.14891</cdr:y>
    </cdr:to>
    <cdr:sp macro="" textlink="">
      <cdr:nvSpPr>
        <cdr:cNvPr id="2" name="Google Shape;258;p2">
          <a:extLst xmlns:a="http://schemas.openxmlformats.org/drawingml/2006/main">
            <a:ext uri="{FF2B5EF4-FFF2-40B4-BE49-F238E27FC236}">
              <a16:creationId xmlns:a16="http://schemas.microsoft.com/office/drawing/2014/main" id="{00E5D0BA-13F3-D5B0-E415-61ADD2FB794F}"/>
            </a:ext>
          </a:extLst>
        </cdr:cNvPr>
        <cdr:cNvSpPr txBox="1">
          <a:spLocks xmlns:a="http://schemas.openxmlformats.org/drawingml/2006/main" noGrp="1"/>
        </cdr:cNvSpPr>
      </cdr:nvSpPr>
      <cdr:spPr>
        <a:xfrm xmlns:a="http://schemas.openxmlformats.org/drawingml/2006/main">
          <a:off x="0" y="-377687"/>
          <a:ext cx="7255567" cy="6778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C00000"/>
            </a:buClr>
            <a:buSzPts val="3600"/>
            <a:buFont typeface="Calibri"/>
            <a:buNone/>
          </a:pPr>
          <a:r>
            <a:rPr lang="en-US" sz="36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Dosare</a:t>
          </a:r>
          <a:r>
            <a:rPr lang="en-US"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36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înregistrate</a:t>
          </a:r>
          <a:r>
            <a:rPr lang="en-US"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endParaRPr sz="3600" b="1" i="0" u="none" strike="noStrike" cap="none" dirty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0.16957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id="{7266474C-D192-FC0B-6DBE-5C13E9458F27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7505217" cy="7951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ctr" anchorCtr="0"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chemeClr val="dk1"/>
            </a:buClr>
            <a:buSzPts val="1800"/>
            <a:buFont typeface="Calibri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ro-MD" sz="2500" b="1" dirty="0">
              <a:latin typeface="+mj-lt"/>
              <a:cs typeface="Times New Roman" panose="02020603050405020304" pitchFamily="18" charset="0"/>
            </a:rPr>
            <a:t>Examinarea în termen a dosarelor</a:t>
          </a:r>
          <a:br>
            <a:rPr lang="ro-MD" sz="2500" b="1" dirty="0">
              <a:latin typeface="+mj-lt"/>
              <a:cs typeface="Times New Roman" panose="02020603050405020304" pitchFamily="18" charset="0"/>
            </a:rPr>
          </a:br>
          <a:r>
            <a:rPr lang="ro-MD" sz="2500" b="1" dirty="0">
              <a:latin typeface="+mj-lt"/>
              <a:cs typeface="Times New Roman" panose="02020603050405020304" pitchFamily="18" charset="0"/>
            </a:rPr>
            <a:t>Termeni generali de examinare a dosarelor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3BDE53C-E68A-42E6-AFB0-AF5C1BDE8E3C}" type="datetimeFigureOut">
              <a:rPr lang="en-GB" smtClean="0"/>
              <a:pPr/>
              <a:t>11/11/2025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GB" dirty="0" err="1"/>
              <a:t>Formatvorlagen</a:t>
            </a:r>
            <a:r>
              <a:rPr lang="en-GB" dirty="0"/>
              <a:t> des </a:t>
            </a:r>
            <a:r>
              <a:rPr lang="en-GB" dirty="0" err="1"/>
              <a:t>Textmasters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045F879-0589-40D4-B0E5-B74D0CAD5C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9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9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1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073602-2372-F145-9A19-B1B7EE437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40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231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27446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087778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88229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63031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85599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724860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073602-2372-F145-9A19-B1B7EE437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7179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line">
            <a:extLst>
              <a:ext uri="{FF2B5EF4-FFF2-40B4-BE49-F238E27FC236}">
                <a16:creationId xmlns:a16="http://schemas.microsoft.com/office/drawing/2014/main" id="{0E55CFED-05E6-D94C-8263-0255A3D1A4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48264" y="1594183"/>
            <a:ext cx="6880943" cy="592470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This is the sub-line</a:t>
            </a:r>
          </a:p>
          <a:p>
            <a:pPr lvl="0"/>
            <a:r>
              <a:rPr lang="en-GB" dirty="0"/>
              <a:t>Project name | Date</a:t>
            </a:r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7F8B9A88-98C8-FD45-B0C8-30548266A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948264" y="1127796"/>
            <a:ext cx="6880943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1A899-F1A5-5146-8815-E4D30A6D1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3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8170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B56DE-A90D-3240-AA35-6A399F9A7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79BFAC-658C-E148-891B-2BC5DEABDE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66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line">
            <a:extLst>
              <a:ext uri="{FF2B5EF4-FFF2-40B4-BE49-F238E27FC236}">
                <a16:creationId xmlns:a16="http://schemas.microsoft.com/office/drawing/2014/main" id="{0E55CFED-05E6-D94C-8263-0255A3D1A4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48264" y="1594183"/>
            <a:ext cx="6880943" cy="592470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This is the sub-line</a:t>
            </a:r>
          </a:p>
          <a:p>
            <a:pPr lvl="0"/>
            <a:r>
              <a:rPr lang="en-GB" dirty="0"/>
              <a:t>Project name | Date</a:t>
            </a:r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7F8B9A88-98C8-FD45-B0C8-30548266A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948264" y="1127796"/>
            <a:ext cx="6880943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1A899-F1A5-5146-8815-E4D30A6D1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3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7205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/free-form sel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8F534-1727-064F-9C4F-BA03F96631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3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493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65912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54940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2079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12762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32499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545898" y="4725966"/>
            <a:ext cx="577597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Titel of the presentation</a:t>
            </a: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545898" y="4893505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22 Jan. 2021</a:t>
            </a:r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782088" y="4725966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2705622" y="1020969"/>
            <a:ext cx="5527316" cy="2701945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545897" y="240212"/>
            <a:ext cx="6687040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en-GB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40397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14" r:id="rId2"/>
    <p:sldLayoutId id="2147483815" r:id="rId3"/>
    <p:sldLayoutId id="2147483818" r:id="rId4"/>
    <p:sldLayoutId id="2147483860" r:id="rId5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013"/>
          </a:p>
        </p:txBody>
      </p:sp>
    </p:spTree>
    <p:extLst>
      <p:ext uri="{BB962C8B-B14F-4D97-AF65-F5344CB8AC3E}">
        <p14:creationId xmlns:p14="http://schemas.microsoft.com/office/powerpoint/2010/main" val="217346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4" r:id="rId12"/>
    <p:sldLayoutId id="2147483876" r:id="rId13"/>
  </p:sldLayoutIdLst>
  <p:transition>
    <p:fade/>
  </p:transition>
  <p:hf hd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" userDrawn="1">
          <p15:clr>
            <a:srgbClr val="F26B43"/>
          </p15:clr>
        </p15:guide>
        <p15:guide id="2" orient="horz" pos="3162" userDrawn="1">
          <p15:clr>
            <a:srgbClr val="F26B43"/>
          </p15:clr>
        </p15:guide>
        <p15:guide id="3" pos="5680" userDrawn="1">
          <p15:clr>
            <a:srgbClr val="F26B43"/>
          </p15:clr>
        </p15:guide>
        <p15:guide id="4" pos="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0;p1">
            <a:extLst>
              <a:ext uri="{FF2B5EF4-FFF2-40B4-BE49-F238E27FC236}">
                <a16:creationId xmlns:a16="http://schemas.microsoft.com/office/drawing/2014/main" id="{58127A0C-0A0E-F8F1-9F39-06F6C2E65C9E}"/>
              </a:ext>
            </a:extLst>
          </p:cNvPr>
          <p:cNvSpPr txBox="1"/>
          <p:nvPr/>
        </p:nvSpPr>
        <p:spPr>
          <a:xfrm>
            <a:off x="2206018" y="3832539"/>
            <a:ext cx="4866000" cy="923289"/>
          </a:xfrm>
          <a:prstGeom prst="rect">
            <a:avLst/>
          </a:prstGeom>
          <a:solidFill>
            <a:srgbClr val="651D32"/>
          </a:solidFill>
          <a:ln>
            <a:noFill/>
          </a:ln>
        </p:spPr>
        <p:txBody>
          <a:bodyPr spcFirstLastPara="1" wrap="square" lIns="90000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Performanța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Judecătoriei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Bălți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 </a:t>
            </a:r>
            <a:endParaRPr sz="1800" b="1" i="0" u="none" strike="noStrike" cap="none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o-RO" sz="18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01 ianuarie 2025 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– </a:t>
            </a:r>
            <a:r>
              <a:rPr lang="ro-RO" sz="18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30 septembrie 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202</a:t>
            </a:r>
            <a:r>
              <a:rPr lang="ro-MD" sz="1800" b="1" dirty="0">
                <a:solidFill>
                  <a:schemeClr val="lt1"/>
                </a:solidFill>
                <a:latin typeface="+mj-lt"/>
              </a:rPr>
              <a:t>5</a:t>
            </a:r>
            <a:endParaRPr sz="1800" b="1" i="0" u="none" strike="noStrike" cap="none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303556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E5912F6-87A8-B434-BB1A-F2D70FBD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893" y="524586"/>
            <a:ext cx="6864927" cy="646331"/>
          </a:xfrm>
        </p:spPr>
        <p:txBody>
          <a:bodyPr/>
          <a:lstStyle/>
          <a:p>
            <a:pPr algn="ctr"/>
            <a:r>
              <a:rPr lang="en-US" sz="3600" b="1" i="0" u="none" strike="noStrike" cap="none" dirty="0" err="1">
                <a:solidFill>
                  <a:schemeClr val="tx1"/>
                </a:solidFill>
                <a:ea typeface="Calibri"/>
                <a:cs typeface="Calibri"/>
                <a:sym typeface="Calibri"/>
              </a:rPr>
              <a:t>Dosare</a:t>
            </a:r>
            <a:r>
              <a:rPr lang="en-US" sz="3600" b="1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o-MD" sz="3600" b="1" dirty="0">
                <a:solidFill>
                  <a:schemeClr val="tx1"/>
                </a:solidFill>
              </a:rPr>
              <a:t>soluționate</a:t>
            </a:r>
            <a:r>
              <a:rPr lang="en-US" sz="3600" b="1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 </a:t>
            </a:r>
            <a:endParaRPr lang="ro-MD" sz="36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2A39C78-A4B9-F91C-FB89-05341DD08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843253"/>
              </p:ext>
            </p:extLst>
          </p:nvPr>
        </p:nvGraphicFramePr>
        <p:xfrm>
          <a:off x="1251915" y="1055500"/>
          <a:ext cx="7646920" cy="3899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731418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5289" y="284498"/>
            <a:ext cx="6880943" cy="1200329"/>
          </a:xfrm>
        </p:spPr>
        <p:txBody>
          <a:bodyPr/>
          <a:lstStyle/>
          <a:p>
            <a:r>
              <a:rPr lang="ro-RO" sz="3600" dirty="0"/>
              <a:t>Dosare soluționate</a:t>
            </a:r>
            <a:br>
              <a:rPr lang="ro-RO" sz="3600" dirty="0"/>
            </a:br>
            <a:endParaRPr lang="ru-RU" sz="36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34329094"/>
              </p:ext>
            </p:extLst>
          </p:nvPr>
        </p:nvGraphicFramePr>
        <p:xfrm>
          <a:off x="1196897" y="884663"/>
          <a:ext cx="7741693" cy="405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899046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1">
            <a:extLst>
              <a:ext uri="{FF2B5EF4-FFF2-40B4-BE49-F238E27FC236}">
                <a16:creationId xmlns:a16="http://schemas.microsoft.com/office/drawing/2014/main" id="{83BDAE41-18ED-2622-8CAF-B94D9373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991" y="503016"/>
            <a:ext cx="6944809" cy="498341"/>
          </a:xfrm>
        </p:spPr>
        <p:txBody>
          <a:bodyPr>
            <a:normAutofit/>
          </a:bodyPr>
          <a:lstStyle/>
          <a:p>
            <a:pPr algn="ctr"/>
            <a:r>
              <a:rPr lang="ro-MD" sz="2500" b="1" dirty="0">
                <a:latin typeface="+mn-lt"/>
                <a:cs typeface="Times New Roman" panose="02020603050405020304" pitchFamily="18" charset="0"/>
              </a:rPr>
              <a:t>Volumul de muncă potrivit statului de personal </a:t>
            </a:r>
          </a:p>
        </p:txBody>
      </p:sp>
      <p:graphicFrame>
        <p:nvGraphicFramePr>
          <p:cNvPr id="5" name="Diagramă 9">
            <a:extLst>
              <a:ext uri="{FF2B5EF4-FFF2-40B4-BE49-F238E27FC236}">
                <a16:creationId xmlns:a16="http://schemas.microsoft.com/office/drawing/2014/main" id="{1792DB8C-C9EE-65BC-C362-18FF5C5B5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7124077"/>
              </p:ext>
            </p:extLst>
          </p:nvPr>
        </p:nvGraphicFramePr>
        <p:xfrm>
          <a:off x="1572395" y="1106558"/>
          <a:ext cx="7425831" cy="369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679891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1">
            <a:extLst>
              <a:ext uri="{FF2B5EF4-FFF2-40B4-BE49-F238E27FC236}">
                <a16:creationId xmlns:a16="http://schemas.microsoft.com/office/drawing/2014/main" id="{20F587E5-422B-BD54-C612-2CAFCBB3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2" y="511408"/>
            <a:ext cx="7295321" cy="706000"/>
          </a:xfrm>
        </p:spPr>
        <p:txBody>
          <a:bodyPr>
            <a:noAutofit/>
          </a:bodyPr>
          <a:lstStyle/>
          <a:p>
            <a:pPr algn="ctr"/>
            <a:r>
              <a:rPr lang="ro-MD" sz="3000" b="1" dirty="0"/>
              <a:t>Volumul de muncă potrivit numărului de judecători efectiv lucrați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D24EF32-FA17-7422-94F8-E77B9F55C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1531215"/>
              </p:ext>
            </p:extLst>
          </p:nvPr>
        </p:nvGraphicFramePr>
        <p:xfrm>
          <a:off x="1590544" y="1320690"/>
          <a:ext cx="7507073" cy="320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418351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781B24B-00A8-347F-4344-D29BB90D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843" y="346989"/>
            <a:ext cx="6437223" cy="745763"/>
          </a:xfrm>
        </p:spPr>
        <p:txBody>
          <a:bodyPr>
            <a:noAutofit/>
          </a:bodyPr>
          <a:lstStyle/>
          <a:p>
            <a:pPr algn="ctr"/>
            <a:r>
              <a:rPr lang="en-US" sz="3600" b="1" i="0" u="none" strike="noStrike" cap="none" dirty="0">
                <a:solidFill>
                  <a:schemeClr val="dk1"/>
                </a:solidFill>
                <a:latin typeface="+mn-lt"/>
                <a:cs typeface="Arial" panose="020B0604020202020204" pitchFamily="34" charset="0"/>
                <a:sym typeface="Calibri"/>
              </a:rPr>
              <a:t>Rata de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soluționare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+mn-lt"/>
                <a:cs typeface="Arial" panose="020B0604020202020204" pitchFamily="34" charset="0"/>
                <a:sym typeface="Calibri"/>
              </a:rPr>
              <a:t> a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+mn-lt"/>
                <a:cs typeface="Arial" panose="020B0604020202020204" pitchFamily="34" charset="0"/>
                <a:sym typeface="Calibri"/>
              </a:rPr>
              <a:t>dosarelor</a:t>
            </a:r>
            <a:endParaRPr lang="ro-MD" sz="3600" dirty="0">
              <a:latin typeface="+mn-lt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17FBC06-C8F5-F493-D8C4-E4D3F99C6D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2305178"/>
              </p:ext>
            </p:extLst>
          </p:nvPr>
        </p:nvGraphicFramePr>
        <p:xfrm>
          <a:off x="1384301" y="1145893"/>
          <a:ext cx="7603582" cy="351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291767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4E84C33-67D9-70A0-14A7-ABF3E34DA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3288502"/>
              </p:ext>
            </p:extLst>
          </p:nvPr>
        </p:nvGraphicFramePr>
        <p:xfrm>
          <a:off x="1327357" y="331305"/>
          <a:ext cx="7644365" cy="468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11268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3B989D-DB80-D9FB-673F-E937287369C9}"/>
              </a:ext>
            </a:extLst>
          </p:cNvPr>
          <p:cNvSpPr txBox="1"/>
          <p:nvPr/>
        </p:nvSpPr>
        <p:spPr>
          <a:xfrm>
            <a:off x="1526571" y="409721"/>
            <a:ext cx="713000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MD" sz="2500" b="1" dirty="0">
                <a:latin typeface="+mj-lt"/>
                <a:cs typeface="Times New Roman" panose="02020603050405020304" pitchFamily="18" charset="0"/>
              </a:rPr>
              <a:t>Examinarea în termen a dosarelor</a:t>
            </a:r>
            <a:br>
              <a:rPr lang="ro-MD" sz="2500" b="1" dirty="0">
                <a:latin typeface="+mj-lt"/>
                <a:cs typeface="Times New Roman" panose="02020603050405020304" pitchFamily="18" charset="0"/>
              </a:rPr>
            </a:br>
            <a:r>
              <a:rPr lang="ro-MD" sz="2500" b="1" dirty="0">
                <a:latin typeface="+mj-lt"/>
                <a:cs typeface="Times New Roman" panose="02020603050405020304" pitchFamily="18" charset="0"/>
              </a:rPr>
              <a:t>Durata examinării dosarelor</a:t>
            </a:r>
            <a:endParaRPr lang="ro-MD" sz="2500" dirty="0">
              <a:latin typeface="+mj-lt"/>
            </a:endParaRPr>
          </a:p>
        </p:txBody>
      </p:sp>
      <p:graphicFrame>
        <p:nvGraphicFramePr>
          <p:cNvPr id="8" name="Diagramă 6">
            <a:extLst>
              <a:ext uri="{FF2B5EF4-FFF2-40B4-BE49-F238E27FC236}">
                <a16:creationId xmlns:a16="http://schemas.microsoft.com/office/drawing/2014/main" id="{1566520B-F0D6-1C7E-F3C1-75495BA01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601124"/>
              </p:ext>
            </p:extLst>
          </p:nvPr>
        </p:nvGraphicFramePr>
        <p:xfrm>
          <a:off x="1692000" y="1082274"/>
          <a:ext cx="7286348" cy="38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905123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7;p8">
            <a:extLst>
              <a:ext uri="{FF2B5EF4-FFF2-40B4-BE49-F238E27FC236}">
                <a16:creationId xmlns:a16="http://schemas.microsoft.com/office/drawing/2014/main" id="{B136D79D-9377-2FF7-F6BC-045462C1C8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2574" y="530086"/>
            <a:ext cx="7639878" cy="2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0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Lichidarea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stocului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de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cauze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pendinte</a:t>
            </a:r>
            <a:br>
              <a:rPr lang="ro-MD" sz="3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ro-MD" sz="1800" b="1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Durata lichidării stocului de cauze pendinte (zile)</a:t>
            </a:r>
            <a:endParaRPr sz="1800" b="1" i="1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8939148-4794-02FD-6F7F-77DA8F8F40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889487"/>
              </p:ext>
            </p:extLst>
          </p:nvPr>
        </p:nvGraphicFramePr>
        <p:xfrm>
          <a:off x="1436216" y="912812"/>
          <a:ext cx="725058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89570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1CE5FC5-A9FB-E8EA-A2BB-3810661D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06" y="358816"/>
            <a:ext cx="6429737" cy="469876"/>
          </a:xfrm>
        </p:spPr>
        <p:txBody>
          <a:bodyPr>
            <a:noAutofit/>
          </a:bodyPr>
          <a:lstStyle/>
          <a:p>
            <a:pPr algn="ctr"/>
            <a:r>
              <a:rPr lang="ro-MD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Soluții după prima ședință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E3C872B-8F1A-2655-2C9A-69F3554A4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3421933"/>
              </p:ext>
            </p:extLst>
          </p:nvPr>
        </p:nvGraphicFramePr>
        <p:xfrm>
          <a:off x="1576748" y="1041517"/>
          <a:ext cx="7289459" cy="3854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100046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D13EEAE-85A0-70DF-7CE9-327E7A09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872" y="420981"/>
            <a:ext cx="7322127" cy="646331"/>
          </a:xfrm>
        </p:spPr>
        <p:txBody>
          <a:bodyPr/>
          <a:lstStyle/>
          <a:p>
            <a:pPr algn="ctr"/>
            <a:r>
              <a:rPr lang="ro-MD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Rata amânărilor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00C0E6E-352F-724F-5D50-8B2230C3C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0940895"/>
              </p:ext>
            </p:extLst>
          </p:nvPr>
        </p:nvGraphicFramePr>
        <p:xfrm>
          <a:off x="1356782" y="837810"/>
          <a:ext cx="7588435" cy="417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501223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CCF8E89-8242-C68F-D215-D6A2C07FA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00617"/>
              </p:ext>
            </p:extLst>
          </p:nvPr>
        </p:nvGraphicFramePr>
        <p:xfrm>
          <a:off x="1530625" y="371061"/>
          <a:ext cx="7427845" cy="456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358408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CDF5AE7-6237-CACA-50EF-B61083A5F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412" y="443260"/>
            <a:ext cx="6880943" cy="646331"/>
          </a:xfrm>
        </p:spPr>
        <p:txBody>
          <a:bodyPr/>
          <a:lstStyle/>
          <a:p>
            <a:r>
              <a:rPr lang="ro-MD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Rata apelurilor/recursurilor</a:t>
            </a:r>
            <a:endParaRPr lang="ro-MD" sz="36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A48277D-C271-5C6C-BD5C-5D6992DAEE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7112838"/>
              </p:ext>
            </p:extLst>
          </p:nvPr>
        </p:nvGraphicFramePr>
        <p:xfrm>
          <a:off x="1343526" y="870618"/>
          <a:ext cx="7304355" cy="4272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037918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8E473BD-5DDB-E602-0629-4C9848A6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078" y="402308"/>
            <a:ext cx="6558692" cy="411618"/>
          </a:xfrm>
        </p:spPr>
        <p:txBody>
          <a:bodyPr>
            <a:noAutofit/>
          </a:bodyPr>
          <a:lstStyle/>
          <a:p>
            <a:pPr algn="ctr"/>
            <a:r>
              <a:rPr lang="ro-MD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Rata hotărârilor casate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352D145-8918-105D-7083-C9FA817F82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547285"/>
              </p:ext>
            </p:extLst>
          </p:nvPr>
        </p:nvGraphicFramePr>
        <p:xfrm>
          <a:off x="1149077" y="914400"/>
          <a:ext cx="8050694" cy="401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167840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EBCF39A-88B0-D5A1-DFA2-4A96371AB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855352"/>
              </p:ext>
            </p:extLst>
          </p:nvPr>
        </p:nvGraphicFramePr>
        <p:xfrm>
          <a:off x="1555200" y="437322"/>
          <a:ext cx="7297251" cy="447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46733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48ABE8-5EFE-8DC9-AF72-CC32EBFA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857" y="297469"/>
            <a:ext cx="6880943" cy="523220"/>
          </a:xfrm>
        </p:spPr>
        <p:txBody>
          <a:bodyPr/>
          <a:lstStyle/>
          <a:p>
            <a:r>
              <a:rPr lang="ro-MD" sz="2800" b="1" i="0" u="none" strike="noStrike" cap="none" dirty="0">
                <a:solidFill>
                  <a:srgbClr val="C00000"/>
                </a:solidFill>
                <a:latin typeface="+mn-lt"/>
                <a:ea typeface="Arial"/>
                <a:cs typeface="Arial"/>
                <a:sym typeface="Arial"/>
              </a:rPr>
              <a:t>Constatări</a:t>
            </a:r>
            <a:endParaRPr lang="ro-MD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09F66A-C69E-8C72-B71E-2E09E6CC58F9}"/>
              </a:ext>
            </a:extLst>
          </p:cNvPr>
          <p:cNvSpPr txBox="1"/>
          <p:nvPr/>
        </p:nvSpPr>
        <p:spPr>
          <a:xfrm>
            <a:off x="1706062" y="965433"/>
            <a:ext cx="7032899" cy="4178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  <a:tabLst>
                <a:tab pos="457200" algn="l"/>
              </a:tabLst>
            </a:pP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      În perioada 01.01.2025 – 30.09.2025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volumul total de dosare înregistrate la instanță a crescut semnificativ, cu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46,13%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față de aceeași perioadă din anul precedent (01.01.2024 – 30.09.2024), ajungând la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5.921 de dosare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Această creștere se datorează tuturor categoriilor de dosare: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Civile: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creștere de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29,06%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(1.859 dosare),</a:t>
            </a:r>
            <a:r>
              <a:rPr lang="ro-MD" sz="1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Penale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creștere de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18,63%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(894 dosare),</a:t>
            </a:r>
            <a:r>
              <a:rPr lang="ro-MD" sz="1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Contravenționale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creștere de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193,28%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(3.168 dosare).</a:t>
            </a:r>
            <a:r>
              <a:rPr lang="ro-MD" sz="1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Din total,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2.076 dosare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au fost înregistrate la sediul Glodeni.</a:t>
            </a:r>
          </a:p>
          <a:p>
            <a:pPr indent="450215" algn="just">
              <a:buNone/>
              <a:tabLst>
                <a:tab pos="457200" algn="l"/>
              </a:tabLst>
            </a:pP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 remarcă și o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creștere a dosarelor soluționate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cu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30,36%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față de aceeași perioadă a anului 2024, însumând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3.961 de dosare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Această creștere a fost prezentă la toate sediile și pentru toate tipurile de cauze: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Civile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+19,70%, </a:t>
            </a:r>
            <a:r>
              <a:rPr lang="ro-MD" sz="1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Penale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+18,15%, </a:t>
            </a:r>
            <a:r>
              <a:rPr lang="ro-MD" sz="1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Contravenționale: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+100,5%. La sediul Glodeni,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1.572 dosare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au fost examinate.</a:t>
            </a:r>
          </a:p>
          <a:p>
            <a:pPr indent="450215" algn="just">
              <a:buNone/>
              <a:tabLst>
                <a:tab pos="457200" algn="l"/>
              </a:tabLst>
            </a:pP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Volumul de muncă per judecător (potrivit statului de personal) 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 crescut cu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107 dosare/judecător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de la 576 la 683 dosare. Evoluția pe sedii este următoarea:</a:t>
            </a:r>
            <a:r>
              <a:rPr lang="ro-MD" sz="1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Sediul Central: +112 dosare (de la 636 la 748),</a:t>
            </a:r>
            <a:r>
              <a:rPr lang="ro-MD" sz="1400" dirty="0">
                <a:ea typeface="Calibri" panose="020F0502020204030204" pitchFamily="34" charset="0"/>
                <a:cs typeface="Arial" panose="020B0604020202020204" pitchFamily="34" charset="0"/>
              </a:rPr>
              <a:t> sediul 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Fălești: +133 dosare (de la 591 la 724),</a:t>
            </a:r>
            <a:r>
              <a:rPr lang="ro-MD" sz="1400" dirty="0">
                <a:ea typeface="Calibri" panose="020F0502020204030204" pitchFamily="34" charset="0"/>
                <a:cs typeface="Arial" panose="020B0604020202020204" pitchFamily="34" charset="0"/>
              </a:rPr>
              <a:t> sediul </a:t>
            </a:r>
            <a:r>
              <a:rPr lang="ro-MD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Sîngerei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+104 dosare (de la 376 la 480),</a:t>
            </a:r>
            <a:r>
              <a:rPr lang="ro-MD" sz="1400" dirty="0">
                <a:ea typeface="Calibri" panose="020F0502020204030204" pitchFamily="34" charset="0"/>
                <a:cs typeface="Arial" panose="020B0604020202020204" pitchFamily="34" charset="0"/>
              </a:rPr>
              <a:t> și sediul </a:t>
            </a:r>
            <a:r>
              <a:rPr lang="ro-MD" sz="1400" kern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Glodeni: 628 dosare/judecător.</a:t>
            </a:r>
          </a:p>
          <a:p>
            <a:pPr algn="just"/>
            <a:r>
              <a:rPr lang="ro-MD" sz="1400" b="1" dirty="0"/>
              <a:t>           Volumul de muncă raportat la numărul efectiv de judecători lucrați: </a:t>
            </a:r>
            <a:r>
              <a:rPr lang="ro-MD" sz="1400" dirty="0"/>
              <a:t>S-a înregistrat o creștere semnificativă de </a:t>
            </a:r>
            <a:r>
              <a:rPr lang="ro-MD" sz="1400" b="1" dirty="0"/>
              <a:t>276 dosare/judecător</a:t>
            </a:r>
            <a:r>
              <a:rPr lang="ro-MD" sz="1400" dirty="0"/>
              <a:t>, de la 692 la 968 dosare. Pe sedii: Sediul Central: +379 dosare (de la 806 la 1.185), sediul Fălești: +313 dosare (de la 592 la 905), sediul </a:t>
            </a:r>
            <a:r>
              <a:rPr lang="ro-MD" sz="1400" dirty="0" err="1"/>
              <a:t>Sîngerei</a:t>
            </a:r>
            <a:r>
              <a:rPr lang="ro-MD" sz="1400" dirty="0"/>
              <a:t>: +127 dosare (de la 451 la 575) și sediul Glodeni: 837 dosare/judecător.</a:t>
            </a:r>
          </a:p>
          <a:p>
            <a:pPr indent="450215" algn="just">
              <a:buNone/>
              <a:tabLst>
                <a:tab pos="457200" algn="l"/>
              </a:tabLst>
            </a:pPr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val="39168499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CA7F167-8937-C469-C859-1089F251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727" y="234688"/>
            <a:ext cx="6880943" cy="523220"/>
          </a:xfrm>
        </p:spPr>
        <p:txBody>
          <a:bodyPr/>
          <a:lstStyle/>
          <a:p>
            <a:r>
              <a:rPr lang="ro-MD" sz="2800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Constatări</a:t>
            </a:r>
            <a:endParaRPr lang="ro-MD" sz="28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04722C-B169-051F-5B10-019154DA898E}"/>
              </a:ext>
            </a:extLst>
          </p:cNvPr>
          <p:cNvSpPr txBox="1"/>
          <p:nvPr/>
        </p:nvSpPr>
        <p:spPr>
          <a:xfrm>
            <a:off x="1099931" y="859630"/>
            <a:ext cx="79645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  <a:tabLst>
                <a:tab pos="457200" algn="l"/>
              </a:tabLst>
            </a:pPr>
            <a:r>
              <a:rPr lang="ro-M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Rata de soluționare a cauzelor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scăzut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de la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102%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91%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sub ținta propusă pentru 2025, care este de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115%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Scăderea este generală, dar cea mai accentuată a fost în cazul dosarelor contravenționale: de la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110%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76%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buNone/>
              <a:tabLst>
                <a:tab pos="457200" algn="l"/>
              </a:tabLst>
            </a:pPr>
            <a:r>
              <a:rPr lang="ro-RO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Ponderea dosarelor examinate </a:t>
            </a:r>
            <a:r>
              <a:rPr lang="ro-RO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în decurs de 2-3 ani a crescut de la </a:t>
            </a:r>
            <a:r>
              <a:rPr lang="ro-RO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1,37%</a:t>
            </a:r>
            <a:r>
              <a:rPr lang="ro-RO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la </a:t>
            </a:r>
            <a:r>
              <a:rPr lang="ro-RO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1,65%</a:t>
            </a:r>
            <a:r>
              <a:rPr lang="ro-RO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și a celor examinate mai mult de 3 ani a de la 0,35% la 0,37%.</a:t>
            </a:r>
          </a:p>
          <a:p>
            <a:pPr indent="450215" algn="just">
              <a:buNone/>
              <a:tabLst>
                <a:tab pos="457200" algn="l"/>
              </a:tabLst>
            </a:pPr>
            <a:r>
              <a:rPr lang="ro-MD" sz="1400" dirty="0"/>
              <a:t>În perioada de raportare, procentul dosarelor soluționate a înregistrat o creștere semnificativă, de la 81,37% la 88,94%, ceea ce reflectă o eficientizare a activității instituției.”</a:t>
            </a:r>
            <a:endParaRPr lang="ro-MD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buNone/>
              <a:tabLst>
                <a:tab pos="457200" algn="l"/>
              </a:tabLst>
            </a:pP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Durata lichidării stocului de cauze pendinte a înregistrat o scădere pozitivă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de la 88 de zile la 72 de zile, apropiindu-se de ținta stabilită pentru anul 2025, de 65 de zile. Analizând pe tipuri de cauze: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Cauze civile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durata lichidării a scăzut de la 98 la 90 de zile, cu o țintă de 65 de zile pentru 2025.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Cauze penale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durata a fost redusă de la 70 la 65 de zile, foarte aproape de obiectivul de 64 de zile.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Cauze contravenționale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s-a înregistrat o scădere semnificativă, de la 97 la 59 de zile, deja sub ținta stabilită de 90 de zile pentru 2025.</a:t>
            </a:r>
          </a:p>
          <a:p>
            <a:pPr indent="450215" algn="just">
              <a:buNone/>
              <a:tabLst>
                <a:tab pos="457200" algn="l"/>
              </a:tabLst>
            </a:pP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Rata soluțiilor pronunțate după prima ședință de judecată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 scăzut ușor, de la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77%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73%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(ținta: 70%). Pe tipuri de cauze: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Civile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– creștere de la 80% la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86%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(ținta: 80%),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Penale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– a rămas constantă,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Contravenționale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– scădere de la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44%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ro-MD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33%</a:t>
            </a:r>
            <a:r>
              <a:rPr lang="ro-MD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(ținta: 60%).</a:t>
            </a:r>
            <a:endParaRPr lang="ro-MD" sz="1400" dirty="0"/>
          </a:p>
        </p:txBody>
      </p:sp>
    </p:spTree>
    <p:extLst>
      <p:ext uri="{BB962C8B-B14F-4D97-AF65-F5344CB8AC3E}">
        <p14:creationId xmlns:p14="http://schemas.microsoft.com/office/powerpoint/2010/main" val="169325393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155D43B-3188-B8FA-37BF-6B982704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198" y="243023"/>
            <a:ext cx="6880943" cy="523220"/>
          </a:xfrm>
        </p:spPr>
        <p:txBody>
          <a:bodyPr/>
          <a:lstStyle/>
          <a:p>
            <a:r>
              <a:rPr lang="ro-MD" sz="2800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Constatări</a:t>
            </a:r>
            <a:endParaRPr lang="ro-M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F4012B-E0B3-ABAD-4E48-3D8DD86BF45A}"/>
              </a:ext>
            </a:extLst>
          </p:cNvPr>
          <p:cNvSpPr txBox="1"/>
          <p:nvPr/>
        </p:nvSpPr>
        <p:spPr>
          <a:xfrm>
            <a:off x="1428250" y="1014798"/>
            <a:ext cx="7458838" cy="3885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  <a:tabLst>
                <a:tab pos="457200" algn="l"/>
              </a:tabLst>
            </a:pPr>
            <a:r>
              <a:rPr lang="ro-MD" sz="145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Rata amânărilor</a:t>
            </a:r>
            <a:r>
              <a:rPr lang="ro-MD" sz="14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 crescut de la </a:t>
            </a:r>
            <a:r>
              <a:rPr lang="ro-MD" sz="145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21%</a:t>
            </a:r>
            <a:r>
              <a:rPr lang="ro-MD" sz="14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ro-MD" sz="145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24%</a:t>
            </a:r>
            <a:r>
              <a:rPr lang="ro-MD" sz="14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peste ținta de </a:t>
            </a:r>
            <a:r>
              <a:rPr lang="ro-MD" sz="145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15%</a:t>
            </a:r>
            <a:r>
              <a:rPr lang="ro-MD" sz="14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Creșterea este cauzată în special de dosarele contravenționale (de la 17% la 26%) și penale (de la 21% la 23%). Doar dosarele civile au înregistrat o ușoară scădere – de la 24% la 23%.</a:t>
            </a:r>
          </a:p>
          <a:p>
            <a:pPr indent="450215" algn="just">
              <a:buNone/>
              <a:tabLst>
                <a:tab pos="457200" algn="l"/>
              </a:tabLst>
            </a:pPr>
            <a:r>
              <a:rPr lang="ro-MD" sz="145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Rata apelurilor și recursurilor a înregistrat o creștere semnificativă, </a:t>
            </a:r>
            <a:r>
              <a:rPr lang="ro-MD" sz="14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 la </a:t>
            </a:r>
            <a:r>
              <a:rPr lang="ro-MD" sz="145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13,47%</a:t>
            </a:r>
            <a:r>
              <a:rPr lang="ro-MD" sz="14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ro-MD" sz="145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26,41%.</a:t>
            </a:r>
            <a:r>
              <a:rPr lang="ro-MD" sz="14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Această evoluție se datorează, în principal, dosarelor contravenționale, unde s-a observat o majorare considerabilă, de la </a:t>
            </a:r>
            <a:r>
              <a:rPr lang="ro-MD" sz="145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26,26%</a:t>
            </a:r>
            <a:r>
              <a:rPr lang="ro-MD" sz="14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ro-MD" sz="145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60,97%.</a:t>
            </a:r>
            <a:endParaRPr lang="ro-MD" sz="145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buNone/>
              <a:tabLst>
                <a:tab pos="457200" algn="l"/>
              </a:tabLst>
            </a:pPr>
            <a:r>
              <a:rPr lang="ro-MD" sz="14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Totodată, o creștere a ratei apelurilor și recursurilor s-a înregistrat și în cazul </a:t>
            </a:r>
            <a:r>
              <a:rPr lang="ro-MD" sz="145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dosarelor penale</a:t>
            </a:r>
            <a:r>
              <a:rPr lang="ro-MD" sz="14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de la </a:t>
            </a:r>
            <a:r>
              <a:rPr lang="ro-MD" sz="145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37,48%</a:t>
            </a:r>
            <a:r>
              <a:rPr lang="ro-MD" sz="14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ro-MD" sz="145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41,71%.</a:t>
            </a:r>
            <a:endParaRPr lang="ro-MD" sz="145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buNone/>
              <a:tabLst>
                <a:tab pos="457200" algn="l"/>
              </a:tabLst>
            </a:pPr>
            <a:r>
              <a:rPr lang="ro-MD" sz="14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Singura categorie în care s-a consemnat o ușoară scădere este cea a </a:t>
            </a:r>
            <a:r>
              <a:rPr lang="ro-MD" sz="145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dosarelor civile,</a:t>
            </a:r>
            <a:r>
              <a:rPr lang="ro-MD" sz="14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unde rata a coborât ușor, de la 6,59% la 6,28%, o variație nesemnificativă din punct de vedere statistic.</a:t>
            </a:r>
          </a:p>
          <a:p>
            <a:pPr indent="450215" algn="just">
              <a:buNone/>
              <a:tabLst>
                <a:tab pos="457200" algn="l"/>
              </a:tabLst>
            </a:pPr>
            <a:r>
              <a:rPr lang="ro-MD" sz="145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Rata hotărârilor casate a scăzut de la 2,38% la 1,69%, atingând astfel ținta stabilită de 2%</a:t>
            </a:r>
            <a:r>
              <a:rPr lang="ro-MD" sz="14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buNone/>
              <a:tabLst>
                <a:tab pos="457200" algn="l"/>
              </a:tabLst>
            </a:pPr>
            <a:r>
              <a:rPr lang="ro-MD" sz="14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Această diminuare s-a reflectat în toate categoriile de dosare: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o-MD" sz="14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În materie </a:t>
            </a:r>
            <a:r>
              <a:rPr lang="ro-MD" sz="145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civilă</a:t>
            </a:r>
            <a:r>
              <a:rPr lang="ro-MD" sz="14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rata a scăzut de la 1,34% la 0,93%;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o-MD" sz="14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În materie </a:t>
            </a:r>
            <a:r>
              <a:rPr lang="ro-MD" sz="145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penală</a:t>
            </a:r>
            <a:r>
              <a:rPr lang="ro-MD" sz="14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de la 2,28% la 1,28%;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o-MD" sz="14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În cazul </a:t>
            </a:r>
            <a:r>
              <a:rPr lang="ro-MD" sz="145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dosarelor contravenționale</a:t>
            </a:r>
            <a:r>
              <a:rPr lang="ro-MD" sz="14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s-a înregistrat o reducere de la 6,46% la 3,99%. Deși tendința este pozitivă, ținta de 3% nu a fost încă atinsă.</a:t>
            </a:r>
          </a:p>
          <a:p>
            <a:pPr marL="457200" algn="just">
              <a:buNone/>
              <a:tabLst>
                <a:tab pos="457200" algn="l"/>
              </a:tabLst>
            </a:pPr>
            <a:r>
              <a:rPr lang="ro-MD" sz="14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Rata hotărârilor casate a scăzut de la 0,10% la 0,08% </a:t>
            </a:r>
          </a:p>
        </p:txBody>
      </p:sp>
    </p:spTree>
    <p:extLst>
      <p:ext uri="{BB962C8B-B14F-4D97-AF65-F5344CB8AC3E}">
        <p14:creationId xmlns:p14="http://schemas.microsoft.com/office/powerpoint/2010/main" val="244147715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3;p17">
            <a:extLst>
              <a:ext uri="{FF2B5EF4-FFF2-40B4-BE49-F238E27FC236}">
                <a16:creationId xmlns:a16="http://schemas.microsoft.com/office/drawing/2014/main" id="{84A7FEAC-E6BE-B718-6760-31743FDB3EEA}"/>
              </a:ext>
            </a:extLst>
          </p:cNvPr>
          <p:cNvSpPr txBox="1"/>
          <p:nvPr/>
        </p:nvSpPr>
        <p:spPr>
          <a:xfrm>
            <a:off x="733032" y="511494"/>
            <a:ext cx="82566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ro-MD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Concluzii</a:t>
            </a:r>
            <a:endParaRPr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57F0E1-7C64-65BA-930C-39931CAAA142}"/>
              </a:ext>
            </a:extLst>
          </p:cNvPr>
          <p:cNvSpPr txBox="1"/>
          <p:nvPr/>
        </p:nvSpPr>
        <p:spPr>
          <a:xfrm>
            <a:off x="1604498" y="1308900"/>
            <a:ext cx="73852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  <a:tabLst>
                <a:tab pos="457200" algn="l"/>
              </a:tabLst>
            </a:pPr>
            <a:r>
              <a:rPr lang="ro-MD" sz="1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În perioada analizată, instanța a făcut față unui volum semnificativ crescut de dosare, înregistrând progrese importante în ceea ce privește eficiența soluționării acestora. S-a remarcat o îmbunătățire a duratei de lichidare a cauzelor pendinte, în special la cauzele contravenționale, precum și o scădere a ratei hotărârilor casate.</a:t>
            </a:r>
            <a:r>
              <a:rPr lang="ro-MD" sz="1500" dirty="0">
                <a:solidFill>
                  <a:srgbClr val="EE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MD" sz="1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Totodată, volumul de muncă per judecător a crescut considerabil, reflectând o presiune crescută asupra resurselor umane disponibile. Pe de altă parte, rata de soluționare a cauzelor a scăzut sub ținta propusă, iar rata amânărilor și a apelurilor/recursurilor a crescut semnificativ, în special în dosarele contravenționale.</a:t>
            </a:r>
          </a:p>
          <a:p>
            <a:pPr indent="450215" algn="just">
              <a:buNone/>
              <a:tabLst>
                <a:tab pos="457200" algn="l"/>
              </a:tabLst>
            </a:pPr>
            <a:r>
              <a:rPr lang="ro-MD" sz="1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În ansamblu, evoluțiile indică un efort susținut în direcția performanței, dar și zone clare unde este nevoie de intervenții corective. Deși progresele sunt evidente, menținerea echilibrului între calitate și eficiență rămâne o prioritate.</a:t>
            </a:r>
          </a:p>
          <a:p>
            <a:pPr algn="just">
              <a:buNone/>
              <a:tabLst>
                <a:tab pos="457200" algn="l"/>
              </a:tabLst>
            </a:pPr>
            <a:r>
              <a:rPr lang="ro-MD" sz="1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3424174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5BF6B-A17C-F79B-F8F3-CB7C3AA21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3;p17">
            <a:extLst>
              <a:ext uri="{FF2B5EF4-FFF2-40B4-BE49-F238E27FC236}">
                <a16:creationId xmlns:a16="http://schemas.microsoft.com/office/drawing/2014/main" id="{4F8BD7D4-8980-71E5-4928-BD4ED7296F07}"/>
              </a:ext>
            </a:extLst>
          </p:cNvPr>
          <p:cNvSpPr txBox="1"/>
          <p:nvPr/>
        </p:nvSpPr>
        <p:spPr>
          <a:xfrm>
            <a:off x="733032" y="511494"/>
            <a:ext cx="82566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ro-MD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Concluzii</a:t>
            </a:r>
            <a:endParaRPr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62A7A3-C240-141C-46D3-2EEE480ACB88}"/>
              </a:ext>
            </a:extLst>
          </p:cNvPr>
          <p:cNvSpPr txBox="1"/>
          <p:nvPr/>
        </p:nvSpPr>
        <p:spPr>
          <a:xfrm>
            <a:off x="1604498" y="1217460"/>
            <a:ext cx="7385228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  <a:tabLst>
                <a:tab pos="457200" algn="l"/>
              </a:tabLst>
            </a:pPr>
            <a:r>
              <a:rPr lang="ro-MD" sz="1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	Totuși</a:t>
            </a:r>
            <a:r>
              <a:rPr lang="ro-MD" sz="1500" dirty="0">
                <a:ea typeface="Calibri" panose="020F0502020204030204" pitchFamily="34" charset="0"/>
                <a:cs typeface="Arial" panose="020B0604020202020204" pitchFamily="34" charset="0"/>
              </a:rPr>
              <a:t>, scăderea la o serie de indicatori are ca cauză scăderea randamentului și eficienței activității instanței de soluționare a cauzelor, ci faptului creșterii semnificative a volumului de muncă – dosare înregistrate și diferența dintre numărul judecătorilor potrivit statelor de personal și a celor efectiv lucrați.</a:t>
            </a:r>
          </a:p>
          <a:p>
            <a:pPr algn="just">
              <a:buNone/>
              <a:tabLst>
                <a:tab pos="457200" algn="l"/>
              </a:tabLst>
            </a:pPr>
            <a:r>
              <a:rPr lang="ro-MD" sz="1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	În situația în care, volumul de muncă – dosare înregistrate, s-ar fi aflat la același nivel ca și în aceeași perioadă de referință a anului </a:t>
            </a:r>
            <a:r>
              <a:rPr lang="ro-MD" sz="1500" dirty="0">
                <a:ea typeface="Calibri" panose="020F0502020204030204" pitchFamily="34" charset="0"/>
                <a:cs typeface="Arial" panose="020B0604020202020204" pitchFamily="34" charset="0"/>
              </a:rPr>
              <a:t>2024, rata de soluționare a dosarelor ar fi constituit 132%.</a:t>
            </a:r>
          </a:p>
          <a:p>
            <a:pPr algn="just">
              <a:buNone/>
              <a:tabLst>
                <a:tab pos="457200" algn="l"/>
              </a:tabLst>
            </a:pPr>
            <a:r>
              <a:rPr lang="ro-MD" sz="1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	În coraport cu trimestrele I-III</a:t>
            </a:r>
            <a:r>
              <a:rPr lang="ro-MD" sz="1500" dirty="0">
                <a:ea typeface="Calibri" panose="020F0502020204030204" pitchFamily="34" charset="0"/>
                <a:cs typeface="Arial" panose="020B0604020202020204" pitchFamily="34" charset="0"/>
              </a:rPr>
              <a:t> al an.2024, în aceeași perioadă de referință a an.2025, au fost soluționate cu 3961 </a:t>
            </a:r>
            <a:r>
              <a:rPr lang="ro-MD" sz="1500">
                <a:ea typeface="Calibri" panose="020F0502020204030204" pitchFamily="34" charset="0"/>
                <a:cs typeface="Arial" panose="020B0604020202020204" pitchFamily="34" charset="0"/>
              </a:rPr>
              <a:t>dosare mai mult.</a:t>
            </a:r>
            <a:endParaRPr lang="ro-MD" sz="15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592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85DEBD8-75EC-6848-8B6D-BFEA1899E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7061382"/>
              </p:ext>
            </p:extLst>
          </p:nvPr>
        </p:nvGraphicFramePr>
        <p:xfrm>
          <a:off x="1412766" y="391646"/>
          <a:ext cx="7558956" cy="459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5584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5C51854-1996-BFAF-6321-ABF8A9B57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429502"/>
              </p:ext>
            </p:extLst>
          </p:nvPr>
        </p:nvGraphicFramePr>
        <p:xfrm>
          <a:off x="1530625" y="344557"/>
          <a:ext cx="7328453" cy="464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83055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9D834C3-7397-26B7-12D4-91FD9D1E4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2309732"/>
              </p:ext>
            </p:extLst>
          </p:nvPr>
        </p:nvGraphicFramePr>
        <p:xfrm>
          <a:off x="1577007" y="377687"/>
          <a:ext cx="7255567" cy="455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32680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082" y="227188"/>
            <a:ext cx="6880943" cy="646331"/>
          </a:xfrm>
        </p:spPr>
        <p:txBody>
          <a:bodyPr/>
          <a:lstStyle/>
          <a:p>
            <a:r>
              <a:rPr lang="ro-RO" sz="3600" dirty="0">
                <a:latin typeface="+mn-lt"/>
              </a:rPr>
              <a:t>Dosare înregistrate</a:t>
            </a:r>
            <a:endParaRPr lang="ru-RU" sz="3600" dirty="0">
              <a:latin typeface="+mn-lt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84494081"/>
              </p:ext>
            </p:extLst>
          </p:nvPr>
        </p:nvGraphicFramePr>
        <p:xfrm>
          <a:off x="1432778" y="796575"/>
          <a:ext cx="7558822" cy="405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143129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98BC078-DA0E-C4CC-198C-BBDE55CC9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o-MD" dirty="0"/>
          </a:p>
          <a:p>
            <a:endParaRPr lang="ro-MD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5BC8909-350E-D5E7-C3B5-26AF9104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509" y="358691"/>
            <a:ext cx="7211291" cy="646331"/>
          </a:xfrm>
        </p:spPr>
        <p:txBody>
          <a:bodyPr/>
          <a:lstStyle/>
          <a:p>
            <a:pPr algn="ctr"/>
            <a:r>
              <a:rPr lang="en-US" sz="36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Dosare</a:t>
            </a:r>
            <a:r>
              <a:rPr lang="en-US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MD" sz="3600" b="1" dirty="0">
                <a:solidFill>
                  <a:schemeClr val="tx1"/>
                </a:solidFill>
              </a:rPr>
              <a:t>soluționate</a:t>
            </a:r>
            <a:r>
              <a:rPr lang="en-US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o-MD" sz="36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FD8E01F-496D-4A08-4639-8CBA7D579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425455"/>
              </p:ext>
            </p:extLst>
          </p:nvPr>
        </p:nvGraphicFramePr>
        <p:xfrm>
          <a:off x="1251915" y="889605"/>
          <a:ext cx="7640294" cy="4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81972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6076852-9489-1966-9B02-9D1B5ACD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552" y="520738"/>
            <a:ext cx="7557655" cy="646331"/>
          </a:xfrm>
        </p:spPr>
        <p:txBody>
          <a:bodyPr/>
          <a:lstStyle/>
          <a:p>
            <a:pPr algn="ctr"/>
            <a:r>
              <a:rPr lang="en-US" sz="36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Dosare</a:t>
            </a:r>
            <a:r>
              <a:rPr lang="en-US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MD" sz="3600" b="1" dirty="0">
                <a:solidFill>
                  <a:schemeClr val="tx1"/>
                </a:solidFill>
              </a:rPr>
              <a:t>soluționate</a:t>
            </a:r>
            <a:r>
              <a:rPr lang="en-US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o-MD" sz="36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65A659E-AFBF-3B85-4F10-B85E7F602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252492"/>
              </p:ext>
            </p:extLst>
          </p:nvPr>
        </p:nvGraphicFramePr>
        <p:xfrm>
          <a:off x="1529407" y="1051652"/>
          <a:ext cx="7434885" cy="393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413820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F872994-F87B-0602-FF89-23616CAB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915" y="572461"/>
            <a:ext cx="7287491" cy="646331"/>
          </a:xfrm>
        </p:spPr>
        <p:txBody>
          <a:bodyPr/>
          <a:lstStyle/>
          <a:p>
            <a:pPr algn="ctr"/>
            <a:r>
              <a:rPr lang="ro-MD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US" sz="36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Dosare</a:t>
            </a:r>
            <a:r>
              <a:rPr lang="en-US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MD" sz="3600" b="1" dirty="0">
                <a:solidFill>
                  <a:schemeClr val="tx1"/>
                </a:solidFill>
              </a:rPr>
              <a:t>soluționate</a:t>
            </a:r>
            <a:r>
              <a:rPr lang="en-US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o-MD" sz="36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8D0723E-1D97-E66D-0FB7-2DC338C42B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736565"/>
              </p:ext>
            </p:extLst>
          </p:nvPr>
        </p:nvGraphicFramePr>
        <p:xfrm>
          <a:off x="1251915" y="1098265"/>
          <a:ext cx="7660172" cy="394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56574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 English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iz_Standard_PPT_Mastervorlagen_en_2019-02.pptx" id="{58BAC1C1-9805-4408-A1E8-D1E88CC09B37}" vid="{48A7AC99-3C7E-4DB8-B81E-0A4F3F485329}"/>
    </a:ext>
  </a:extLst>
</a:theme>
</file>

<file path=ppt/theme/theme2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English</Template>
  <TotalTime>17156</TotalTime>
  <Words>1275</Words>
  <Application>Microsoft Office PowerPoint</Application>
  <PresentationFormat>Expunere pe ecran (16:9)</PresentationFormat>
  <Paragraphs>72</Paragraphs>
  <Slides>27</Slides>
  <Notes>2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27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Wingdings</vt:lpstr>
      <vt:lpstr>Master English</vt:lpstr>
      <vt:lpstr>La mente</vt:lpstr>
      <vt:lpstr>Prezentare PowerPoint</vt:lpstr>
      <vt:lpstr>Prezentare PowerPoint</vt:lpstr>
      <vt:lpstr>Prezentare PowerPoint</vt:lpstr>
      <vt:lpstr>Prezentare PowerPoint</vt:lpstr>
      <vt:lpstr>Prezentare PowerPoint</vt:lpstr>
      <vt:lpstr>Dosare înregistrate</vt:lpstr>
      <vt:lpstr>Dosare soluționate </vt:lpstr>
      <vt:lpstr>Dosare soluționate </vt:lpstr>
      <vt:lpstr>          Dosare soluționate </vt:lpstr>
      <vt:lpstr>Dosare soluționate </vt:lpstr>
      <vt:lpstr>Dosare soluționate </vt:lpstr>
      <vt:lpstr>Volumul de muncă potrivit statului de personal </vt:lpstr>
      <vt:lpstr>Volumul de muncă potrivit numărului de judecători efectiv lucrați</vt:lpstr>
      <vt:lpstr>Rata de soluționare a dosarelor</vt:lpstr>
      <vt:lpstr>Prezentare PowerPoint</vt:lpstr>
      <vt:lpstr>Prezentare PowerPoint</vt:lpstr>
      <vt:lpstr>Lichidarea stocului de cauze pendinte Durata lichidării stocului de cauze pendinte (zile)</vt:lpstr>
      <vt:lpstr>Soluții după prima ședință</vt:lpstr>
      <vt:lpstr>Rata amânărilor</vt:lpstr>
      <vt:lpstr>Rata apelurilor/recursurilor</vt:lpstr>
      <vt:lpstr>Rata hotărârilor casate</vt:lpstr>
      <vt:lpstr>Prezentare PowerPoint</vt:lpstr>
      <vt:lpstr>Constatări</vt:lpstr>
      <vt:lpstr>Constatări</vt:lpstr>
      <vt:lpstr>Constatări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information:</dc:title>
  <dc:creator>Microsoft Office User</dc:creator>
  <cp:lastModifiedBy>checchico checchico</cp:lastModifiedBy>
  <cp:revision>94</cp:revision>
  <cp:lastPrinted>2025-10-17T07:51:51Z</cp:lastPrinted>
  <dcterms:created xsi:type="dcterms:W3CDTF">2021-01-21T13:37:18Z</dcterms:created>
  <dcterms:modified xsi:type="dcterms:W3CDTF">2025-11-11T09:45:53Z</dcterms:modified>
</cp:coreProperties>
</file>