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84775"/>
  <p:notesSz cx="7023100" cy="9309100"/>
  <p:embeddedFontLst>
    <p:embeddedFont>
      <p:font typeface="Gill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9" roundtripDataSignature="AMtx7mheFck0yUE+HRkP8RoLwjo0BCFnd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810C56-93D8-2877-0CEA-49507CFA5593}" name="Stefan Milicenco" initials="SM" userId="S::smilicenco@dexisonline.com::e7c9d56d-fb17-479c-b198-9d4eba7647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590A9-DCD5-48E3-9BEB-ADA1D56F19CA}" v="5" dt="2023-10-19T12:38:42.139"/>
    <p1510:client id="{F07F94CC-F9AF-2D18-3FDC-6B1802F37242}" v="9" dt="2023-10-19T13:08:40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2" name="Google Shape;3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8500"/>
            <a:ext cx="61563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3575050" y="206431"/>
            <a:ext cx="5111750" cy="44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457207" y="1084963"/>
            <a:ext cx="3008313" cy="354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>
            <a:spLocks noGrp="1"/>
          </p:cNvSpPr>
          <p:nvPr>
            <p:ph type="pic" idx="2"/>
          </p:nvPr>
        </p:nvSpPr>
        <p:spPr>
          <a:xfrm>
            <a:off x="1792288" y="463269"/>
            <a:ext cx="5486400" cy="311086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1792288" y="4057810"/>
            <a:ext cx="5486400" cy="6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 rot="5400000">
            <a:off x="2861144" y="-1194163"/>
            <a:ext cx="34217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 rot="5400000">
            <a:off x="5986250" y="800374"/>
            <a:ext cx="3343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 rot="5400000">
            <a:off x="1795250" y="-1180826"/>
            <a:ext cx="3343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3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6" name="Google Shape;126;p3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2"/>
          </p:nvPr>
        </p:nvSpPr>
        <p:spPr>
          <a:xfrm>
            <a:off x="457200" y="1644246"/>
            <a:ext cx="4040188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3"/>
          </p:nvPr>
        </p:nvSpPr>
        <p:spPr>
          <a:xfrm>
            <a:off x="4645032" y="1160574"/>
            <a:ext cx="4041775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4"/>
          </p:nvPr>
        </p:nvSpPr>
        <p:spPr>
          <a:xfrm>
            <a:off x="4645032" y="1644246"/>
            <a:ext cx="4041775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1" name="Google Shape;141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1" name="Google Shape;151;p39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40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1" name="Google Shape;191;p4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" name="Google Shape;198;p4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0" name="Google Shape;210;p4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1" name="Google Shape;211;p4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4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5" name="Google Shape;225;p5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3" name="Google Shape;233;p5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5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2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40" name="Google Shape;240;p5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5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457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648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/>
          <p:nvPr/>
        </p:nvSpPr>
        <p:spPr>
          <a:xfrm>
            <a:off x="0" y="2031221"/>
            <a:ext cx="4866000" cy="1200600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 Judecătoriei Bălți 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ianuarie – 30 </a:t>
            </a:r>
            <a:r>
              <a:rPr lang="en-US" sz="1800" b="1" dirty="0">
                <a:solidFill>
                  <a:schemeClr val="lt1"/>
                </a:solidFill>
              </a:rPr>
              <a:t>septembrie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2229" y="925286"/>
            <a:ext cx="3338125" cy="425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după prima ședință 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</a:t>
            </a:r>
            <a:r>
              <a:rPr lang="ro-RO" dirty="0"/>
              <a:t>1</a:t>
            </a:r>
            <a:r>
              <a:rPr lang="en-US" dirty="0"/>
              <a:t>/</a:t>
            </a:r>
            <a:r>
              <a:rPr lang="ro-RO" dirty="0"/>
              <a:t>10</a:t>
            </a:r>
            <a:r>
              <a:rPr lang="en-US" dirty="0"/>
              <a:t>/2023</a:t>
            </a:r>
            <a:endParaRPr dirty="0"/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26" name="Google Shape;326;p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788" y="835627"/>
            <a:ext cx="6528924" cy="40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3</a:t>
            </a:r>
            <a:r>
              <a:rPr lang="ro-RO" sz="600" dirty="0"/>
              <a:t>1</a:t>
            </a:r>
            <a:r>
              <a:rPr lang="en-US" sz="600" dirty="0"/>
              <a:t>/</a:t>
            </a:r>
            <a:r>
              <a:rPr lang="ro-RO" sz="600" dirty="0"/>
              <a:t>10</a:t>
            </a:r>
            <a:r>
              <a:rPr lang="en-US" sz="600" dirty="0"/>
              <a:t>/2023</a:t>
            </a:r>
            <a:endParaRPr sz="600" dirty="0"/>
          </a:p>
        </p:txBody>
      </p:sp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686104" y="126965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Rata amânărilor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75" y="676751"/>
            <a:ext cx="6811258" cy="41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</a:t>
            </a:r>
            <a:r>
              <a:rPr lang="ro-RO" dirty="0"/>
              <a:t>1</a:t>
            </a:r>
            <a:r>
              <a:rPr lang="en-US" dirty="0"/>
              <a:t>/</a:t>
            </a:r>
            <a:r>
              <a:rPr lang="ro-RO" dirty="0"/>
              <a:t>10</a:t>
            </a:r>
            <a:r>
              <a:rPr lang="en-US" dirty="0"/>
              <a:t>/2023</a:t>
            </a:r>
            <a:endParaRPr dirty="0"/>
          </a:p>
        </p:txBody>
      </p:sp>
      <p:sp>
        <p:nvSpPr>
          <p:cNvPr id="340" name="Google Shape;340;p1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41" name="Google Shape;341;p1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88" y="175025"/>
            <a:ext cx="7512420" cy="46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</a:t>
            </a:r>
            <a:r>
              <a:rPr lang="ro-RO" dirty="0"/>
              <a:t>1</a:t>
            </a:r>
            <a:r>
              <a:rPr lang="en-US" dirty="0"/>
              <a:t>/</a:t>
            </a:r>
            <a:r>
              <a:rPr lang="ro-RO" dirty="0"/>
              <a:t>10</a:t>
            </a:r>
            <a:r>
              <a:rPr lang="en-US" dirty="0"/>
              <a:t>/2023</a:t>
            </a:r>
            <a:endParaRPr dirty="0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48" name="Google Shape;348;p1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00" y="1098188"/>
            <a:ext cx="4385399" cy="270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324" y="1122538"/>
            <a:ext cx="4267201" cy="266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>
            <a:spLocks noGrp="1"/>
          </p:cNvSpPr>
          <p:nvPr>
            <p:ph type="dt" idx="4294967295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>
                <a:solidFill>
                  <a:srgbClr val="6C6463"/>
                </a:solidFill>
              </a:rPr>
              <a:t>3</a:t>
            </a:r>
            <a:r>
              <a:rPr lang="ro-RO" sz="600" dirty="0">
                <a:solidFill>
                  <a:srgbClr val="6C6463"/>
                </a:solidFill>
              </a:rPr>
              <a:t>1</a:t>
            </a:r>
            <a:r>
              <a:rPr lang="en-US" sz="600" dirty="0">
                <a:solidFill>
                  <a:srgbClr val="6C6463"/>
                </a:solidFill>
              </a:rPr>
              <a:t>/</a:t>
            </a:r>
            <a:r>
              <a:rPr lang="ro-RO" sz="600" dirty="0">
                <a:solidFill>
                  <a:srgbClr val="6C6463"/>
                </a:solidFill>
              </a:rPr>
              <a:t>10</a:t>
            </a:r>
            <a:r>
              <a:rPr lang="en-US" sz="600" dirty="0">
                <a:solidFill>
                  <a:srgbClr val="6C6463"/>
                </a:solidFill>
              </a:rPr>
              <a:t>/2023</a:t>
            </a:r>
            <a:endParaRPr sz="600" dirty="0">
              <a:solidFill>
                <a:srgbClr val="6C6463"/>
              </a:solidFill>
            </a:endParaRPr>
          </a:p>
        </p:txBody>
      </p:sp>
      <p:sp>
        <p:nvSpPr>
          <p:cNvPr id="355" name="Google Shape;355;p14"/>
          <p:cNvSpPr txBox="1">
            <a:spLocks noGrp="1"/>
          </p:cNvSpPr>
          <p:nvPr>
            <p:ph type="sldNum" idx="4294967295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>
                <a:solidFill>
                  <a:srgbClr val="6C6463"/>
                </a:solidFill>
              </a:rPr>
              <a:t>14</a:t>
            </a:fld>
            <a:endParaRPr sz="600">
              <a:solidFill>
                <a:srgbClr val="6C6463"/>
              </a:solidFill>
            </a:endParaRPr>
          </a:p>
        </p:txBody>
      </p:sp>
      <p:pic>
        <p:nvPicPr>
          <p:cNvPr id="356" name="Google Shape;356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713" y="152400"/>
            <a:ext cx="7530584" cy="46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5"/>
          <p:cNvSpPr/>
          <p:nvPr/>
        </p:nvSpPr>
        <p:spPr>
          <a:xfrm>
            <a:off x="338667" y="933898"/>
            <a:ext cx="8601245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În perioada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ianuarie-</a:t>
            </a:r>
            <a:r>
              <a:rPr lang="ro-MD" b="1" dirty="0"/>
              <a:t>septembrie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2023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în ansamblu pentru instanță,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numărul total al dosarelor noi a crescut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neesențial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față de perioada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ianuarie-</a:t>
            </a:r>
            <a:r>
              <a:rPr lang="ro-MD" b="1" dirty="0"/>
              <a:t>septembrie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2022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creșterea 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datorându-se numărului de dosare civile și penale noi. Creșterea numărului total al dosarelor noi a fost atestată la sediile Fălești și Sângerei (cu 1,3% și, respectiv, 5,7%).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Numărul total al dosarelor încheiate a crescut cu 3,2%, ceea ce se datorează, în special, numărului de dosare civile încheiate, care a crescut cu 15%.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Volumul de muncă per judecător a scăzut (de la 793 de dosare la 743). La sediile Central și Fălești volumul de muncă a înregistrat o creștere, iar la sediul Sângerei – o scădere semnificativă (de la 565 de dosare la 476).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Rata de soluționare a crescut (de la 95% la 98%), ținta pentru 2023 fiind de 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115%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 (în ansamblu, dar și pentru fiecare categorie de dosare). Rata de soluționare a dosarelor civile a crescut de la 86% la 96%, a dosarelor penale a scăzut de la 104% la 101%, iar a dosarelor contravenționale a scăzut de la 106% la 97%. În concret, creșterea ratei de soluționare s-a atestat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la sediile Central și Fălești 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(cu 7,3% și, respectiv, 4,1%), iar la sediul Sângerei aceasta a scăzut (cu 3,5%). Sediul Fălești este unicul care a înregistrat o creștere a ratei de soluționare pentru fiecare categorie de dosare.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Ponderea dosarelor examinate în decurs de 2-3 ani a scăzut de la 0,45% la 0,36%, însă a celor examinate mai mult de 3 ani a crescut de la 0,27% la 0,29%.</a:t>
            </a:r>
            <a:r>
              <a:rPr lang="en-US" sz="1600" b="0" i="0" u="none" strike="noStrike" cap="none" dirty="0">
                <a:solidFill>
                  <a:srgbClr val="00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 dirty="0">
              <a:solidFill>
                <a:srgbClr val="00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"/>
          <p:cNvSpPr txBox="1"/>
          <p:nvPr/>
        </p:nvSpPr>
        <p:spPr>
          <a:xfrm>
            <a:off x="1420980" y="346751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338667" y="1224274"/>
            <a:ext cx="8601245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Durata lichidării stocului de cauze pendinte a înregistrat o scădere semnificativă (de la 90 de zile la 82), ținta pentru 2023 fiind de 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65 de zile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. Durata lichidării cauzelor civile a crescut de la 77 de zile la 82, ținta pentru 2023 fiind de 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65 de zile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. Durata lichidării cauzelor penale a scăzut de la 87 de zile la 64 (exact ținta pentru 2023), iar durata lichidării cauzelor contravenționale a scăzut de la 126 de zile la 124 (ținta pentru 2023 – 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120 de zile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). Însă, scăderea în ansamblu a duratei lichidării stocului de cauze pendinte se datorează doar sediului Central. La sediile Fălești și Sângerei durata a crescut esențial (cu 47,3% și, respectiv, 25,1%).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Rata soluțiilor pronunțate după prima ședința de judecată a crescut de la 69% la 75% (ținta pentru 2023 – 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80%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), creșterea fiind atestată pentru toate categoriile de dosare.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Rata amânărilor a scăzut de la 30% la 27% (ținta pentru 2023 – 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15%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), scăderea fiind înregistrată pentru toate categoriile de dosare.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Rata apelurilor/recursurilor a scăzut neesențial (de la 14% la 12%). Însă, rata recursurilor a crescut în dosare contravenționale (de la 25% la 27%).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Rata hotărârilor casate a scăzut de la 2,88% la 1,88% (ținta pentru 2023 – 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1,5%</a:t>
            </a:r>
            <a:r>
              <a:rPr kumimoji="0" lang="ro-R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), scăderea fiind atestată la fiecare sediu. Deosebit de relevantă este scăderea ratei hotărârilor casate în dosare penale (de la 3,75% la 1,95%).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"/>
          <p:cNvSpPr txBox="1"/>
          <p:nvPr/>
        </p:nvSpPr>
        <p:spPr>
          <a:xfrm>
            <a:off x="433494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Acțiuni prioritare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538060" y="1651128"/>
            <a:ext cx="80475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Creșterea în ansamblu a ratei de soluționare a dosarelor, în special a dosarelor civile și contravenționale.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  <a:tabLst/>
              <a:defRPr/>
            </a:pPr>
            <a:r>
              <a:rPr lang="ro-RO" sz="1600" dirty="0"/>
              <a:t>Reducerea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ponderii dosarelor examinate în decurs de 2-3 ani și a celor examinate mai mult de 3 ani.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Scăderea în ansamblu a duratei de lichidare a stocului de cauze pendinte, în special a dosarelor civile.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Creșterea în ansamblu a ratei soluțiilor pronunțate după prima ședința de judecată, în special pentru dosare penale și contravenționale.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Scăderea ratei amânărilor ședințelor de judecată.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Scăderea ratei hotărârilor casate (în special, la sediile Fălești și Sângerei în dosare contravenționale).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31/10/2023</a:t>
            </a:r>
            <a:endParaRPr dirty="0"/>
          </a:p>
        </p:txBody>
      </p:sp>
      <p:sp>
        <p:nvSpPr>
          <p:cNvPr id="257" name="Google Shape;257;p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94546" y="230116"/>
            <a:ext cx="610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Dosare înregistrate în 2023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" y="1283703"/>
            <a:ext cx="4187799" cy="26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549" y="1257253"/>
            <a:ext cx="4521652" cy="267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31/10/2023</a:t>
            </a:r>
            <a:endParaRPr dirty="0"/>
          </a:p>
        </p:txBody>
      </p:sp>
      <p:sp>
        <p:nvSpPr>
          <p:cNvPr id="266" name="Google Shape;266;p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7" name="Google Shape;267;p3"/>
          <p:cNvSpPr txBox="1"/>
          <p:nvPr/>
        </p:nvSpPr>
        <p:spPr>
          <a:xfrm>
            <a:off x="1594546" y="230116"/>
            <a:ext cx="610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Dosare încheiate în 2023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75" y="1278991"/>
            <a:ext cx="4202849" cy="262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649" y="1187603"/>
            <a:ext cx="4495275" cy="280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31/10/2023</a:t>
            </a:r>
            <a:endParaRPr sz="600" dirty="0"/>
          </a:p>
        </p:txBody>
      </p:sp>
      <p:sp>
        <p:nvSpPr>
          <p:cNvPr id="275" name="Google Shape;275;p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4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4" y="255492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Volumul de muncă în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BC0D4080-148C-5857-F432-B8E155FA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09" y="729310"/>
            <a:ext cx="7319343" cy="44575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Volumul de muncă în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 txBox="1">
            <a:spLocks noGrp="1"/>
          </p:cNvSpPr>
          <p:nvPr>
            <p:ph type="dt" idx="10"/>
          </p:nvPr>
        </p:nvSpPr>
        <p:spPr>
          <a:xfrm>
            <a:off x="223200" y="4805522"/>
            <a:ext cx="2367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31/10/2023</a:t>
            </a:r>
            <a:endParaRPr dirty="0"/>
          </a:p>
        </p:txBody>
      </p:sp>
      <p:sp>
        <p:nvSpPr>
          <p:cNvPr id="284" name="Google Shape;284;p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3BAEA5D6-08FB-5943-9BBD-C7EDBAC6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37" y="844451"/>
            <a:ext cx="6745525" cy="41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132931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Rata de soluționare a dosarelor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</a:t>
            </a:r>
            <a:r>
              <a:rPr lang="ro-RO" dirty="0"/>
              <a:t>1</a:t>
            </a:r>
            <a:r>
              <a:rPr lang="en-US" dirty="0"/>
              <a:t>/</a:t>
            </a:r>
            <a:r>
              <a:rPr lang="ro-RO" dirty="0"/>
              <a:t>10</a:t>
            </a:r>
            <a:r>
              <a:rPr lang="en-US" dirty="0"/>
              <a:t>/2023</a:t>
            </a:r>
            <a:endParaRPr dirty="0"/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idx="12"/>
          </p:nvPr>
        </p:nvSpPr>
        <p:spPr>
          <a:xfrm>
            <a:off x="6553200" y="4805521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3" name="Google Shape;293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8343"/>
            <a:ext cx="4219776" cy="262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278356"/>
            <a:ext cx="4467025" cy="277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57200" y="8810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Durata examinării dosarelor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</a:t>
            </a:r>
            <a:r>
              <a:rPr lang="ro-RO" dirty="0"/>
              <a:t>1</a:t>
            </a:r>
            <a:r>
              <a:rPr lang="en-US" dirty="0"/>
              <a:t>/</a:t>
            </a:r>
            <a:r>
              <a:rPr lang="ro-RO" dirty="0"/>
              <a:t>10</a:t>
            </a:r>
            <a:r>
              <a:rPr lang="en-US" dirty="0"/>
              <a:t>/2023</a:t>
            </a:r>
            <a:endParaRPr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02" name="Google Shape;302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538" y="866774"/>
            <a:ext cx="6528924" cy="403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54181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Lichidarea stocului de cauze pendinte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</a:t>
            </a:r>
            <a:r>
              <a:rPr lang="ro-RO" dirty="0"/>
              <a:t>1</a:t>
            </a:r>
            <a:r>
              <a:rPr lang="en-US" dirty="0"/>
              <a:t>/</a:t>
            </a:r>
            <a:r>
              <a:rPr lang="ro-RO" dirty="0"/>
              <a:t>10</a:t>
            </a:r>
            <a:r>
              <a:rPr lang="en-US" dirty="0"/>
              <a:t>/2023</a:t>
            </a:r>
            <a:endParaRPr dirty="0"/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10" name="Google Shape;310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550" y="823751"/>
            <a:ext cx="6562899" cy="4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 txBox="1"/>
          <p:nvPr/>
        </p:nvSpPr>
        <p:spPr>
          <a:xfrm>
            <a:off x="457200" y="140806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Lichidarea stocului de cauze pendinte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</a:t>
            </a:r>
            <a:r>
              <a:rPr lang="ro-RO" dirty="0"/>
              <a:t>1</a:t>
            </a:r>
            <a:r>
              <a:rPr lang="en-US" dirty="0"/>
              <a:t>/</a:t>
            </a:r>
            <a:r>
              <a:rPr lang="ro-RO" dirty="0"/>
              <a:t>10</a:t>
            </a:r>
            <a:r>
              <a:rPr lang="en-US" dirty="0"/>
              <a:t>/2023</a:t>
            </a:r>
            <a:endParaRPr dirty="0"/>
          </a:p>
        </p:txBody>
      </p:sp>
      <p:sp>
        <p:nvSpPr>
          <p:cNvPr id="317" name="Google Shape;317;p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18" name="Google Shape;318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213" y="855776"/>
            <a:ext cx="6551575" cy="40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7" ma:contentTypeDescription="Create a new document." ma:contentTypeScope="" ma:versionID="cafb8b1625eeea5ee362eef93b8f64e6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575f644f10720d28c22dc58258a47d3a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ABA360-FBFE-4D0E-AA88-6B369ED4A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6B0BC3-236F-4F8F-B256-98B4A73EA5B3}">
  <ds:schemaRefs>
    <ds:schemaRef ds:uri="http://schemas.microsoft.com/office/2006/documentManagement/types"/>
    <ds:schemaRef ds:uri="http://purl.org/dc/terms/"/>
    <ds:schemaRef ds:uri="91a2165f-0250-4d09-bd94-8bcf7a965c66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eb5a371-8493-4c79-a723-d46448af42cd"/>
    <ds:schemaRef ds:uri="9fd014b9-7515-4303-a08e-09df14380390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86BF9A-0EB0-419A-BB37-49A36C583FBA}">
  <ds:schemaRefs>
    <ds:schemaRef ds:uri="7eb5a371-8493-4c79-a723-d46448af42cd"/>
    <ds:schemaRef ds:uri="91a2165f-0250-4d09-bd94-8bcf7a965c66"/>
    <ds:schemaRef ds:uri="9fd014b9-7515-4303-a08e-09df143803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783</Words>
  <Application>Microsoft Office PowerPoint</Application>
  <PresentationFormat>Particularizare</PresentationFormat>
  <Paragraphs>59</Paragraphs>
  <Slides>17</Slides>
  <Notes>17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1" baseType="lpstr">
      <vt:lpstr>Arial</vt:lpstr>
      <vt:lpstr>Gill Sans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checchico checchico</cp:lastModifiedBy>
  <cp:revision>10</cp:revision>
  <cp:lastPrinted>2023-10-16T07:56:47Z</cp:lastPrinted>
  <dcterms:created xsi:type="dcterms:W3CDTF">2017-03-16T17:43:27Z</dcterms:created>
  <dcterms:modified xsi:type="dcterms:W3CDTF">2024-02-19T14:35:56Z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