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84775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9" roundtripDataSignature="AMtx7mg94yenWR6KHLFo3+h6bdkFWBfo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45849-816F-4A9D-A676-E2F4186C26CB}" v="14" vWet="18" dt="2023-07-12T12:40:53.852"/>
    <p1510:client id="{E425C57D-C12C-4FE6-A254-9F6DE5ECD126}" v="6" dt="2023-07-12T12:57:1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6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ilicenco" userId="e7c9d56d-fb17-479c-b198-9d4eba764723" providerId="ADAL" clId="{85745849-816F-4A9D-A676-E2F4186C26CB}"/>
    <pc:docChg chg="undo custSel modSld">
      <pc:chgData name="Stefan Milicenco" userId="e7c9d56d-fb17-479c-b198-9d4eba764723" providerId="ADAL" clId="{85745849-816F-4A9D-A676-E2F4186C26CB}" dt="2023-07-12T12:33:40.454" v="3443" actId="20577"/>
      <pc:docMkLst>
        <pc:docMk/>
      </pc:docMkLst>
      <pc:sldChg chg="modSp mod">
        <pc:chgData name="Stefan Milicenco" userId="e7c9d56d-fb17-479c-b198-9d4eba764723" providerId="ADAL" clId="{85745849-816F-4A9D-A676-E2F4186C26CB}" dt="2023-07-12T10:56:11.070" v="0" actId="207"/>
        <pc:sldMkLst>
          <pc:docMk/>
          <pc:sldMk cId="0" sldId="257"/>
        </pc:sldMkLst>
        <pc:spChg chg="mod">
          <ac:chgData name="Stefan Milicenco" userId="e7c9d56d-fb17-479c-b198-9d4eba764723" providerId="ADAL" clId="{85745849-816F-4A9D-A676-E2F4186C26CB}" dt="2023-07-12T10:56:11.070" v="0" actId="207"/>
          <ac:spMkLst>
            <pc:docMk/>
            <pc:sldMk cId="0" sldId="257"/>
            <ac:spMk id="258" creationId="{00000000-0000-0000-0000-000000000000}"/>
          </ac:spMkLst>
        </pc:spChg>
      </pc:sldChg>
      <pc:sldChg chg="modSp mod">
        <pc:chgData name="Stefan Milicenco" userId="e7c9d56d-fb17-479c-b198-9d4eba764723" providerId="ADAL" clId="{85745849-816F-4A9D-A676-E2F4186C26CB}" dt="2023-07-12T11:16:16.937" v="1" actId="207"/>
        <pc:sldMkLst>
          <pc:docMk/>
          <pc:sldMk cId="0" sldId="258"/>
        </pc:sldMkLst>
        <pc:spChg chg="mod">
          <ac:chgData name="Stefan Milicenco" userId="e7c9d56d-fb17-479c-b198-9d4eba764723" providerId="ADAL" clId="{85745849-816F-4A9D-A676-E2F4186C26CB}" dt="2023-07-12T11:16:16.937" v="1" actId="20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Stefan Milicenco" userId="e7c9d56d-fb17-479c-b198-9d4eba764723" providerId="ADAL" clId="{85745849-816F-4A9D-A676-E2F4186C26CB}" dt="2023-07-12T11:16:44.595" v="2" actId="207"/>
        <pc:sldMkLst>
          <pc:docMk/>
          <pc:sldMk cId="0" sldId="259"/>
        </pc:sldMkLst>
        <pc:spChg chg="mod">
          <ac:chgData name="Stefan Milicenco" userId="e7c9d56d-fb17-479c-b198-9d4eba764723" providerId="ADAL" clId="{85745849-816F-4A9D-A676-E2F4186C26CB}" dt="2023-07-12T11:16:44.595" v="2" actId="207"/>
          <ac:spMkLst>
            <pc:docMk/>
            <pc:sldMk cId="0" sldId="259"/>
            <ac:spMk id="276" creationId="{00000000-0000-0000-0000-000000000000}"/>
          </ac:spMkLst>
        </pc:spChg>
      </pc:sldChg>
      <pc:sldChg chg="modSp mod">
        <pc:chgData name="Stefan Milicenco" userId="e7c9d56d-fb17-479c-b198-9d4eba764723" providerId="ADAL" clId="{85745849-816F-4A9D-A676-E2F4186C26CB}" dt="2023-07-12T11:19:09.884" v="18" actId="20577"/>
        <pc:sldMkLst>
          <pc:docMk/>
          <pc:sldMk cId="0" sldId="266"/>
        </pc:sldMkLst>
        <pc:spChg chg="mod">
          <ac:chgData name="Stefan Milicenco" userId="e7c9d56d-fb17-479c-b198-9d4eba764723" providerId="ADAL" clId="{85745849-816F-4A9D-A676-E2F4186C26CB}" dt="2023-07-12T11:19:09.884" v="18" actId="20577"/>
          <ac:spMkLst>
            <pc:docMk/>
            <pc:sldMk cId="0" sldId="266"/>
            <ac:spMk id="333" creationId="{00000000-0000-0000-0000-000000000000}"/>
          </ac:spMkLst>
        </pc:spChg>
      </pc:sldChg>
      <pc:sldChg chg="modSp mod">
        <pc:chgData name="Stefan Milicenco" userId="e7c9d56d-fb17-479c-b198-9d4eba764723" providerId="ADAL" clId="{85745849-816F-4A9D-A676-E2F4186C26CB}" dt="2023-07-12T12:25:11.892" v="2873" actId="20577"/>
        <pc:sldMkLst>
          <pc:docMk/>
          <pc:sldMk cId="0" sldId="270"/>
        </pc:sldMkLst>
        <pc:spChg chg="mod">
          <ac:chgData name="Stefan Milicenco" userId="e7c9d56d-fb17-479c-b198-9d4eba764723" providerId="ADAL" clId="{85745849-816F-4A9D-A676-E2F4186C26CB}" dt="2023-07-12T12:25:11.892" v="2873" actId="20577"/>
          <ac:spMkLst>
            <pc:docMk/>
            <pc:sldMk cId="0" sldId="270"/>
            <ac:spMk id="362" creationId="{00000000-0000-0000-0000-000000000000}"/>
          </ac:spMkLst>
        </pc:spChg>
      </pc:sldChg>
      <pc:sldChg chg="addSp delSp modSp mod">
        <pc:chgData name="Stefan Milicenco" userId="e7c9d56d-fb17-479c-b198-9d4eba764723" providerId="ADAL" clId="{85745849-816F-4A9D-A676-E2F4186C26CB}" dt="2023-07-12T12:24:37.925" v="2866" actId="20577"/>
        <pc:sldMkLst>
          <pc:docMk/>
          <pc:sldMk cId="0" sldId="271"/>
        </pc:sldMkLst>
        <pc:spChg chg="add del mod">
          <ac:chgData name="Stefan Milicenco" userId="e7c9d56d-fb17-479c-b198-9d4eba764723" providerId="ADAL" clId="{85745849-816F-4A9D-A676-E2F4186C26CB}" dt="2023-07-12T12:24:37.925" v="2866" actId="20577"/>
          <ac:spMkLst>
            <pc:docMk/>
            <pc:sldMk cId="0" sldId="271"/>
            <ac:spMk id="368" creationId="{00000000-0000-0000-0000-000000000000}"/>
          </ac:spMkLst>
        </pc:spChg>
      </pc:sldChg>
      <pc:sldChg chg="modSp mod">
        <pc:chgData name="Stefan Milicenco" userId="e7c9d56d-fb17-479c-b198-9d4eba764723" providerId="ADAL" clId="{85745849-816F-4A9D-A676-E2F4186C26CB}" dt="2023-07-12T12:33:40.454" v="3443" actId="20577"/>
        <pc:sldMkLst>
          <pc:docMk/>
          <pc:sldMk cId="0" sldId="272"/>
        </pc:sldMkLst>
        <pc:spChg chg="mod">
          <ac:chgData name="Stefan Milicenco" userId="e7c9d56d-fb17-479c-b198-9d4eba764723" providerId="ADAL" clId="{85745849-816F-4A9D-A676-E2F4186C26CB}" dt="2023-07-12T12:33:40.454" v="3443" actId="20577"/>
          <ac:spMkLst>
            <pc:docMk/>
            <pc:sldMk cId="0" sldId="272"/>
            <ac:spMk id="374" creationId="{00000000-0000-0000-0000-000000000000}"/>
          </ac:spMkLst>
        </pc:spChg>
      </pc:sldChg>
    </pc:docChg>
  </pc:docChgLst>
  <pc:docChgLst>
    <pc:chgData name="Denis Arcusa" userId="5f5970b8-ced3-42a1-a690-9108e80206b7" providerId="ADAL" clId="{E425C57D-C12C-4FE6-A254-9F6DE5ECD126}"/>
    <pc:docChg chg="modSld">
      <pc:chgData name="Denis Arcusa" userId="5f5970b8-ced3-42a1-a690-9108e80206b7" providerId="ADAL" clId="{E425C57D-C12C-4FE6-A254-9F6DE5ECD126}" dt="2023-07-12T12:40:52.488" v="1" actId="1076"/>
      <pc:docMkLst>
        <pc:docMk/>
      </pc:docMkLst>
      <pc:sldChg chg="modSp mod">
        <pc:chgData name="Denis Arcusa" userId="5f5970b8-ced3-42a1-a690-9108e80206b7" providerId="ADAL" clId="{E425C57D-C12C-4FE6-A254-9F6DE5ECD126}" dt="2023-07-12T12:40:52.488" v="1" actId="1076"/>
        <pc:sldMkLst>
          <pc:docMk/>
          <pc:sldMk cId="0" sldId="259"/>
        </pc:sldMkLst>
        <pc:picChg chg="mod">
          <ac:chgData name="Denis Arcusa" userId="5f5970b8-ced3-42a1-a690-9108e80206b7" providerId="ADAL" clId="{E425C57D-C12C-4FE6-A254-9F6DE5ECD126}" dt="2023-07-12T12:40:52.488" v="1" actId="1076"/>
          <ac:picMkLst>
            <pc:docMk/>
            <pc:sldMk cId="0" sldId="259"/>
            <ac:picMk id="2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9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40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5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5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5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5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"/>
          <p:cNvPicPr preferRelativeResize="0"/>
          <p:nvPr/>
        </p:nvPicPr>
        <p:blipFill rotWithShape="1">
          <a:blip r:embed="rId3">
            <a:alphaModFix/>
          </a:blip>
          <a:srcRect l="41851" r="10904" b="28371"/>
          <a:stretch/>
        </p:blipFill>
        <p:spPr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 descr="D:\eu\serviciu\Checchi\documente de proiect\Brand book\logo\USAID_Horiz_Romanian\Web_and_Print_RGB\USAID_Horiz_Romanian_RGB_2-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79836" cy="1411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 txBox="1"/>
          <p:nvPr/>
        </p:nvSpPr>
        <p:spPr>
          <a:xfrm>
            <a:off x="0" y="2031221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Bălți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3</a:t>
            </a:r>
            <a:r>
              <a:rPr lang="en-US" sz="1800" b="1" dirty="0">
                <a:solidFill>
                  <a:schemeClr val="lt1"/>
                </a:solidFill>
              </a:rPr>
              <a:t>0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iunie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2229" y="925286"/>
            <a:ext cx="3338125" cy="425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după prima ședință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26" name="Google Shape;326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125" y="919225"/>
            <a:ext cx="6355549" cy="39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/>
              <a:t>3/7/2023</a:t>
            </a:r>
            <a:endParaRPr sz="600"/>
          </a:p>
        </p:txBody>
      </p:sp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-1185896" y="199813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500" y="618600"/>
            <a:ext cx="6906294" cy="4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41" name="Google Shape;341;p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850" y="130100"/>
            <a:ext cx="7448049" cy="45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48" name="Google Shape;348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74" y="979825"/>
            <a:ext cx="4631774" cy="286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200" y="1064385"/>
            <a:ext cx="4453800" cy="277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dt" idx="4294967295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>
                <a:solidFill>
                  <a:srgbClr val="6C6463"/>
                </a:solidFill>
              </a:rPr>
              <a:t>3/7/2023</a:t>
            </a:r>
            <a:endParaRPr sz="600">
              <a:solidFill>
                <a:srgbClr val="6C6463"/>
              </a:solidFill>
            </a:endParaRPr>
          </a:p>
        </p:txBody>
      </p:sp>
      <p:sp>
        <p:nvSpPr>
          <p:cNvPr id="355" name="Google Shape;355;p14"/>
          <p:cNvSpPr txBox="1">
            <a:spLocks noGrp="1"/>
          </p:cNvSpPr>
          <p:nvPr>
            <p:ph type="sldNum" idx="4294967295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>
                <a:solidFill>
                  <a:srgbClr val="6C6463"/>
                </a:solidFill>
              </a:rPr>
              <a:t>14</a:t>
            </a:fld>
            <a:endParaRPr sz="600">
              <a:solidFill>
                <a:srgbClr val="6C6463"/>
              </a:solidFill>
            </a:endParaRPr>
          </a:p>
        </p:txBody>
      </p:sp>
      <p:pic>
        <p:nvPicPr>
          <p:cNvPr id="356" name="Google Shape;356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75" y="107800"/>
            <a:ext cx="7841524" cy="473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338667" y="933898"/>
            <a:ext cx="860124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În </a:t>
            </a:r>
            <a:r>
              <a:rPr lang="en-US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perioada </a:t>
            </a:r>
            <a:r>
              <a:rPr lang="en-US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ro-MD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iunie</a:t>
            </a:r>
            <a:r>
              <a:rPr lang="en-US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r>
              <a:rPr lang="en-US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ro-RO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 ansamblu pentru instanță, </a:t>
            </a:r>
            <a:r>
              <a:rPr lang="en-US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 total al dosarelor noi a crescut cu 5,7% față de </a:t>
            </a:r>
            <a:r>
              <a:rPr lang="en-US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perioada </a:t>
            </a:r>
            <a:r>
              <a:rPr lang="en-US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ro-MD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iunie</a:t>
            </a:r>
            <a:r>
              <a:rPr lang="en-US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r>
              <a:rPr lang="en-US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 </a:t>
            </a:r>
            <a:r>
              <a:rPr lang="ro-RO" dirty="0"/>
              <a:t>datorându-se numărului de dosare civile și penale noi. Creșterea numărului total al dosarelor noi a fost atestată doar la sediul Central (cu 9,1%).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Numărul total al dosarelor încheiate a crescut cu 5,5%, ceea ce se datorează, în special, numărului de dosare civile încheiate, care a crescut cu 17,9%.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Volumul de muncă per judecător a scăzut neesențial (de la 542 de dosare la 541). La sediile Bălți și Fălești volumul de muncă a înregistrat o creștere, iar la sediul Sângerei – o scădere semnificativă (de la 414 de dosare la 328).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de soluționare a scăzut neesențial (de la 102% la 101%), ținta pentru 2023 fiind de </a:t>
            </a:r>
            <a:r>
              <a:rPr kumimoji="0" lang="ro-RO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115%</a:t>
            </a:r>
            <a:r>
              <a:rPr kumimoji="0" lang="ro-R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 (în ansamblu, dar și pentru fiecare categorie de dosare în parte). Rata de soluționare a dosarelor civile a crescut de la 91% la 95%, a dosarelor penale a scăzut de la 111% la 107%, iar a dosarelor contravenționale a scăzut de la 116% la 111%. Doar la sediul Sângerei s-a atestat creșterea în ansamblu a ratei de soluționare (cu 5,5%), cât și a ratei de soluționare pentru fiecare categorie de dosare în parte.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Ponderea dosarelor examinate în decurs de 2-3 ani a scăzut de la 0,48% la 0,4%, însă a celor examinate mai mult de 3 ani a crescut de la 0,23% la 0,33%.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endParaRPr kumimoji="0" lang="ro-RO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338667" y="1224274"/>
            <a:ext cx="8601245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b="0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Durata lichidării stocului de cauze pendinte a înregistrat o scădere semnificativă (de la 84 de zile la 68), ținta pentru 2023 fiind de </a:t>
            </a:r>
            <a:r>
              <a:rPr lang="ro-RO" b="1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65 de zile</a:t>
            </a:r>
            <a:r>
              <a:rPr lang="ro-RO" b="0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Durata lichidării cauzelor civile a rămas aceeași (77 de zile), ținta pentru 2023 fiind de </a:t>
            </a:r>
            <a:r>
              <a:rPr lang="ro-RO" b="1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65 de zile</a:t>
            </a:r>
            <a:r>
              <a:rPr lang="ro-RO" b="0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Durata lichidării cauzelor penale a scăzut de la 80 de zile la 50 (ținta pentru 2023 – </a:t>
            </a:r>
            <a:r>
              <a:rPr lang="ro-RO" b="1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64 de zile</a:t>
            </a:r>
            <a:r>
              <a:rPr lang="ro-RO" b="0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), iar durata lichidării cauzelor contravenționale a scăzut de la 109 de zile la 78 (ținta pentru 2023 – </a:t>
            </a:r>
            <a:r>
              <a:rPr lang="ro-RO" b="1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120 de zile</a:t>
            </a:r>
            <a:r>
              <a:rPr lang="ro-RO" b="0" i="0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). Doar la sediul Fălești durata lichidării stocului de cauze pendinte a crescut (cu 14,9%).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Rata soluțiilor pronunțate după prima ședința de judecată a crescut de la 67% la 73% (ținta pentru 2023 – </a:t>
            </a:r>
            <a:r>
              <a:rPr lang="ro-RO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80%</a:t>
            </a: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), creșterea fiind atestată pentru toate categoriile de dosare.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Rata amânărilor a scăzut de la 30% la 27% (ținta pentru 2023 – </a:t>
            </a:r>
            <a:r>
              <a:rPr lang="ro-RO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15%</a:t>
            </a: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), scăderea fiind înregistrată pentru toate categoriile de dosare, cu excepția celor penale, unde rata a rămas aceeași.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Rata apelurilor/recursurilor a scăzut neesențial (de la 13% la 12%). În dosare civile și contravenționale, rata a rămas aceeași, iar în dosare penale a scăzut de la 39% la 32%.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Rata hotărârilor casate a scăzut de la 3,36% la 2,14% (ținta pentru 2023 – </a:t>
            </a:r>
            <a:r>
              <a:rPr lang="ro-RO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1,5%</a:t>
            </a:r>
            <a:r>
              <a:rPr lang="ro-R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). Deosebit de relevantă este scăderea ratei hotărârilor casate în dosare penale (de la 3,85% la 2,09%). Doar la sediul Fălești s-a atestat o tendință de creștere a ratei hotărârilor casate (cu 12,1%).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o-RO" sz="1600" b="0" i="0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sz="1600" b="0" i="0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prioritare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101030" y="1610786"/>
            <a:ext cx="80475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Creșterea în ansamblu a ratei de soluționare a dosarelor, în special a dosarelor civile și penale.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Scăderea ponderii dosarelor examinate în decurs de 2-3 ani și a celor examinate mai mult de 3 ani.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Scăderea în ansamblu a duratei de lichidare a stocului de cauze pendinte, în special a dosarelor civile.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Creșterea în ansamblu a ratei soluțiilor pronunțate după prima ședința de judecată, în special pentru dosare penale și contravenționale.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Scăderea ratei amânărilor ședințelor de judecată.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Scăderea ratei hotărârilor casate (în special, la sediul Fălești).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endParaRPr lang="ro-RO" sz="1600" dirty="0">
              <a:solidFill>
                <a:schemeClr val="dk1"/>
              </a:solidFill>
            </a:endParaRP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 înregistrate în 2023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8075"/>
            <a:ext cx="4351350" cy="271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600" y="1185075"/>
            <a:ext cx="4605111" cy="27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 încheiate în 2023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6850"/>
            <a:ext cx="4355249" cy="27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650" y="1191150"/>
            <a:ext cx="4636350" cy="28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/>
              <a:t>3/7/2023</a:t>
            </a:r>
            <a:endParaRPr sz="600"/>
          </a:p>
        </p:txBody>
      </p:sp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4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4" y="255492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Volumul de muncă în 2023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5" y="734687"/>
            <a:ext cx="6918975" cy="4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Volumul de muncă în 202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85" name="Google Shape;285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875" y="1071750"/>
            <a:ext cx="6154850" cy="38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Rata de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soluționare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dosarelor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3" name="Google Shape;293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9325"/>
            <a:ext cx="4524576" cy="281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575" y="1171475"/>
            <a:ext cx="4619424" cy="286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57200" y="8810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examinării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dosarelor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02" name="Google Shape;302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125" y="818100"/>
            <a:ext cx="6454476" cy="39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54181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10" name="Google Shape;310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625" y="801125"/>
            <a:ext cx="6645450" cy="41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 txBox="1"/>
          <p:nvPr/>
        </p:nvSpPr>
        <p:spPr>
          <a:xfrm>
            <a:off x="457200" y="14080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3/7/2023</a:t>
            </a:r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18" name="Google Shape;318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300" y="1004800"/>
            <a:ext cx="6268374" cy="39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296B93-E5E8-460C-9069-5E9C4EA2D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17B412-9558-4E4F-BD05-268CA0CEC23B}">
  <ds:schemaRefs>
    <ds:schemaRef ds:uri="http://purl.org/dc/terms/"/>
    <ds:schemaRef ds:uri="http://schemas.openxmlformats.org/package/2006/metadata/core-properties"/>
    <ds:schemaRef ds:uri="7eb5a371-8493-4c79-a723-d46448af42cd"/>
    <ds:schemaRef ds:uri="91a2165f-0250-4d09-bd94-8bcf7a965c66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fd014b9-7515-4303-a08e-09df143803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0BF34F-7716-477A-9391-4EAAB6C7F899}">
  <ds:schemaRefs>
    <ds:schemaRef ds:uri="7eb5a371-8493-4c79-a723-d46448af42cd"/>
    <ds:schemaRef ds:uri="91a2165f-0250-4d09-bd94-8bcf7a965c66"/>
    <ds:schemaRef ds:uri="9fd014b9-7515-4303-a08e-09df143803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726</Words>
  <Application>Microsoft Office PowerPoint</Application>
  <PresentationFormat>Custom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Gill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Denis Arcusa</cp:lastModifiedBy>
  <cp:revision>1</cp:revision>
  <dcterms:created xsi:type="dcterms:W3CDTF">2017-03-16T17:43:27Z</dcterms:created>
  <dcterms:modified xsi:type="dcterms:W3CDTF">2023-07-12T12:59:05Z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