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424" r:id="rId1"/>
  </p:sldMasterIdLst>
  <p:notesMasterIdLst>
    <p:notesMasterId r:id="rId25"/>
  </p:notesMasterIdLst>
  <p:sldIdLst>
    <p:sldId id="256" r:id="rId2"/>
    <p:sldId id="257" r:id="rId3"/>
    <p:sldId id="275" r:id="rId4"/>
    <p:sldId id="274" r:id="rId5"/>
    <p:sldId id="273" r:id="rId6"/>
    <p:sldId id="258" r:id="rId7"/>
    <p:sldId id="276" r:id="rId8"/>
    <p:sldId id="278" r:id="rId9"/>
    <p:sldId id="277" r:id="rId10"/>
    <p:sldId id="259" r:id="rId11"/>
    <p:sldId id="279" r:id="rId12"/>
    <p:sldId id="261" r:id="rId13"/>
    <p:sldId id="262" r:id="rId14"/>
    <p:sldId id="280" r:id="rId15"/>
    <p:sldId id="263" r:id="rId16"/>
    <p:sldId id="265" r:id="rId17"/>
    <p:sldId id="266" r:id="rId18"/>
    <p:sldId id="267" r:id="rId19"/>
    <p:sldId id="268" r:id="rId20"/>
    <p:sldId id="281" r:id="rId21"/>
    <p:sldId id="282" r:id="rId22"/>
    <p:sldId id="284" r:id="rId23"/>
    <p:sldId id="285" r:id="rId24"/>
  </p:sldIdLst>
  <p:sldSz cx="9144000" cy="5184775"/>
  <p:notesSz cx="6950075" cy="9236075"/>
  <p:embeddedFontLst>
    <p:embeddedFont>
      <p:font typeface="Gill Sans" panose="020B0604020202020204" charset="0"/>
      <p:regular r:id="rId26"/>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xkr8h+mMgJzVKhGcNZfNOGTWe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snapToGrid="0">
      <p:cViewPr varScale="1">
        <p:scale>
          <a:sx n="142" d="100"/>
          <a:sy n="142" d="100"/>
        </p:scale>
        <p:origin x="744" y="114"/>
      </p:cViewPr>
      <p:guideLst>
        <p:guide orient="horz" pos="163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o-MD" sz="1800" b="0" dirty="0">
                <a:solidFill>
                  <a:schemeClr val="tx1"/>
                </a:solidFill>
                <a:latin typeface="Times New Roman" panose="02020603050405020304" pitchFamily="18" charset="0"/>
                <a:cs typeface="Times New Roman" panose="02020603050405020304" pitchFamily="18" charset="0"/>
              </a:rPr>
              <a:t>Numărul dosarelor noi- Judecătoria Bălți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o-MD"/>
        </a:p>
      </c:txPr>
    </c:title>
    <c:autoTitleDeleted val="0"/>
    <c:plotArea>
      <c:layout/>
      <c:barChart>
        <c:barDir val="col"/>
        <c:grouping val="clustered"/>
        <c:varyColors val="0"/>
        <c:ser>
          <c:idx val="0"/>
          <c:order val="0"/>
          <c:tx>
            <c:strRef>
              <c:f>Foaie1!$B$1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Foaie1!$B$2:$B$5</c:f>
              <c:numCache>
                <c:formatCode>General</c:formatCode>
                <c:ptCount val="4"/>
                <c:pt idx="0">
                  <c:v>5908</c:v>
                </c:pt>
                <c:pt idx="1">
                  <c:v>3012</c:v>
                </c:pt>
                <c:pt idx="2">
                  <c:v>1962</c:v>
                </c:pt>
                <c:pt idx="3">
                  <c:v>934</c:v>
                </c:pt>
              </c:numCache>
            </c:numRef>
          </c:val>
          <c:extLst>
            <c:ext xmlns:c16="http://schemas.microsoft.com/office/drawing/2014/chart" uri="{C3380CC4-5D6E-409C-BE32-E72D297353CC}">
              <c16:uniqueId val="{00000000-C909-4F32-B026-2EB8B67C0862}"/>
            </c:ext>
          </c:extLst>
        </c:ser>
        <c:ser>
          <c:idx val="1"/>
          <c:order val="1"/>
          <c:tx>
            <c:strRef>
              <c:f>Foaie1!$C$1</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Foaie1!$C$2:$C$5</c:f>
              <c:numCache>
                <c:formatCode>General</c:formatCode>
                <c:ptCount val="4"/>
                <c:pt idx="0">
                  <c:v>3951</c:v>
                </c:pt>
                <c:pt idx="1">
                  <c:v>1770</c:v>
                </c:pt>
                <c:pt idx="2">
                  <c:v>1567</c:v>
                </c:pt>
                <c:pt idx="3">
                  <c:v>614</c:v>
                </c:pt>
              </c:numCache>
            </c:numRef>
          </c:val>
          <c:extLst>
            <c:ext xmlns:c16="http://schemas.microsoft.com/office/drawing/2014/chart" uri="{C3380CC4-5D6E-409C-BE32-E72D297353CC}">
              <c16:uniqueId val="{00000001-C909-4F32-B026-2EB8B67C0862}"/>
            </c:ext>
          </c:extLst>
        </c:ser>
        <c:ser>
          <c:idx val="2"/>
          <c:order val="2"/>
          <c:tx>
            <c:strRef>
              <c:f>Foaie1!$D$1</c:f>
              <c:strCache>
                <c:ptCount val="1"/>
                <c:pt idx="0">
                  <c:v>Coloană1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Foaie1!$D$2:$D$5</c:f>
              <c:numCache>
                <c:formatCode>General</c:formatCode>
                <c:ptCount val="4"/>
              </c:numCache>
            </c:numRef>
          </c:val>
          <c:extLst>
            <c:ext xmlns:c16="http://schemas.microsoft.com/office/drawing/2014/chart" uri="{C3380CC4-5D6E-409C-BE32-E72D297353CC}">
              <c16:uniqueId val="{00000002-C909-4F32-B026-2EB8B67C0862}"/>
            </c:ext>
          </c:extLst>
        </c:ser>
        <c:dLbls>
          <c:dLblPos val="outEnd"/>
          <c:showLegendKey val="0"/>
          <c:showVal val="1"/>
          <c:showCatName val="0"/>
          <c:showSerName val="0"/>
          <c:showPercent val="0"/>
          <c:showBubbleSize val="0"/>
        </c:dLbls>
        <c:gapWidth val="219"/>
        <c:overlap val="-27"/>
        <c:axId val="338209984"/>
        <c:axId val="338210344"/>
      </c:barChart>
      <c:catAx>
        <c:axId val="33820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38210344"/>
        <c:crosses val="autoZero"/>
        <c:auto val="1"/>
        <c:lblAlgn val="ctr"/>
        <c:lblOffset val="100"/>
        <c:noMultiLvlLbl val="0"/>
      </c:catAx>
      <c:valAx>
        <c:axId val="338210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38209984"/>
        <c:crosses val="autoZero"/>
        <c:crossBetween val="between"/>
      </c:valAx>
      <c:spPr>
        <a:noFill/>
        <a:ln>
          <a:noFill/>
        </a:ln>
        <a:effectLst/>
      </c:spPr>
    </c:plotArea>
    <c:legend>
      <c:legendPos val="b"/>
      <c:legendEntry>
        <c:idx val="2"/>
        <c:delete val="1"/>
      </c:legendEntry>
      <c:layout>
        <c:manualLayout>
          <c:xMode val="edge"/>
          <c:yMode val="edge"/>
          <c:x val="0.34012140665843216"/>
          <c:y val="0.90069473195478134"/>
          <c:w val="0.40130349049232794"/>
          <c:h val="6.53389305578288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Volumul de muncă potrivit </a:t>
            </a:r>
            <a:r>
              <a:rPr lang="en-US" sz="1800" dirty="0">
                <a:solidFill>
                  <a:schemeClr val="tx1"/>
                </a:solidFill>
                <a:latin typeface="Times New Roman" panose="02020603050405020304" pitchFamily="18" charset="0"/>
                <a:cs typeface="Times New Roman" panose="02020603050405020304" pitchFamily="18" charset="0"/>
              </a:rPr>
              <a:t>num</a:t>
            </a:r>
            <a:r>
              <a:rPr lang="ro-MD" sz="1800" dirty="0">
                <a:solidFill>
                  <a:schemeClr val="tx1"/>
                </a:solidFill>
                <a:latin typeface="Times New Roman" panose="02020603050405020304" pitchFamily="18" charset="0"/>
                <a:cs typeface="Times New Roman" panose="02020603050405020304" pitchFamily="18" charset="0"/>
              </a:rPr>
              <a:t>ă</a:t>
            </a:r>
            <a:r>
              <a:rPr lang="en-US" sz="1800" dirty="0" err="1">
                <a:solidFill>
                  <a:schemeClr val="tx1"/>
                </a:solidFill>
                <a:latin typeface="Times New Roman" panose="02020603050405020304" pitchFamily="18" charset="0"/>
                <a:cs typeface="Times New Roman" panose="02020603050405020304" pitchFamily="18" charset="0"/>
              </a:rPr>
              <a:t>rului</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judec</a:t>
            </a:r>
            <a:r>
              <a:rPr lang="ro-MD" sz="1800" dirty="0">
                <a:solidFill>
                  <a:schemeClr val="tx1"/>
                </a:solidFill>
                <a:latin typeface="Times New Roman" panose="02020603050405020304" pitchFamily="18" charset="0"/>
                <a:cs typeface="Times New Roman" panose="02020603050405020304" pitchFamily="18" charset="0"/>
              </a:rPr>
              <a:t>ă</a:t>
            </a:r>
            <a:r>
              <a:rPr lang="en-US" sz="1800" dirty="0">
                <a:solidFill>
                  <a:schemeClr val="tx1"/>
                </a:solidFill>
                <a:latin typeface="Times New Roman" panose="02020603050405020304" pitchFamily="18" charset="0"/>
                <a:cs typeface="Times New Roman" panose="02020603050405020304" pitchFamily="18" charset="0"/>
              </a:rPr>
              <a:t>tori </a:t>
            </a:r>
            <a:r>
              <a:rPr lang="en-US" sz="1800" dirty="0" err="1">
                <a:solidFill>
                  <a:schemeClr val="tx1"/>
                </a:solidFill>
                <a:latin typeface="Times New Roman" panose="02020603050405020304" pitchFamily="18" charset="0"/>
                <a:cs typeface="Times New Roman" panose="02020603050405020304" pitchFamily="18" charset="0"/>
              </a:rPr>
              <a:t>efectiv</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lucra</a:t>
            </a:r>
            <a:r>
              <a:rPr lang="ro-MD" sz="1800" dirty="0">
                <a:solidFill>
                  <a:schemeClr val="tx1"/>
                </a:solidFill>
                <a:latin typeface="Times New Roman" panose="02020603050405020304" pitchFamily="18" charset="0"/>
                <a:cs typeface="Times New Roman" panose="02020603050405020304" pitchFamily="18" charset="0"/>
              </a:rPr>
              <a:t>ți</a:t>
            </a:r>
          </a:p>
        </c:rich>
      </c:tx>
      <c:layout>
        <c:manualLayout>
          <c:xMode val="edge"/>
          <c:yMode val="edge"/>
          <c:x val="0.11744258530183727"/>
          <c:y val="3.022872114550234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5.0941108923884516E-2"/>
          <c:y val="0.29994414898458149"/>
          <c:w val="0.92822555774278215"/>
          <c:h val="0.51926624015748035"/>
        </c:manualLayout>
      </c:layout>
      <c:lineChart>
        <c:grouping val="standard"/>
        <c:varyColors val="0"/>
        <c:ser>
          <c:idx val="0"/>
          <c:order val="0"/>
          <c:tx>
            <c:strRef>
              <c:f>Foaie1!$B$1</c:f>
              <c:strCache>
                <c:ptCount val="1"/>
                <c:pt idx="0">
                  <c:v>ian-mar 2023</c:v>
                </c:pt>
              </c:strCache>
            </c:strRef>
          </c:tx>
          <c:spPr>
            <a:ln w="28575" cap="rnd">
              <a:solidFill>
                <a:schemeClr val="accent1"/>
              </a:solidFill>
              <a:round/>
            </a:ln>
            <a:effectLst/>
          </c:spPr>
          <c:marker>
            <c:symbol val="none"/>
          </c:marker>
          <c:dLbls>
            <c:dLbl>
              <c:idx val="0"/>
              <c:layout>
                <c:manualLayout>
                  <c:x val="-4.8921916010498688E-2"/>
                  <c:y val="-3.6649454076302788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fld id="{058CE832-5084-4B6B-804D-6CF224810D1D}" type="VALUE">
                      <a:rPr lang="en-US">
                        <a:solidFill>
                          <a:schemeClr val="tx2"/>
                        </a:solidFill>
                      </a:rPr>
                      <a:pPr>
                        <a:defRPr>
                          <a:solidFill>
                            <a:schemeClr val="tx2"/>
                          </a:solidFill>
                        </a:defRPr>
                      </a:pPr>
                      <a:t>[VALOARE]</a:t>
                    </a:fld>
                    <a:endParaRPr lang="ro-MD"/>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E35-4616-A264-AC40091FE61C}"/>
                </c:ext>
              </c:extLst>
            </c:dLbl>
            <c:dLbl>
              <c:idx val="1"/>
              <c:layout>
                <c:manualLayout>
                  <c:x val="-3.8505249343832024E-2"/>
                  <c:y val="-3.1011076526102358E-2"/>
                </c:manualLayout>
              </c:layout>
              <c:tx>
                <c:rich>
                  <a:bodyPr/>
                  <a:lstStyle/>
                  <a:p>
                    <a:fld id="{CE2288B7-E1CA-486E-BDE6-C5ABA4EAC54C}" type="VALUE">
                      <a:rPr lang="en-US">
                        <a:solidFill>
                          <a:schemeClr val="tx2"/>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E35-4616-A264-AC40091FE61C}"/>
                </c:ext>
              </c:extLst>
            </c:dLbl>
            <c:dLbl>
              <c:idx val="2"/>
              <c:layout>
                <c:manualLayout>
                  <c:x val="-3.0171916010498689E-2"/>
                  <c:y val="-6.4841341827304985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fld id="{F19787EF-97CD-4A6F-8401-A62EDB3A4EF8}" type="VALUE">
                      <a:rPr lang="en-US">
                        <a:solidFill>
                          <a:schemeClr val="tx2"/>
                        </a:solidFill>
                      </a:rPr>
                      <a:pPr>
                        <a:defRPr>
                          <a:solidFill>
                            <a:schemeClr val="tx2"/>
                          </a:solidFill>
                        </a:defRPr>
                      </a:pPr>
                      <a:t>[VALOARE]</a:t>
                    </a:fld>
                    <a:endParaRPr lang="ro-MD"/>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E35-4616-A264-AC40091FE61C}"/>
                </c:ext>
              </c:extLst>
            </c:dLbl>
            <c:dLbl>
              <c:idx val="3"/>
              <c:layout>
                <c:manualLayout>
                  <c:x val="-3.4338582677165351E-2"/>
                  <c:y val="-4.7926209176703642E-2"/>
                </c:manualLayout>
              </c:layout>
              <c:tx>
                <c:rich>
                  <a:bodyPr/>
                  <a:lstStyle/>
                  <a:p>
                    <a:fld id="{09B09A8A-0D7C-41F4-8CCC-0B1BD28B16CA}" type="VALUE">
                      <a:rPr lang="en-US" dirty="0">
                        <a:solidFill>
                          <a:schemeClr val="tx2"/>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E35-4616-A264-AC40091FE6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Instanța </c:v>
                </c:pt>
                <c:pt idx="1">
                  <c:v>Bălți</c:v>
                </c:pt>
                <c:pt idx="2">
                  <c:v>Fălești</c:v>
                </c:pt>
                <c:pt idx="3">
                  <c:v>Sîngerei</c:v>
                </c:pt>
              </c:strCache>
            </c:strRef>
          </c:cat>
          <c:val>
            <c:numRef>
              <c:f>Foaie1!$B$2:$B$5</c:f>
              <c:numCache>
                <c:formatCode>General</c:formatCode>
                <c:ptCount val="4"/>
                <c:pt idx="0">
                  <c:v>398</c:v>
                </c:pt>
                <c:pt idx="1">
                  <c:v>447</c:v>
                </c:pt>
                <c:pt idx="2">
                  <c:v>363</c:v>
                </c:pt>
                <c:pt idx="3">
                  <c:v>257</c:v>
                </c:pt>
              </c:numCache>
            </c:numRef>
          </c:val>
          <c:smooth val="0"/>
          <c:extLst>
            <c:ext xmlns:c16="http://schemas.microsoft.com/office/drawing/2014/chart" uri="{C3380CC4-5D6E-409C-BE32-E72D297353CC}">
              <c16:uniqueId val="{00000000-EE35-4616-A264-AC40091FE61C}"/>
            </c:ext>
          </c:extLst>
        </c:ser>
        <c:ser>
          <c:idx val="1"/>
          <c:order val="1"/>
          <c:tx>
            <c:strRef>
              <c:f>Foaie1!$C$1</c:f>
              <c:strCache>
                <c:ptCount val="1"/>
                <c:pt idx="0">
                  <c:v>ian - mar 2024</c:v>
                </c:pt>
              </c:strCache>
            </c:strRef>
          </c:tx>
          <c:spPr>
            <a:ln w="28575" cap="rnd">
              <a:solidFill>
                <a:schemeClr val="accent2"/>
              </a:solidFill>
              <a:round/>
            </a:ln>
            <a:effectLst/>
          </c:spPr>
          <c:marker>
            <c:symbol val="none"/>
          </c:marker>
          <c:dLbls>
            <c:dLbl>
              <c:idx val="0"/>
              <c:layout>
                <c:manualLayout>
                  <c:x val="-4.4755249343832022E-2"/>
                  <c:y val="4.7926209176703538E-2"/>
                </c:manualLayout>
              </c:layout>
              <c:tx>
                <c:rich>
                  <a:bodyPr/>
                  <a:lstStyle/>
                  <a:p>
                    <a:fld id="{FF226516-161B-41D8-89AB-C80EEE686288}" type="VALUE">
                      <a:rPr lang="en-US">
                        <a:solidFill>
                          <a:srgbClr val="FF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E35-4616-A264-AC40091FE61C}"/>
                </c:ext>
              </c:extLst>
            </c:dLbl>
            <c:dLbl>
              <c:idx val="1"/>
              <c:layout>
                <c:manualLayout>
                  <c:x val="-3.2255249343832018E-2"/>
                  <c:y val="4.7926209176703642E-2"/>
                </c:manualLayout>
              </c:layout>
              <c:tx>
                <c:rich>
                  <a:bodyPr/>
                  <a:lstStyle/>
                  <a:p>
                    <a:fld id="{3F53FE8C-8293-4408-A27C-2546A4638390}" type="VALUE">
                      <a:rPr lang="en-US">
                        <a:solidFill>
                          <a:srgbClr val="FF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E35-4616-A264-AC40091FE61C}"/>
                </c:ext>
              </c:extLst>
            </c:dLbl>
            <c:dLbl>
              <c:idx val="2"/>
              <c:layout>
                <c:manualLayout>
                  <c:x val="-4.2671916010498613E-2"/>
                  <c:y val="7.6118096927705783E-2"/>
                </c:manualLayout>
              </c:layout>
              <c:tx>
                <c:rich>
                  <a:bodyPr/>
                  <a:lstStyle/>
                  <a:p>
                    <a:fld id="{17E944D0-AD90-4172-9426-BFE57E2F274F}" type="VALUE">
                      <a:rPr lang="en-US">
                        <a:solidFill>
                          <a:srgbClr val="FF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E35-4616-A264-AC40091FE61C}"/>
                </c:ext>
              </c:extLst>
            </c:dLbl>
            <c:dLbl>
              <c:idx val="3"/>
              <c:layout>
                <c:manualLayout>
                  <c:x val="-4.6838582677165355E-2"/>
                  <c:y val="3.1011076526102358E-2"/>
                </c:manualLayout>
              </c:layout>
              <c:tx>
                <c:rich>
                  <a:bodyPr/>
                  <a:lstStyle/>
                  <a:p>
                    <a:fld id="{0D258FE1-F30D-4E38-8C17-9E86AA33CE66}" type="VALUE">
                      <a:rPr lang="en-US">
                        <a:solidFill>
                          <a:srgbClr val="FF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E35-4616-A264-AC40091FE6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Instanța </c:v>
                </c:pt>
                <c:pt idx="1">
                  <c:v>Bălți</c:v>
                </c:pt>
                <c:pt idx="2">
                  <c:v>Fălești</c:v>
                </c:pt>
                <c:pt idx="3">
                  <c:v>Sîngerei</c:v>
                </c:pt>
              </c:strCache>
            </c:strRef>
          </c:cat>
          <c:val>
            <c:numRef>
              <c:f>Foaie1!$C$2:$C$5</c:f>
              <c:numCache>
                <c:formatCode>General</c:formatCode>
                <c:ptCount val="4"/>
                <c:pt idx="0">
                  <c:v>334</c:v>
                </c:pt>
                <c:pt idx="1">
                  <c:v>360</c:v>
                </c:pt>
                <c:pt idx="2">
                  <c:v>362</c:v>
                </c:pt>
                <c:pt idx="3">
                  <c:v>225</c:v>
                </c:pt>
              </c:numCache>
            </c:numRef>
          </c:val>
          <c:smooth val="0"/>
          <c:extLst>
            <c:ext xmlns:c16="http://schemas.microsoft.com/office/drawing/2014/chart" uri="{C3380CC4-5D6E-409C-BE32-E72D297353CC}">
              <c16:uniqueId val="{00000001-EE35-4616-A264-AC40091FE61C}"/>
            </c:ext>
          </c:extLst>
        </c:ser>
        <c:ser>
          <c:idx val="2"/>
          <c:order val="2"/>
          <c:tx>
            <c:strRef>
              <c:f>Foaie1!$D$1</c:f>
              <c:strCache>
                <c:ptCount val="1"/>
                <c:pt idx="0">
                  <c:v>Coloană1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Instanța </c:v>
                </c:pt>
                <c:pt idx="1">
                  <c:v>Bălți</c:v>
                </c:pt>
                <c:pt idx="2">
                  <c:v>Fălești</c:v>
                </c:pt>
                <c:pt idx="3">
                  <c:v>Sîngerei</c:v>
                </c:pt>
              </c:strCache>
            </c:strRef>
          </c:cat>
          <c:val>
            <c:numRef>
              <c:f>Foaie1!$D$2:$D$5</c:f>
              <c:numCache>
                <c:formatCode>General</c:formatCode>
                <c:ptCount val="4"/>
              </c:numCache>
            </c:numRef>
          </c:val>
          <c:smooth val="0"/>
          <c:extLst>
            <c:ext xmlns:c16="http://schemas.microsoft.com/office/drawing/2014/chart" uri="{C3380CC4-5D6E-409C-BE32-E72D297353CC}">
              <c16:uniqueId val="{00000002-EE35-4616-A264-AC40091FE61C}"/>
            </c:ext>
          </c:extLst>
        </c:ser>
        <c:dLbls>
          <c:dLblPos val="ctr"/>
          <c:showLegendKey val="0"/>
          <c:showVal val="1"/>
          <c:showCatName val="0"/>
          <c:showSerName val="0"/>
          <c:showPercent val="0"/>
          <c:showBubbleSize val="0"/>
        </c:dLbls>
        <c:smooth val="0"/>
        <c:axId val="523927736"/>
        <c:axId val="523930616"/>
      </c:lineChart>
      <c:catAx>
        <c:axId val="52392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23930616"/>
        <c:crosses val="autoZero"/>
        <c:auto val="1"/>
        <c:lblAlgn val="ctr"/>
        <c:lblOffset val="100"/>
        <c:noMultiLvlLbl val="0"/>
      </c:catAx>
      <c:valAx>
        <c:axId val="523930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2392773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Rata</a:t>
            </a:r>
            <a:r>
              <a:rPr lang="ro-MD" sz="1800" baseline="0" dirty="0">
                <a:solidFill>
                  <a:schemeClr val="tx1"/>
                </a:solidFill>
                <a:latin typeface="Times New Roman" panose="02020603050405020304" pitchFamily="18" charset="0"/>
                <a:cs typeface="Times New Roman" panose="02020603050405020304" pitchFamily="18" charset="0"/>
              </a:rPr>
              <a:t> de soluționare a dosarelor</a:t>
            </a:r>
            <a:endParaRPr lang="ro-MD" sz="18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ro-MD"/>
        </a:p>
      </c:txPr>
    </c:title>
    <c:autoTitleDeleted val="0"/>
    <c:plotArea>
      <c:layout>
        <c:manualLayout>
          <c:layoutTarget val="inner"/>
          <c:xMode val="edge"/>
          <c:yMode val="edge"/>
          <c:x val="0.10845582494288716"/>
          <c:y val="0.11406660958038257"/>
          <c:w val="0.86447729126998685"/>
          <c:h val="0.6996510488120965"/>
        </c:manualLayout>
      </c:layout>
      <c:lineChart>
        <c:grouping val="standard"/>
        <c:varyColors val="0"/>
        <c:ser>
          <c:idx val="0"/>
          <c:order val="0"/>
          <c:tx>
            <c:strRef>
              <c:f>Foaie1!$B$1</c:f>
              <c:strCache>
                <c:ptCount val="1"/>
                <c:pt idx="0">
                  <c:v>ian- mar 2023</c:v>
                </c:pt>
              </c:strCache>
            </c:strRef>
          </c:tx>
          <c:spPr>
            <a:ln w="22225" cap="rnd" cmpd="sng" algn="ctr">
              <a:solidFill>
                <a:schemeClr val="accent1"/>
              </a:solidFill>
              <a:round/>
            </a:ln>
            <a:effectLst/>
          </c:spPr>
          <c:marker>
            <c:symbol val="none"/>
          </c:marker>
          <c:dLbls>
            <c:dLbl>
              <c:idx val="0"/>
              <c:layout>
                <c:manualLayout>
                  <c:x val="-3.192331507735368E-2"/>
                  <c:y val="3.2036339344867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D6-4283-A0AD-A20378888D7A}"/>
                </c:ext>
              </c:extLst>
            </c:dLbl>
            <c:dLbl>
              <c:idx val="1"/>
              <c:layout>
                <c:manualLayout>
                  <c:x val="-3.6840272696276301E-2"/>
                  <c:y val="3.7861128316661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D6-4283-A0AD-A20378888D7A}"/>
                </c:ext>
              </c:extLst>
            </c:dLbl>
            <c:dLbl>
              <c:idx val="2"/>
              <c:layout>
                <c:manualLayout>
                  <c:x val="-3.192331507735368E-2"/>
                  <c:y val="2.6211550373073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D6-4283-A0AD-A20378888D7A}"/>
                </c:ext>
              </c:extLst>
            </c:dLbl>
            <c:dLbl>
              <c:idx val="3"/>
              <c:layout>
                <c:manualLayout>
                  <c:x val="-3.5738151487205577E-2"/>
                  <c:y val="4.3685917288455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D6-4283-A0AD-A20378888D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Foaie1!$A$2:$A$5</c:f>
              <c:strCache>
                <c:ptCount val="4"/>
                <c:pt idx="0">
                  <c:v>Totale</c:v>
                </c:pt>
                <c:pt idx="1">
                  <c:v>Civile</c:v>
                </c:pt>
                <c:pt idx="2">
                  <c:v>Penale</c:v>
                </c:pt>
                <c:pt idx="3">
                  <c:v>Contravenționale</c:v>
                </c:pt>
              </c:strCache>
            </c:strRef>
          </c:cat>
          <c:val>
            <c:numRef>
              <c:f>Foaie1!$B$2:$B$5</c:f>
              <c:numCache>
                <c:formatCode>0%</c:formatCode>
                <c:ptCount val="4"/>
                <c:pt idx="0">
                  <c:v>0.92</c:v>
                </c:pt>
                <c:pt idx="1">
                  <c:v>0.95</c:v>
                </c:pt>
                <c:pt idx="2">
                  <c:v>0.83</c:v>
                </c:pt>
                <c:pt idx="3">
                  <c:v>1</c:v>
                </c:pt>
              </c:numCache>
            </c:numRef>
          </c:val>
          <c:smooth val="0"/>
          <c:extLst>
            <c:ext xmlns:c16="http://schemas.microsoft.com/office/drawing/2014/chart" uri="{C3380CC4-5D6E-409C-BE32-E72D297353CC}">
              <c16:uniqueId val="{00000000-01D6-4283-A0AD-A20378888D7A}"/>
            </c:ext>
          </c:extLst>
        </c:ser>
        <c:ser>
          <c:idx val="1"/>
          <c:order val="1"/>
          <c:tx>
            <c:strRef>
              <c:f>Foaie1!$C$1</c:f>
              <c:strCache>
                <c:ptCount val="1"/>
                <c:pt idx="0">
                  <c:v>ian- mar 2024</c:v>
                </c:pt>
              </c:strCache>
            </c:strRef>
          </c:tx>
          <c:spPr>
            <a:ln w="22225" cap="rnd" cmpd="sng" algn="ctr">
              <a:solidFill>
                <a:schemeClr val="accent2"/>
              </a:solidFill>
              <a:round/>
            </a:ln>
            <a:effectLst/>
          </c:spPr>
          <c:marker>
            <c:symbol val="none"/>
          </c:marker>
          <c:dLbls>
            <c:dLbl>
              <c:idx val="0"/>
              <c:layout>
                <c:manualLayout>
                  <c:x val="-5.5405981962895944E-2"/>
                  <c:y val="-3.4948733830764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D6-4283-A0AD-A20378888D7A}"/>
                </c:ext>
              </c:extLst>
            </c:dLbl>
            <c:dLbl>
              <c:idx val="1"/>
              <c:layout>
                <c:manualLayout>
                  <c:x val="-3.9016123233153871E-2"/>
                  <c:y val="-3.203633934486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D6-4283-A0AD-A20378888D7A}"/>
                </c:ext>
              </c:extLst>
            </c:dLbl>
            <c:dLbl>
              <c:idx val="2"/>
              <c:layout>
                <c:manualLayout>
                  <c:x val="-1.2255484601663197E-2"/>
                  <c:y val="-2.0386761401279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D6-4283-A0AD-A20378888D7A}"/>
                </c:ext>
              </c:extLst>
            </c:dLbl>
            <c:dLbl>
              <c:idx val="3"/>
              <c:layout>
                <c:manualLayout>
                  <c:x val="3.4738241050685327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D6-4283-A0AD-A20378888D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Foaie1!$A$2:$A$5</c:f>
              <c:strCache>
                <c:ptCount val="4"/>
                <c:pt idx="0">
                  <c:v>Totale</c:v>
                </c:pt>
                <c:pt idx="1">
                  <c:v>Civile</c:v>
                </c:pt>
                <c:pt idx="2">
                  <c:v>Penale</c:v>
                </c:pt>
                <c:pt idx="3">
                  <c:v>Contravenționale</c:v>
                </c:pt>
              </c:strCache>
            </c:strRef>
          </c:cat>
          <c:val>
            <c:numRef>
              <c:f>Foaie1!$C$2:$C$5</c:f>
              <c:numCache>
                <c:formatCode>0%</c:formatCode>
                <c:ptCount val="4"/>
                <c:pt idx="0">
                  <c:v>1.26</c:v>
                </c:pt>
                <c:pt idx="1">
                  <c:v>1.59</c:v>
                </c:pt>
                <c:pt idx="2">
                  <c:v>0.96</c:v>
                </c:pt>
                <c:pt idx="3">
                  <c:v>1.0900000000000001</c:v>
                </c:pt>
              </c:numCache>
            </c:numRef>
          </c:val>
          <c:smooth val="0"/>
          <c:extLst>
            <c:ext xmlns:c16="http://schemas.microsoft.com/office/drawing/2014/chart" uri="{C3380CC4-5D6E-409C-BE32-E72D297353CC}">
              <c16:uniqueId val="{00000001-01D6-4283-A0AD-A20378888D7A}"/>
            </c:ext>
          </c:extLst>
        </c:ser>
        <c:ser>
          <c:idx val="2"/>
          <c:order val="2"/>
          <c:tx>
            <c:strRef>
              <c:f>Foaie1!$D$1</c:f>
              <c:strCache>
                <c:ptCount val="1"/>
                <c:pt idx="0">
                  <c:v>Ținta </c:v>
                </c:pt>
              </c:strCache>
            </c:strRef>
          </c:tx>
          <c:spPr>
            <a:ln w="22225" cap="rnd" cmpd="sng" algn="ctr">
              <a:solidFill>
                <a:schemeClr val="accent3"/>
              </a:solidFill>
              <a:round/>
            </a:ln>
            <a:effectLst/>
          </c:spPr>
          <c:marker>
            <c:symbol val="none"/>
          </c:marker>
          <c:dLbls>
            <c:dLbl>
              <c:idx val="0"/>
              <c:layout>
                <c:manualLayout>
                  <c:x val="-3.5738151487205459E-2"/>
                  <c:y val="2.9123944858970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D6-4283-A0AD-A20378888D7A}"/>
                </c:ext>
              </c:extLst>
            </c:dLbl>
            <c:dLbl>
              <c:idx val="1"/>
              <c:layout>
                <c:manualLayout>
                  <c:x val="-3.9016123233153871E-2"/>
                  <c:y val="1.7474366915382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D6-4283-A0AD-A20378888D7A}"/>
                </c:ext>
              </c:extLst>
            </c:dLbl>
            <c:dLbl>
              <c:idx val="2"/>
              <c:layout>
                <c:manualLayout>
                  <c:x val="-3.5738151487205459E-2"/>
                  <c:y val="-2.329915588717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D6-4283-A0AD-A20378888D7A}"/>
                </c:ext>
              </c:extLst>
            </c:dLbl>
            <c:dLbl>
              <c:idx val="3"/>
              <c:layout>
                <c:manualLayout>
                  <c:x val="-4.7211052598025029E-2"/>
                  <c:y val="-2.9123944858970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D6-4283-A0AD-A20378888D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Foaie1!$A$2:$A$5</c:f>
              <c:strCache>
                <c:ptCount val="4"/>
                <c:pt idx="0">
                  <c:v>Totale</c:v>
                </c:pt>
                <c:pt idx="1">
                  <c:v>Civile</c:v>
                </c:pt>
                <c:pt idx="2">
                  <c:v>Penale</c:v>
                </c:pt>
                <c:pt idx="3">
                  <c:v>Contravenționale</c:v>
                </c:pt>
              </c:strCache>
            </c:strRef>
          </c:cat>
          <c:val>
            <c:numRef>
              <c:f>Foaie1!$D$2:$D$5</c:f>
              <c:numCache>
                <c:formatCode>0%</c:formatCode>
                <c:ptCount val="4"/>
                <c:pt idx="0">
                  <c:v>1.1499999999999999</c:v>
                </c:pt>
                <c:pt idx="1">
                  <c:v>1.1499999999999999</c:v>
                </c:pt>
                <c:pt idx="2">
                  <c:v>1.1499999999999999</c:v>
                </c:pt>
                <c:pt idx="3">
                  <c:v>1.1499999999999999</c:v>
                </c:pt>
              </c:numCache>
            </c:numRef>
          </c:val>
          <c:smooth val="0"/>
          <c:extLst>
            <c:ext xmlns:c16="http://schemas.microsoft.com/office/drawing/2014/chart" uri="{C3380CC4-5D6E-409C-BE32-E72D297353CC}">
              <c16:uniqueId val="{00000002-01D6-4283-A0AD-A20378888D7A}"/>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29003864"/>
        <c:axId val="629004224"/>
      </c:lineChart>
      <c:catAx>
        <c:axId val="6290038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ro-MD"/>
          </a:p>
        </c:txPr>
        <c:crossAx val="629004224"/>
        <c:crosses val="autoZero"/>
        <c:auto val="1"/>
        <c:lblAlgn val="ctr"/>
        <c:lblOffset val="100"/>
        <c:noMultiLvlLbl val="0"/>
      </c:catAx>
      <c:valAx>
        <c:axId val="6290042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ro-MD"/>
          </a:p>
        </c:txPr>
        <c:crossAx val="62900386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ro-MD"/>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Termeni generali de examinare a dosarelor</a:t>
            </a:r>
          </a:p>
        </c:rich>
      </c:tx>
      <c:layout>
        <c:manualLayout>
          <c:xMode val="edge"/>
          <c:yMode val="edge"/>
          <c:x val="0.26873465036718885"/>
          <c:y val="5.27179735944575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9.2489026825546231E-2"/>
          <c:y val="0.16646011307800099"/>
          <c:w val="0.89861593428317255"/>
          <c:h val="0.66302805439828938"/>
        </c:manualLayout>
      </c:layout>
      <c:lineChart>
        <c:grouping val="standard"/>
        <c:varyColors val="0"/>
        <c:ser>
          <c:idx val="0"/>
          <c:order val="0"/>
          <c:tx>
            <c:strRef>
              <c:f>Foaie1!$B$1</c:f>
              <c:strCache>
                <c:ptCount val="1"/>
                <c:pt idx="0">
                  <c:v>ian-mar 2023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9373949185981373E-2"/>
                  <c:y val="9.2964074047905937E-2"/>
                </c:manualLayout>
              </c:layout>
              <c:tx>
                <c:rich>
                  <a:bodyPr/>
                  <a:lstStyle/>
                  <a:p>
                    <a:fld id="{87E99102-95AF-4BC5-B977-233E5E5DCD23}" type="VALUE">
                      <a:rPr lang="en-US" dirty="0">
                        <a:solidFill>
                          <a:srgbClr val="0070C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054-42F5-B8CD-ED344EDCB7C9}"/>
                </c:ext>
              </c:extLst>
            </c:dLbl>
            <c:dLbl>
              <c:idx val="1"/>
              <c:layout>
                <c:manualLayout>
                  <c:x val="-0.12867420846118979"/>
                  <c:y val="-7.733055335744754E-2"/>
                </c:manualLayout>
              </c:layout>
              <c:tx>
                <c:rich>
                  <a:bodyPr/>
                  <a:lstStyle/>
                  <a:p>
                    <a:fld id="{86C2BAAC-B81D-4951-9135-F76FC323969D}" type="VALUE">
                      <a:rPr lang="en-US">
                        <a:solidFill>
                          <a:srgbClr val="0070C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054-42F5-B8CD-ED344EDCB7C9}"/>
                </c:ext>
              </c:extLst>
            </c:dLbl>
            <c:dLbl>
              <c:idx val="2"/>
              <c:layout>
                <c:manualLayout>
                  <c:x val="-0.10150348336493485"/>
                  <c:y val="-0.1464630024805145"/>
                </c:manualLayout>
              </c:layout>
              <c:tx>
                <c:rich>
                  <a:bodyPr/>
                  <a:lstStyle/>
                  <a:p>
                    <a:fld id="{D71FB223-CF7F-4F32-8304-DF59BCD0FC93}" type="VALUE">
                      <a:rPr lang="en-US">
                        <a:solidFill>
                          <a:srgbClr val="0070C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054-42F5-B8CD-ED344EDCB7C9}"/>
                </c:ext>
              </c:extLst>
            </c:dLbl>
            <c:dLbl>
              <c:idx val="3"/>
              <c:layout>
                <c:manualLayout>
                  <c:x val="-0.10298598984681506"/>
                  <c:y val="-0.16978039695843306"/>
                </c:manualLayout>
              </c:layout>
              <c:tx>
                <c:rich>
                  <a:bodyPr/>
                  <a:lstStyle/>
                  <a:p>
                    <a:fld id="{4158DFE4-8625-4A75-92E5-C90C4000FFD3}" type="VALUE">
                      <a:rPr lang="en-US">
                        <a:solidFill>
                          <a:srgbClr val="0070C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054-42F5-B8CD-ED344EDCB7C9}"/>
                </c:ext>
              </c:extLst>
            </c:dLbl>
            <c:dLbl>
              <c:idx val="4"/>
              <c:layout>
                <c:manualLayout>
                  <c:x val="-0.123741080593138"/>
                  <c:y val="-0.1802093658767770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ro-MD"/>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54-42F5-B8CD-ED344EDCB7C9}"/>
                </c:ext>
              </c:extLst>
            </c:dLbl>
            <c:dLbl>
              <c:idx val="5"/>
              <c:layout>
                <c:manualLayout>
                  <c:x val="-0.12225857411125779"/>
                  <c:y val="-0.18102935389663027"/>
                </c:manualLayout>
              </c:layout>
              <c:tx>
                <c:rich>
                  <a:bodyPr/>
                  <a:lstStyle/>
                  <a:p>
                    <a:fld id="{C930134F-2217-4CA5-9F35-F601DFC8DB9C}" type="VALUE">
                      <a:rPr lang="en-US">
                        <a:solidFill>
                          <a:srgbClr val="0070C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054-42F5-B8CD-ED344EDCB7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Foaie1!$A$2:$A$7</c:f>
              <c:strCache>
                <c:ptCount val="6"/>
                <c:pt idx="0">
                  <c:v>până la 3 luni</c:v>
                </c:pt>
                <c:pt idx="1">
                  <c:v>4-6 luni</c:v>
                </c:pt>
                <c:pt idx="2">
                  <c:v>7-12 luni</c:v>
                </c:pt>
                <c:pt idx="3">
                  <c:v>1-2 ani</c:v>
                </c:pt>
                <c:pt idx="4">
                  <c:v>2-3 ani</c:v>
                </c:pt>
                <c:pt idx="5">
                  <c:v>peste 3 ani</c:v>
                </c:pt>
              </c:strCache>
            </c:strRef>
          </c:cat>
          <c:val>
            <c:numRef>
              <c:f>Foaie1!$B$2:$B$7</c:f>
              <c:numCache>
                <c:formatCode>0.00%</c:formatCode>
                <c:ptCount val="6"/>
                <c:pt idx="0">
                  <c:v>0.78500000000000003</c:v>
                </c:pt>
                <c:pt idx="1">
                  <c:v>0.13600000000000001</c:v>
                </c:pt>
                <c:pt idx="2">
                  <c:v>5.5E-2</c:v>
                </c:pt>
                <c:pt idx="3">
                  <c:v>1.5699999999999999E-2</c:v>
                </c:pt>
                <c:pt idx="4">
                  <c:v>5.5999999999999999E-3</c:v>
                </c:pt>
                <c:pt idx="5">
                  <c:v>3.3999999999999998E-3</c:v>
                </c:pt>
              </c:numCache>
            </c:numRef>
          </c:val>
          <c:smooth val="0"/>
          <c:extLst>
            <c:ext xmlns:c16="http://schemas.microsoft.com/office/drawing/2014/chart" uri="{C3380CC4-5D6E-409C-BE32-E72D297353CC}">
              <c16:uniqueId val="{00000000-FEAB-47D8-81F8-CF7C9E8FBC3D}"/>
            </c:ext>
          </c:extLst>
        </c:ser>
        <c:ser>
          <c:idx val="1"/>
          <c:order val="1"/>
          <c:tx>
            <c:strRef>
              <c:f>Foaie1!$C$1</c:f>
              <c:strCache>
                <c:ptCount val="1"/>
                <c:pt idx="0">
                  <c:v>ian-mar 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1206326030257374E-2"/>
                  <c:y val="-0.1010479065738108"/>
                </c:manualLayout>
              </c:layout>
              <c:tx>
                <c:rich>
                  <a:bodyPr/>
                  <a:lstStyle/>
                  <a:p>
                    <a:fld id="{241FE065-3BDF-4825-8673-F13DB72222D0}" type="VALUE">
                      <a:rPr lang="en-US" dirty="0">
                        <a:solidFill>
                          <a:srgbClr val="C0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54-42F5-B8CD-ED344EDCB7C9}"/>
                </c:ext>
              </c:extLst>
            </c:dLbl>
            <c:dLbl>
              <c:idx val="1"/>
              <c:layout>
                <c:manualLayout>
                  <c:x val="4.3296543436914567E-2"/>
                  <c:y val="-2.0495133731369186E-2"/>
                </c:manualLayout>
              </c:layout>
              <c:tx>
                <c:rich>
                  <a:bodyPr/>
                  <a:lstStyle/>
                  <a:p>
                    <a:fld id="{712E327A-9EE0-4ECF-8E70-4C39DC408647}" type="VALUE">
                      <a:rPr lang="en-US">
                        <a:solidFill>
                          <a:srgbClr val="C0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54-42F5-B8CD-ED344EDCB7C9}"/>
                </c:ext>
              </c:extLst>
            </c:dLbl>
            <c:dLbl>
              <c:idx val="2"/>
              <c:layout>
                <c:manualLayout>
                  <c:x val="8.2019962942006721E-3"/>
                  <c:y val="-7.1343524492194763E-2"/>
                </c:manualLayout>
              </c:layout>
              <c:tx>
                <c:rich>
                  <a:bodyPr/>
                  <a:lstStyle/>
                  <a:p>
                    <a:fld id="{E821B197-214F-4388-B05F-2EDEC836A984}" type="VALUE">
                      <a:rPr lang="en-US">
                        <a:solidFill>
                          <a:srgbClr val="C0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54-42F5-B8CD-ED344EDCB7C9}"/>
                </c:ext>
              </c:extLst>
            </c:dLbl>
            <c:dLbl>
              <c:idx val="3"/>
              <c:layout>
                <c:manualLayout>
                  <c:x val="-2.1755490789607465E-3"/>
                  <c:y val="-9.7005952778128041E-2"/>
                </c:manualLayout>
              </c:layout>
              <c:tx>
                <c:rich>
                  <a:bodyPr/>
                  <a:lstStyle/>
                  <a:p>
                    <a:fld id="{0711ACC8-5BEA-4463-8754-74854CD1DD9A}" type="VALUE">
                      <a:rPr lang="en-US">
                        <a:solidFill>
                          <a:srgbClr val="C0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054-42F5-B8CD-ED344EDCB7C9}"/>
                </c:ext>
              </c:extLst>
            </c:dLbl>
            <c:dLbl>
              <c:idx val="4"/>
              <c:layout>
                <c:manualLayout>
                  <c:x val="2.0062048149242302E-2"/>
                  <c:y val="-9.7005952778128041E-2"/>
                </c:manualLayout>
              </c:layout>
              <c:tx>
                <c:rich>
                  <a:bodyPr/>
                  <a:lstStyle/>
                  <a:p>
                    <a:fld id="{02705284-573F-49B2-80DA-BFDA3BB8C5A4}" type="VALUE">
                      <a:rPr lang="en-US">
                        <a:solidFill>
                          <a:srgbClr val="C0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54-42F5-B8CD-ED344EDCB7C9}"/>
                </c:ext>
              </c:extLst>
            </c:dLbl>
            <c:dLbl>
              <c:idx val="5"/>
              <c:layout>
                <c:manualLayout>
                  <c:x val="-9.588081488361799E-3"/>
                  <c:y val="-0.10022805916802169"/>
                </c:manualLayout>
              </c:layout>
              <c:tx>
                <c:rich>
                  <a:bodyPr/>
                  <a:lstStyle/>
                  <a:p>
                    <a:fld id="{58702840-BB18-489D-AB45-40E7FC5FCB50}" type="VALUE">
                      <a:rPr lang="en-US">
                        <a:solidFill>
                          <a:srgbClr val="C0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054-42F5-B8CD-ED344EDCB7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Foaie1!$A$2:$A$7</c:f>
              <c:strCache>
                <c:ptCount val="6"/>
                <c:pt idx="0">
                  <c:v>până la 3 luni</c:v>
                </c:pt>
                <c:pt idx="1">
                  <c:v>4-6 luni</c:v>
                </c:pt>
                <c:pt idx="2">
                  <c:v>7-12 luni</c:v>
                </c:pt>
                <c:pt idx="3">
                  <c:v>1-2 ani</c:v>
                </c:pt>
                <c:pt idx="4">
                  <c:v>2-3 ani</c:v>
                </c:pt>
                <c:pt idx="5">
                  <c:v>peste 3 ani</c:v>
                </c:pt>
              </c:strCache>
            </c:strRef>
          </c:cat>
          <c:val>
            <c:numRef>
              <c:f>Foaie1!$C$2:$C$7</c:f>
              <c:numCache>
                <c:formatCode>0.00%</c:formatCode>
                <c:ptCount val="6"/>
                <c:pt idx="0">
                  <c:v>0.79500000000000004</c:v>
                </c:pt>
                <c:pt idx="1">
                  <c:v>0.126</c:v>
                </c:pt>
                <c:pt idx="2">
                  <c:v>5.8000000000000003E-2</c:v>
                </c:pt>
                <c:pt idx="3">
                  <c:v>1.3899999999999999E-2</c:v>
                </c:pt>
                <c:pt idx="4">
                  <c:v>3.2000000000000002E-3</c:v>
                </c:pt>
                <c:pt idx="5">
                  <c:v>3.3999999999999998E-3</c:v>
                </c:pt>
              </c:numCache>
            </c:numRef>
          </c:val>
          <c:smooth val="0"/>
          <c:extLst>
            <c:ext xmlns:c16="http://schemas.microsoft.com/office/drawing/2014/chart" uri="{C3380CC4-5D6E-409C-BE32-E72D297353CC}">
              <c16:uniqueId val="{00000001-FEAB-47D8-81F8-CF7C9E8FBC3D}"/>
            </c:ext>
          </c:extLst>
        </c:ser>
        <c:ser>
          <c:idx val="2"/>
          <c:order val="2"/>
          <c:tx>
            <c:strRef>
              <c:f>Foaie1!$D$1</c:f>
              <c:strCache>
                <c:ptCount val="1"/>
                <c:pt idx="0">
                  <c:v>Ținta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Foaie1!$A$2:$A$7</c:f>
              <c:strCache>
                <c:ptCount val="6"/>
                <c:pt idx="0">
                  <c:v>până la 3 luni</c:v>
                </c:pt>
                <c:pt idx="1">
                  <c:v>4-6 luni</c:v>
                </c:pt>
                <c:pt idx="2">
                  <c:v>7-12 luni</c:v>
                </c:pt>
                <c:pt idx="3">
                  <c:v>1-2 ani</c:v>
                </c:pt>
                <c:pt idx="4">
                  <c:v>2-3 ani</c:v>
                </c:pt>
                <c:pt idx="5">
                  <c:v>peste 3 ani</c:v>
                </c:pt>
              </c:strCache>
            </c:strRef>
          </c:cat>
          <c:val>
            <c:numRef>
              <c:f>Foaie1!$D$2:$D$7</c:f>
              <c:numCache>
                <c:formatCode>General</c:formatCode>
                <c:ptCount val="6"/>
              </c:numCache>
            </c:numRef>
          </c:val>
          <c:smooth val="0"/>
          <c:extLst>
            <c:ext xmlns:c16="http://schemas.microsoft.com/office/drawing/2014/chart" uri="{C3380CC4-5D6E-409C-BE32-E72D297353CC}">
              <c16:uniqueId val="{00000002-FEAB-47D8-81F8-CF7C9E8FBC3D}"/>
            </c:ext>
          </c:extLst>
        </c:ser>
        <c:dLbls>
          <c:dLblPos val="ctr"/>
          <c:showLegendKey val="0"/>
          <c:showVal val="1"/>
          <c:showCatName val="0"/>
          <c:showSerName val="0"/>
          <c:showPercent val="0"/>
          <c:showBubbleSize val="0"/>
        </c:dLbls>
        <c:marker val="1"/>
        <c:smooth val="0"/>
        <c:axId val="475817712"/>
        <c:axId val="475818432"/>
      </c:lineChart>
      <c:catAx>
        <c:axId val="47581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75818432"/>
        <c:crosses val="autoZero"/>
        <c:auto val="1"/>
        <c:lblAlgn val="ctr"/>
        <c:lblOffset val="100"/>
        <c:noMultiLvlLbl val="0"/>
      </c:catAx>
      <c:valAx>
        <c:axId val="475818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75817712"/>
        <c:crosses val="autoZero"/>
        <c:crossBetween val="between"/>
      </c:valAx>
      <c:spPr>
        <a:noFill/>
        <a:ln>
          <a:noFill/>
        </a:ln>
        <a:effectLst/>
      </c:spPr>
    </c:plotArea>
    <c:legend>
      <c:legendPos val="b"/>
      <c:legendEntry>
        <c:idx val="2"/>
        <c:delete val="1"/>
      </c:legendEntry>
      <c:layout>
        <c:manualLayout>
          <c:xMode val="edge"/>
          <c:yMode val="edge"/>
          <c:x val="0.3318652628069591"/>
          <c:y val="0.91868570534065408"/>
          <c:w val="0.47414246046814751"/>
          <c:h val="6.19816563199840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Durata examinării dosarelor</a:t>
            </a:r>
          </a:p>
        </c:rich>
      </c:tx>
      <c:layout>
        <c:manualLayout>
          <c:xMode val="edge"/>
          <c:yMode val="edge"/>
          <c:x val="0.33990184407096175"/>
          <c:y val="5.27179735944575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0.10709278918979055"/>
          <c:y val="0.16646010512185525"/>
          <c:w val="0.88535210557551813"/>
          <c:h val="0.66302805439828938"/>
        </c:manualLayout>
      </c:layout>
      <c:lineChart>
        <c:grouping val="standard"/>
        <c:varyColors val="0"/>
        <c:ser>
          <c:idx val="0"/>
          <c:order val="0"/>
          <c:tx>
            <c:strRef>
              <c:f>Foaie1!$B$1</c:f>
              <c:strCache>
                <c:ptCount val="1"/>
                <c:pt idx="0">
                  <c:v>ian-mar 2023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9373949185981373E-2"/>
                  <c:y val="9.2964074047905937E-2"/>
                </c:manualLayout>
              </c:layout>
              <c:tx>
                <c:rich>
                  <a:bodyPr/>
                  <a:lstStyle/>
                  <a:p>
                    <a:fld id="{87E99102-95AF-4BC5-B977-233E5E5DCD23}" type="VALUE">
                      <a:rPr lang="en-US" dirty="0">
                        <a:solidFill>
                          <a:srgbClr val="0070C0"/>
                        </a:solidFill>
                      </a:rPr>
                      <a:pPr/>
                      <a:t>[VALOARE]</a:t>
                    </a:fld>
                    <a:endParaRPr lang="ro-MD"/>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054-42F5-B8CD-ED344EDCB7C9}"/>
                </c:ext>
              </c:extLst>
            </c:dLbl>
            <c:dLbl>
              <c:idx val="1"/>
              <c:layout>
                <c:manualLayout>
                  <c:x val="-0.12867420846118979"/>
                  <c:y val="-7.733055335744754E-2"/>
                </c:manualLayout>
              </c:layout>
              <c:tx>
                <c:rich>
                  <a:bodyPr/>
                  <a:lstStyle/>
                  <a:p>
                    <a:fld id="{86C2BAAC-B81D-4951-9135-F76FC323969D}" type="VALUE">
                      <a:rPr lang="en-US">
                        <a:solidFill>
                          <a:srgbClr val="0070C0"/>
                        </a:solidFill>
                      </a:rPr>
                      <a:pPr/>
                      <a:t>[VALOARE]</a:t>
                    </a:fld>
                    <a:endParaRPr lang="ro-MD"/>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054-42F5-B8CD-ED344EDCB7C9}"/>
                </c:ext>
              </c:extLst>
            </c:dLbl>
            <c:dLbl>
              <c:idx val="2"/>
              <c:layout>
                <c:manualLayout>
                  <c:x val="-0.10150348336493485"/>
                  <c:y val="-0.1464630024805145"/>
                </c:manualLayout>
              </c:layout>
              <c:tx>
                <c:rich>
                  <a:bodyPr/>
                  <a:lstStyle/>
                  <a:p>
                    <a:fld id="{D71FB223-CF7F-4F32-8304-DF59BCD0FC93}" type="VALUE">
                      <a:rPr lang="en-US">
                        <a:solidFill>
                          <a:srgbClr val="0070C0"/>
                        </a:solidFill>
                      </a:rPr>
                      <a:pPr/>
                      <a:t>[VALOARE]</a:t>
                    </a:fld>
                    <a:endParaRPr lang="ro-MD"/>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054-42F5-B8CD-ED344EDCB7C9}"/>
                </c:ext>
              </c:extLst>
            </c:dLbl>
            <c:dLbl>
              <c:idx val="3"/>
              <c:layout>
                <c:manualLayout>
                  <c:x val="-0.10298598984681506"/>
                  <c:y val="-0.16978039695843306"/>
                </c:manualLayout>
              </c:layout>
              <c:tx>
                <c:rich>
                  <a:bodyPr/>
                  <a:lstStyle/>
                  <a:p>
                    <a:fld id="{4158DFE4-8625-4A75-92E5-C90C4000FFD3}" type="VALUE">
                      <a:rPr lang="en-US">
                        <a:solidFill>
                          <a:srgbClr val="0070C0"/>
                        </a:solidFill>
                      </a:rPr>
                      <a:pPr/>
                      <a:t>[VALOARE]</a:t>
                    </a:fld>
                    <a:endParaRPr lang="ro-MD"/>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054-42F5-B8CD-ED344EDCB7C9}"/>
                </c:ext>
              </c:extLst>
            </c:dLbl>
            <c:dLbl>
              <c:idx val="4"/>
              <c:layout>
                <c:manualLayout>
                  <c:x val="-0.123741080593138"/>
                  <c:y val="-0.1802093658767770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ro-MD"/>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54-42F5-B8CD-ED344EDCB7C9}"/>
                </c:ext>
              </c:extLst>
            </c:dLbl>
            <c:dLbl>
              <c:idx val="5"/>
              <c:layout>
                <c:manualLayout>
                  <c:x val="-0.12225857411125779"/>
                  <c:y val="-0.18102935389663027"/>
                </c:manualLayout>
              </c:layout>
              <c:tx>
                <c:rich>
                  <a:bodyPr/>
                  <a:lstStyle/>
                  <a:p>
                    <a:fld id="{C930134F-2217-4CA5-9F35-F601DFC8DB9C}" type="VALUE">
                      <a:rPr lang="en-US">
                        <a:solidFill>
                          <a:srgbClr val="0070C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054-42F5-B8CD-ED344EDCB7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până la 12 luni</c:v>
                </c:pt>
                <c:pt idx="1">
                  <c:v>m.mult de 12 luni</c:v>
                </c:pt>
                <c:pt idx="2">
                  <c:v>m.mult de 24 luni</c:v>
                </c:pt>
                <c:pt idx="3">
                  <c:v>m.mult de 36 de luni </c:v>
                </c:pt>
              </c:strCache>
            </c:strRef>
          </c:cat>
          <c:val>
            <c:numRef>
              <c:f>Foaie1!$B$2:$B$5</c:f>
              <c:numCache>
                <c:formatCode>0.00%</c:formatCode>
                <c:ptCount val="4"/>
                <c:pt idx="0">
                  <c:v>0.44669999999999999</c:v>
                </c:pt>
                <c:pt idx="1">
                  <c:v>0.15359999999999999</c:v>
                </c:pt>
                <c:pt idx="2">
                  <c:v>0.1045</c:v>
                </c:pt>
                <c:pt idx="3">
                  <c:v>0.29499999999999998</c:v>
                </c:pt>
              </c:numCache>
            </c:numRef>
          </c:val>
          <c:smooth val="0"/>
          <c:extLst>
            <c:ext xmlns:c16="http://schemas.microsoft.com/office/drawing/2014/chart" uri="{C3380CC4-5D6E-409C-BE32-E72D297353CC}">
              <c16:uniqueId val="{00000000-FEAB-47D8-81F8-CF7C9E8FBC3D}"/>
            </c:ext>
          </c:extLst>
        </c:ser>
        <c:ser>
          <c:idx val="1"/>
          <c:order val="1"/>
          <c:tx>
            <c:strRef>
              <c:f>Foaie1!$C$1</c:f>
              <c:strCache>
                <c:ptCount val="1"/>
                <c:pt idx="0">
                  <c:v>ian-mar 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1206326030257374E-2"/>
                  <c:y val="-0.1010479065738108"/>
                </c:manualLayout>
              </c:layout>
              <c:tx>
                <c:rich>
                  <a:bodyPr/>
                  <a:lstStyle/>
                  <a:p>
                    <a:fld id="{241FE065-3BDF-4825-8673-F13DB72222D0}" type="VALUE">
                      <a:rPr lang="en-US" dirty="0">
                        <a:solidFill>
                          <a:srgbClr val="C00000"/>
                        </a:solidFill>
                      </a:rPr>
                      <a:pPr/>
                      <a:t>[VALOARE]</a:t>
                    </a:fld>
                    <a:endParaRPr lang="ro-MD"/>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54-42F5-B8CD-ED344EDCB7C9}"/>
                </c:ext>
              </c:extLst>
            </c:dLbl>
            <c:dLbl>
              <c:idx val="1"/>
              <c:layout>
                <c:manualLayout>
                  <c:x val="4.3296543436914567E-2"/>
                  <c:y val="-2.0495133731369186E-2"/>
                </c:manualLayout>
              </c:layout>
              <c:tx>
                <c:rich>
                  <a:bodyPr/>
                  <a:lstStyle/>
                  <a:p>
                    <a:fld id="{712E327A-9EE0-4ECF-8E70-4C39DC408647}" type="VALUE">
                      <a:rPr lang="en-US">
                        <a:solidFill>
                          <a:srgbClr val="C00000"/>
                        </a:solidFill>
                      </a:rPr>
                      <a:pPr/>
                      <a:t>[VALOARE]</a:t>
                    </a:fld>
                    <a:endParaRPr lang="ro-MD"/>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54-42F5-B8CD-ED344EDCB7C9}"/>
                </c:ext>
              </c:extLst>
            </c:dLbl>
            <c:dLbl>
              <c:idx val="2"/>
              <c:layout>
                <c:manualLayout>
                  <c:x val="8.2019962942006721E-3"/>
                  <c:y val="-7.1343524492194763E-2"/>
                </c:manualLayout>
              </c:layout>
              <c:tx>
                <c:rich>
                  <a:bodyPr/>
                  <a:lstStyle/>
                  <a:p>
                    <a:fld id="{E821B197-214F-4388-B05F-2EDEC836A984}" type="VALUE">
                      <a:rPr lang="en-US">
                        <a:solidFill>
                          <a:srgbClr val="C00000"/>
                        </a:solidFill>
                      </a:rPr>
                      <a:pPr/>
                      <a:t>[VALOARE]</a:t>
                    </a:fld>
                    <a:endParaRPr lang="ro-MD"/>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54-42F5-B8CD-ED344EDCB7C9}"/>
                </c:ext>
              </c:extLst>
            </c:dLbl>
            <c:dLbl>
              <c:idx val="3"/>
              <c:layout>
                <c:manualLayout>
                  <c:x val="-2.1755490789607465E-3"/>
                  <c:y val="-9.7005952778128041E-2"/>
                </c:manualLayout>
              </c:layout>
              <c:tx>
                <c:rich>
                  <a:bodyPr/>
                  <a:lstStyle/>
                  <a:p>
                    <a:fld id="{0711ACC8-5BEA-4463-8754-74854CD1DD9A}" type="VALUE">
                      <a:rPr lang="en-US">
                        <a:solidFill>
                          <a:srgbClr val="C00000"/>
                        </a:solidFill>
                      </a:rPr>
                      <a:pPr/>
                      <a:t>[VALOARE]</a:t>
                    </a:fld>
                    <a:endParaRPr lang="ro-MD"/>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054-42F5-B8CD-ED344EDCB7C9}"/>
                </c:ext>
              </c:extLst>
            </c:dLbl>
            <c:dLbl>
              <c:idx val="4"/>
              <c:layout>
                <c:manualLayout>
                  <c:x val="2.0062048149242302E-2"/>
                  <c:y val="-9.7005952778128041E-2"/>
                </c:manualLayout>
              </c:layout>
              <c:tx>
                <c:rich>
                  <a:bodyPr/>
                  <a:lstStyle/>
                  <a:p>
                    <a:fld id="{02705284-573F-49B2-80DA-BFDA3BB8C5A4}" type="VALUE">
                      <a:rPr lang="en-US">
                        <a:solidFill>
                          <a:srgbClr val="C0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54-42F5-B8CD-ED344EDCB7C9}"/>
                </c:ext>
              </c:extLst>
            </c:dLbl>
            <c:dLbl>
              <c:idx val="5"/>
              <c:layout>
                <c:manualLayout>
                  <c:x val="-9.588081488361799E-3"/>
                  <c:y val="-0.10022805916802169"/>
                </c:manualLayout>
              </c:layout>
              <c:tx>
                <c:rich>
                  <a:bodyPr/>
                  <a:lstStyle/>
                  <a:p>
                    <a:fld id="{58702840-BB18-489D-AB45-40E7FC5FCB50}" type="VALUE">
                      <a:rPr lang="en-US">
                        <a:solidFill>
                          <a:srgbClr val="C0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054-42F5-B8CD-ED344EDCB7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până la 12 luni</c:v>
                </c:pt>
                <c:pt idx="1">
                  <c:v>m.mult de 12 luni</c:v>
                </c:pt>
                <c:pt idx="2">
                  <c:v>m.mult de 24 luni</c:v>
                </c:pt>
                <c:pt idx="3">
                  <c:v>m.mult de 36 de luni </c:v>
                </c:pt>
              </c:strCache>
            </c:strRef>
          </c:cat>
          <c:val>
            <c:numRef>
              <c:f>Foaie1!$C$2:$C$5</c:f>
              <c:numCache>
                <c:formatCode>0.00%</c:formatCode>
                <c:ptCount val="4"/>
                <c:pt idx="0">
                  <c:v>0.80359999999999998</c:v>
                </c:pt>
                <c:pt idx="1">
                  <c:v>8.0299999999999996E-2</c:v>
                </c:pt>
                <c:pt idx="2">
                  <c:v>3.2199999999999999E-2</c:v>
                </c:pt>
                <c:pt idx="3">
                  <c:v>8.3699999999999997E-2</c:v>
                </c:pt>
              </c:numCache>
            </c:numRef>
          </c:val>
          <c:smooth val="0"/>
          <c:extLst>
            <c:ext xmlns:c16="http://schemas.microsoft.com/office/drawing/2014/chart" uri="{C3380CC4-5D6E-409C-BE32-E72D297353CC}">
              <c16:uniqueId val="{00000001-FEAB-47D8-81F8-CF7C9E8FBC3D}"/>
            </c:ext>
          </c:extLst>
        </c:ser>
        <c:dLbls>
          <c:dLblPos val="ctr"/>
          <c:showLegendKey val="0"/>
          <c:showVal val="1"/>
          <c:showCatName val="0"/>
          <c:showSerName val="0"/>
          <c:showPercent val="0"/>
          <c:showBubbleSize val="0"/>
        </c:dLbls>
        <c:marker val="1"/>
        <c:smooth val="0"/>
        <c:axId val="475817712"/>
        <c:axId val="475818432"/>
      </c:lineChart>
      <c:catAx>
        <c:axId val="47581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75818432"/>
        <c:crosses val="autoZero"/>
        <c:auto val="1"/>
        <c:lblAlgn val="ctr"/>
        <c:lblOffset val="100"/>
        <c:noMultiLvlLbl val="0"/>
      </c:catAx>
      <c:valAx>
        <c:axId val="475818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75817712"/>
        <c:crosses val="autoZero"/>
        <c:crossBetween val="between"/>
      </c:valAx>
      <c:spPr>
        <a:noFill/>
        <a:ln>
          <a:noFill/>
        </a:ln>
        <a:effectLst/>
      </c:spPr>
    </c:plotArea>
    <c:legend>
      <c:legendPos val="b"/>
      <c:layout>
        <c:manualLayout>
          <c:xMode val="edge"/>
          <c:yMode val="edge"/>
          <c:x val="0.3318652628069591"/>
          <c:y val="0.91868570534065408"/>
          <c:w val="0.47414246046814751"/>
          <c:h val="6.19816563199840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27892186553603E-2"/>
          <c:y val="0.20527069924421326"/>
          <c:w val="0.94077210781344645"/>
          <c:h val="0.59654051049024359"/>
        </c:manualLayout>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Foaie1!$B$2:$B$5</c:f>
              <c:numCache>
                <c:formatCode>General</c:formatCode>
                <c:ptCount val="4"/>
                <c:pt idx="0">
                  <c:v>74</c:v>
                </c:pt>
                <c:pt idx="1">
                  <c:v>69</c:v>
                </c:pt>
                <c:pt idx="2">
                  <c:v>71</c:v>
                </c:pt>
                <c:pt idx="3">
                  <c:v>94</c:v>
                </c:pt>
              </c:numCache>
            </c:numRef>
          </c:val>
          <c:extLst>
            <c:ext xmlns:c16="http://schemas.microsoft.com/office/drawing/2014/chart" uri="{C3380CC4-5D6E-409C-BE32-E72D297353CC}">
              <c16:uniqueId val="{00000000-631B-43E7-8931-251F6350FAD6}"/>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Foaie1!$C$2:$C$5</c:f>
              <c:numCache>
                <c:formatCode>General</c:formatCode>
                <c:ptCount val="4"/>
                <c:pt idx="0">
                  <c:v>64</c:v>
                </c:pt>
                <c:pt idx="1">
                  <c:v>59</c:v>
                </c:pt>
                <c:pt idx="2">
                  <c:v>60</c:v>
                </c:pt>
                <c:pt idx="3">
                  <c:v>91</c:v>
                </c:pt>
              </c:numCache>
            </c:numRef>
          </c:val>
          <c:extLst>
            <c:ext xmlns:c16="http://schemas.microsoft.com/office/drawing/2014/chart" uri="{C3380CC4-5D6E-409C-BE32-E72D297353CC}">
              <c16:uniqueId val="{00000001-631B-43E7-8931-251F6350FAD6}"/>
            </c:ext>
          </c:extLst>
        </c:ser>
        <c:ser>
          <c:idx val="2"/>
          <c:order val="2"/>
          <c:tx>
            <c:strRef>
              <c:f>Foaie1!$D$1</c:f>
              <c:strCache>
                <c:ptCount val="1"/>
                <c:pt idx="0">
                  <c:v>Ținta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Foaie1!$D$2:$D$5</c:f>
              <c:numCache>
                <c:formatCode>General</c:formatCode>
                <c:ptCount val="4"/>
                <c:pt idx="0">
                  <c:v>65</c:v>
                </c:pt>
                <c:pt idx="1">
                  <c:v>65</c:v>
                </c:pt>
                <c:pt idx="2">
                  <c:v>65</c:v>
                </c:pt>
                <c:pt idx="3">
                  <c:v>90</c:v>
                </c:pt>
              </c:numCache>
            </c:numRef>
          </c:val>
          <c:extLst>
            <c:ext xmlns:c16="http://schemas.microsoft.com/office/drawing/2014/chart" uri="{C3380CC4-5D6E-409C-BE32-E72D297353CC}">
              <c16:uniqueId val="{00000002-631B-43E7-8931-251F6350FAD6}"/>
            </c:ext>
          </c:extLst>
        </c:ser>
        <c:dLbls>
          <c:dLblPos val="outEnd"/>
          <c:showLegendKey val="0"/>
          <c:showVal val="1"/>
          <c:showCatName val="0"/>
          <c:showSerName val="0"/>
          <c:showPercent val="0"/>
          <c:showBubbleSize val="0"/>
        </c:dLbls>
        <c:gapWidth val="219"/>
        <c:overlap val="-27"/>
        <c:axId val="512519752"/>
        <c:axId val="444707216"/>
      </c:barChart>
      <c:catAx>
        <c:axId val="51251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44707216"/>
        <c:crosses val="autoZero"/>
        <c:auto val="1"/>
        <c:lblAlgn val="ctr"/>
        <c:lblOffset val="100"/>
        <c:noMultiLvlLbl val="0"/>
      </c:catAx>
      <c:valAx>
        <c:axId val="44470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12519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Soluții pronunțate după prima ședință</a:t>
            </a:r>
          </a:p>
        </c:rich>
      </c:tx>
      <c:layout>
        <c:manualLayout>
          <c:xMode val="edge"/>
          <c:yMode val="edge"/>
          <c:x val="0.25712737045371492"/>
          <c:y val="2.866192206743387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Foaie1!$B$2:$B$5</c:f>
              <c:numCache>
                <c:formatCode>0%</c:formatCode>
                <c:ptCount val="4"/>
                <c:pt idx="0">
                  <c:v>0.71</c:v>
                </c:pt>
                <c:pt idx="1">
                  <c:v>0.84</c:v>
                </c:pt>
                <c:pt idx="2">
                  <c:v>0.73</c:v>
                </c:pt>
                <c:pt idx="3">
                  <c:v>0.27</c:v>
                </c:pt>
              </c:numCache>
            </c:numRef>
          </c:val>
          <c:extLst>
            <c:ext xmlns:c16="http://schemas.microsoft.com/office/drawing/2014/chart" uri="{C3380CC4-5D6E-409C-BE32-E72D297353CC}">
              <c16:uniqueId val="{00000000-2C9B-4F82-A3DF-D2AAB2886FE5}"/>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Foaie1!$C$2:$C$5</c:f>
              <c:numCache>
                <c:formatCode>0%</c:formatCode>
                <c:ptCount val="4"/>
                <c:pt idx="0">
                  <c:v>0.60419999999999996</c:v>
                </c:pt>
                <c:pt idx="1">
                  <c:v>0.74</c:v>
                </c:pt>
                <c:pt idx="2">
                  <c:v>0.38</c:v>
                </c:pt>
                <c:pt idx="3">
                  <c:v>0.33</c:v>
                </c:pt>
              </c:numCache>
            </c:numRef>
          </c:val>
          <c:extLst>
            <c:ext xmlns:c16="http://schemas.microsoft.com/office/drawing/2014/chart" uri="{C3380CC4-5D6E-409C-BE32-E72D297353CC}">
              <c16:uniqueId val="{00000001-2C9B-4F82-A3DF-D2AAB2886FE5}"/>
            </c:ext>
          </c:extLst>
        </c:ser>
        <c:ser>
          <c:idx val="2"/>
          <c:order val="2"/>
          <c:tx>
            <c:strRef>
              <c:f>Foaie1!$D$1</c:f>
              <c:strCache>
                <c:ptCount val="1"/>
                <c:pt idx="0">
                  <c:v>Ținta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Foaie1!$D$2:$D$5</c:f>
              <c:numCache>
                <c:formatCode>0%</c:formatCode>
                <c:ptCount val="4"/>
                <c:pt idx="0">
                  <c:v>0.7</c:v>
                </c:pt>
                <c:pt idx="1">
                  <c:v>0.8</c:v>
                </c:pt>
                <c:pt idx="2">
                  <c:v>0.7</c:v>
                </c:pt>
                <c:pt idx="3">
                  <c:v>0.6</c:v>
                </c:pt>
              </c:numCache>
            </c:numRef>
          </c:val>
          <c:extLst>
            <c:ext xmlns:c16="http://schemas.microsoft.com/office/drawing/2014/chart" uri="{C3380CC4-5D6E-409C-BE32-E72D297353CC}">
              <c16:uniqueId val="{00000002-2C9B-4F82-A3DF-D2AAB2886FE5}"/>
            </c:ext>
          </c:extLst>
        </c:ser>
        <c:dLbls>
          <c:dLblPos val="outEnd"/>
          <c:showLegendKey val="0"/>
          <c:showVal val="1"/>
          <c:showCatName val="0"/>
          <c:showSerName val="0"/>
          <c:showPercent val="0"/>
          <c:showBubbleSize val="0"/>
        </c:dLbls>
        <c:gapWidth val="219"/>
        <c:overlap val="-27"/>
        <c:axId val="344176944"/>
        <c:axId val="344177664"/>
      </c:barChart>
      <c:catAx>
        <c:axId val="34417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4177664"/>
        <c:crosses val="autoZero"/>
        <c:auto val="1"/>
        <c:lblAlgn val="ctr"/>
        <c:lblOffset val="100"/>
        <c:noMultiLvlLbl val="0"/>
      </c:catAx>
      <c:valAx>
        <c:axId val="34417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417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Foaie1!$B$2:$B$5</c:f>
              <c:numCache>
                <c:formatCode>0%</c:formatCode>
                <c:ptCount val="4"/>
                <c:pt idx="0">
                  <c:v>0.28999999999999998</c:v>
                </c:pt>
                <c:pt idx="1">
                  <c:v>0.34</c:v>
                </c:pt>
                <c:pt idx="2">
                  <c:v>0.25</c:v>
                </c:pt>
                <c:pt idx="3">
                  <c:v>0.28999999999999998</c:v>
                </c:pt>
              </c:numCache>
            </c:numRef>
          </c:val>
          <c:extLst>
            <c:ext xmlns:c16="http://schemas.microsoft.com/office/drawing/2014/chart" uri="{C3380CC4-5D6E-409C-BE32-E72D297353CC}">
              <c16:uniqueId val="{00000000-54EB-4763-BAEB-EBE46541A30E}"/>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Foaie1!$C$2:$C$5</c:f>
              <c:numCache>
                <c:formatCode>0.00%</c:formatCode>
                <c:ptCount val="4"/>
                <c:pt idx="0" formatCode="0%">
                  <c:v>0.18</c:v>
                </c:pt>
                <c:pt idx="1">
                  <c:v>0.15</c:v>
                </c:pt>
                <c:pt idx="2" formatCode="0%">
                  <c:v>0.19</c:v>
                </c:pt>
                <c:pt idx="3" formatCode="0%">
                  <c:v>0.15</c:v>
                </c:pt>
              </c:numCache>
            </c:numRef>
          </c:val>
          <c:extLst>
            <c:ext xmlns:c16="http://schemas.microsoft.com/office/drawing/2014/chart" uri="{C3380CC4-5D6E-409C-BE32-E72D297353CC}">
              <c16:uniqueId val="{00000001-54EB-4763-BAEB-EBE46541A30E}"/>
            </c:ext>
          </c:extLst>
        </c:ser>
        <c:ser>
          <c:idx val="2"/>
          <c:order val="2"/>
          <c:tx>
            <c:strRef>
              <c:f>Foaie1!$D$1</c:f>
              <c:strCache>
                <c:ptCount val="1"/>
                <c:pt idx="0">
                  <c:v>Ținta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Foaie1!$D$2:$D$5</c:f>
              <c:numCache>
                <c:formatCode>0%</c:formatCode>
                <c:ptCount val="4"/>
                <c:pt idx="0">
                  <c:v>0.15</c:v>
                </c:pt>
                <c:pt idx="1">
                  <c:v>0.15</c:v>
                </c:pt>
                <c:pt idx="2">
                  <c:v>0.15</c:v>
                </c:pt>
                <c:pt idx="3">
                  <c:v>0.15</c:v>
                </c:pt>
              </c:numCache>
            </c:numRef>
          </c:val>
          <c:extLst>
            <c:ext xmlns:c16="http://schemas.microsoft.com/office/drawing/2014/chart" uri="{C3380CC4-5D6E-409C-BE32-E72D297353CC}">
              <c16:uniqueId val="{00000002-54EB-4763-BAEB-EBE46541A30E}"/>
            </c:ext>
          </c:extLst>
        </c:ser>
        <c:dLbls>
          <c:dLblPos val="outEnd"/>
          <c:showLegendKey val="0"/>
          <c:showVal val="1"/>
          <c:showCatName val="0"/>
          <c:showSerName val="0"/>
          <c:showPercent val="0"/>
          <c:showBubbleSize val="0"/>
        </c:dLbls>
        <c:gapWidth val="219"/>
        <c:overlap val="-27"/>
        <c:axId val="344178384"/>
        <c:axId val="344179104"/>
      </c:barChart>
      <c:catAx>
        <c:axId val="3441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4179104"/>
        <c:crosses val="autoZero"/>
        <c:auto val="1"/>
        <c:lblAlgn val="ctr"/>
        <c:lblOffset val="100"/>
        <c:noMultiLvlLbl val="0"/>
      </c:catAx>
      <c:valAx>
        <c:axId val="344179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417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sz="4000" b="1" dirty="0">
                <a:solidFill>
                  <a:srgbClr val="C00000"/>
                </a:solidFill>
                <a:latin typeface="Times New Roman" panose="02020603050405020304" pitchFamily="18" charset="0"/>
                <a:cs typeface="Times New Roman" panose="02020603050405020304" pitchFamily="18" charset="0"/>
              </a:rPr>
              <a:t>Rata </a:t>
            </a:r>
            <a:r>
              <a:rPr lang="en-US" sz="4000" b="1" dirty="0" err="1">
                <a:solidFill>
                  <a:srgbClr val="C00000"/>
                </a:solidFill>
                <a:latin typeface="Times New Roman" panose="02020603050405020304" pitchFamily="18" charset="0"/>
                <a:cs typeface="Times New Roman" panose="02020603050405020304" pitchFamily="18" charset="0"/>
              </a:rPr>
              <a:t>apelurilor</a:t>
            </a:r>
            <a:r>
              <a:rPr lang="en-US" sz="4000" b="1" dirty="0">
                <a:solidFill>
                  <a:srgbClr val="C00000"/>
                </a:solidFill>
                <a:latin typeface="Times New Roman" panose="02020603050405020304" pitchFamily="18" charset="0"/>
                <a:cs typeface="Times New Roman" panose="02020603050405020304" pitchFamily="18" charset="0"/>
              </a:rPr>
              <a:t>/</a:t>
            </a:r>
            <a:r>
              <a:rPr lang="en-US" sz="4000" b="1" dirty="0" err="1">
                <a:solidFill>
                  <a:srgbClr val="C00000"/>
                </a:solidFill>
                <a:latin typeface="Times New Roman" panose="02020603050405020304" pitchFamily="18" charset="0"/>
                <a:cs typeface="Times New Roman" panose="02020603050405020304" pitchFamily="18" charset="0"/>
              </a:rPr>
              <a:t>recursurilor</a:t>
            </a:r>
            <a:endParaRPr lang="ro-MD" sz="4000" b="1" dirty="0">
              <a:solidFill>
                <a:srgbClr val="C00000"/>
              </a:solidFill>
              <a:latin typeface="Times New Roman" panose="02020603050405020304" pitchFamily="18" charset="0"/>
              <a:cs typeface="Times New Roman" panose="02020603050405020304" pitchFamily="18" charset="0"/>
            </a:endParaRPr>
          </a:p>
        </c:rich>
      </c:tx>
      <c:layout>
        <c:manualLayout>
          <c:xMode val="edge"/>
          <c:yMode val="edge"/>
          <c:x val="0.11072052407662998"/>
          <c:y val="0"/>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6.7716908306198087E-2"/>
          <c:y val="0.15867847225060008"/>
          <c:w val="0.8895321035377467"/>
          <c:h val="0.58928143116794973"/>
        </c:manualLayout>
      </c:layout>
      <c:barChart>
        <c:barDir val="col"/>
        <c:grouping val="clustered"/>
        <c:varyColors val="0"/>
        <c:ser>
          <c:idx val="0"/>
          <c:order val="0"/>
          <c:tx>
            <c:strRef>
              <c:f>Foaie1!$B$1</c:f>
              <c:strCache>
                <c:ptCount val="1"/>
                <c:pt idx="0">
                  <c:v>ian-mar-2023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Foaie1!$B$2:$B$5</c:f>
              <c:numCache>
                <c:formatCode>0%</c:formatCode>
                <c:ptCount val="4"/>
                <c:pt idx="0">
                  <c:v>0.09</c:v>
                </c:pt>
                <c:pt idx="1">
                  <c:v>0.02</c:v>
                </c:pt>
                <c:pt idx="2">
                  <c:v>0.25</c:v>
                </c:pt>
                <c:pt idx="3">
                  <c:v>0.25</c:v>
                </c:pt>
              </c:numCache>
            </c:numRef>
          </c:val>
          <c:extLst>
            <c:ext xmlns:c16="http://schemas.microsoft.com/office/drawing/2014/chart" uri="{C3380CC4-5D6E-409C-BE32-E72D297353CC}">
              <c16:uniqueId val="{00000000-1F94-4900-97E3-2E8CA10AAE2F}"/>
            </c:ext>
          </c:extLst>
        </c:ser>
        <c:ser>
          <c:idx val="1"/>
          <c:order val="1"/>
          <c:tx>
            <c:strRef>
              <c:f>Foaie1!$C$1</c:f>
              <c:strCache>
                <c:ptCount val="1"/>
                <c:pt idx="0">
                  <c:v>ian-mar-2024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Foaie1!$C$2:$C$5</c:f>
              <c:numCache>
                <c:formatCode>0%</c:formatCode>
                <c:ptCount val="4"/>
                <c:pt idx="0">
                  <c:v>0.09</c:v>
                </c:pt>
                <c:pt idx="1">
                  <c:v>0.04</c:v>
                </c:pt>
                <c:pt idx="2">
                  <c:v>0.35</c:v>
                </c:pt>
                <c:pt idx="3">
                  <c:v>0.23</c:v>
                </c:pt>
              </c:numCache>
            </c:numRef>
          </c:val>
          <c:extLst>
            <c:ext xmlns:c16="http://schemas.microsoft.com/office/drawing/2014/chart" uri="{C3380CC4-5D6E-409C-BE32-E72D297353CC}">
              <c16:uniqueId val="{00000001-1F94-4900-97E3-2E8CA10AAE2F}"/>
            </c:ext>
          </c:extLst>
        </c:ser>
        <c:ser>
          <c:idx val="2"/>
          <c:order val="2"/>
          <c:tx>
            <c:strRef>
              <c:f>Foaie1!$D$1</c:f>
              <c:strCache>
                <c:ptCount val="1"/>
                <c:pt idx="0">
                  <c:v>Ținta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Foaie1!$D$2:$D$5</c:f>
              <c:numCache>
                <c:formatCode>0%</c:formatCode>
                <c:ptCount val="4"/>
                <c:pt idx="0">
                  <c:v>0.05</c:v>
                </c:pt>
                <c:pt idx="1">
                  <c:v>0.02</c:v>
                </c:pt>
                <c:pt idx="2">
                  <c:v>0.08</c:v>
                </c:pt>
                <c:pt idx="3">
                  <c:v>0.05</c:v>
                </c:pt>
              </c:numCache>
            </c:numRef>
          </c:val>
          <c:extLst>
            <c:ext xmlns:c16="http://schemas.microsoft.com/office/drawing/2014/chart" uri="{C3380CC4-5D6E-409C-BE32-E72D297353CC}">
              <c16:uniqueId val="{00000002-1F94-4900-97E3-2E8CA10AAE2F}"/>
            </c:ext>
          </c:extLst>
        </c:ser>
        <c:dLbls>
          <c:dLblPos val="outEnd"/>
          <c:showLegendKey val="0"/>
          <c:showVal val="1"/>
          <c:showCatName val="0"/>
          <c:showSerName val="0"/>
          <c:showPercent val="0"/>
          <c:showBubbleSize val="0"/>
        </c:dLbls>
        <c:gapWidth val="219"/>
        <c:overlap val="-27"/>
        <c:axId val="465314704"/>
        <c:axId val="465313624"/>
      </c:barChart>
      <c:catAx>
        <c:axId val="46531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65313624"/>
        <c:crosses val="autoZero"/>
        <c:auto val="1"/>
        <c:lblAlgn val="ctr"/>
        <c:lblOffset val="100"/>
        <c:noMultiLvlLbl val="0"/>
      </c:catAx>
      <c:valAx>
        <c:axId val="465313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653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4000" b="1" dirty="0">
                <a:solidFill>
                  <a:srgbClr val="C00000"/>
                </a:solidFill>
                <a:latin typeface="Times New Roman" panose="02020603050405020304" pitchFamily="18" charset="0"/>
                <a:cs typeface="Times New Roman" panose="02020603050405020304" pitchFamily="18" charset="0"/>
              </a:rPr>
              <a:t>Rata hotărârilor casate </a:t>
            </a:r>
          </a:p>
        </c:rich>
      </c:tx>
      <c:layout>
        <c:manualLayout>
          <c:xMode val="edge"/>
          <c:yMode val="edge"/>
          <c:x val="0.22260917368923383"/>
          <c:y val="5.6405208964264444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7.7253173364105351E-2"/>
          <c:y val="0.1891166811780739"/>
          <c:w val="0.9055106420578668"/>
          <c:h val="0.61295663612961837"/>
        </c:manualLayout>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Foaie1!$B$2:$B$5</c:f>
              <c:numCache>
                <c:formatCode>0.00%</c:formatCode>
                <c:ptCount val="4"/>
                <c:pt idx="0">
                  <c:v>2.29E-2</c:v>
                </c:pt>
                <c:pt idx="1">
                  <c:v>1.4999999999999999E-2</c:v>
                </c:pt>
                <c:pt idx="2">
                  <c:v>2.2200000000000001E-2</c:v>
                </c:pt>
                <c:pt idx="3">
                  <c:v>4.8399999999999999E-2</c:v>
                </c:pt>
              </c:numCache>
            </c:numRef>
          </c:val>
          <c:extLst>
            <c:ext xmlns:c16="http://schemas.microsoft.com/office/drawing/2014/chart" uri="{C3380CC4-5D6E-409C-BE32-E72D297353CC}">
              <c16:uniqueId val="{00000000-6536-4E86-85D6-DD959E10D597}"/>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Foaie1!$C$2:$C$5</c:f>
              <c:numCache>
                <c:formatCode>0.00%</c:formatCode>
                <c:ptCount val="4"/>
                <c:pt idx="0">
                  <c:v>2.5600000000000001E-2</c:v>
                </c:pt>
                <c:pt idx="1">
                  <c:v>1.24E-2</c:v>
                </c:pt>
                <c:pt idx="2">
                  <c:v>3.1E-2</c:v>
                </c:pt>
                <c:pt idx="3">
                  <c:v>6.8199999999999997E-2</c:v>
                </c:pt>
              </c:numCache>
            </c:numRef>
          </c:val>
          <c:extLst>
            <c:ext xmlns:c16="http://schemas.microsoft.com/office/drawing/2014/chart" uri="{C3380CC4-5D6E-409C-BE32-E72D297353CC}">
              <c16:uniqueId val="{00000001-6536-4E86-85D6-DD959E10D597}"/>
            </c:ext>
          </c:extLst>
        </c:ser>
        <c:ser>
          <c:idx val="2"/>
          <c:order val="2"/>
          <c:tx>
            <c:strRef>
              <c:f>Foaie1!$D$1</c:f>
              <c:strCache>
                <c:ptCount val="1"/>
                <c:pt idx="0">
                  <c:v> Ținta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Foaie1!$D$2:$D$5</c:f>
              <c:numCache>
                <c:formatCode>0.00%</c:formatCode>
                <c:ptCount val="4"/>
                <c:pt idx="0">
                  <c:v>1.4999999999999999E-2</c:v>
                </c:pt>
                <c:pt idx="1">
                  <c:v>5.0000000000000001E-3</c:v>
                </c:pt>
                <c:pt idx="2">
                  <c:v>1.4999999999999999E-2</c:v>
                </c:pt>
                <c:pt idx="3">
                  <c:v>2.5000000000000001E-2</c:v>
                </c:pt>
              </c:numCache>
            </c:numRef>
          </c:val>
          <c:extLst>
            <c:ext xmlns:c16="http://schemas.microsoft.com/office/drawing/2014/chart" uri="{C3380CC4-5D6E-409C-BE32-E72D297353CC}">
              <c16:uniqueId val="{00000002-6536-4E86-85D6-DD959E10D597}"/>
            </c:ext>
          </c:extLst>
        </c:ser>
        <c:dLbls>
          <c:dLblPos val="outEnd"/>
          <c:showLegendKey val="0"/>
          <c:showVal val="1"/>
          <c:showCatName val="0"/>
          <c:showSerName val="0"/>
          <c:showPercent val="0"/>
          <c:showBubbleSize val="0"/>
        </c:dLbls>
        <c:gapWidth val="219"/>
        <c:overlap val="-27"/>
        <c:axId val="348517464"/>
        <c:axId val="348518184"/>
      </c:barChart>
      <c:catAx>
        <c:axId val="34851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8518184"/>
        <c:crosses val="autoZero"/>
        <c:auto val="1"/>
        <c:lblAlgn val="ctr"/>
        <c:lblOffset val="100"/>
        <c:noMultiLvlLbl val="0"/>
      </c:catAx>
      <c:valAx>
        <c:axId val="348518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851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Sediul Central</a:t>
            </a:r>
          </a:p>
        </c:rich>
      </c:tx>
      <c:layout>
        <c:manualLayout>
          <c:xMode val="edge"/>
          <c:yMode val="edge"/>
          <c:x val="0.41584153180003852"/>
          <c:y val="8.751019615088310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8.0035104986876646E-2"/>
          <c:y val="0.21956490844465917"/>
          <c:w val="0.9199648950131234"/>
          <c:h val="0.56167835534210087"/>
        </c:manualLayout>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Foaie1!$B$2:$B$5</c:f>
              <c:numCache>
                <c:formatCode>General</c:formatCode>
                <c:ptCount val="4"/>
                <c:pt idx="0">
                  <c:v>4196</c:v>
                </c:pt>
                <c:pt idx="1">
                  <c:v>1937</c:v>
                </c:pt>
                <c:pt idx="2">
                  <c:v>1704</c:v>
                </c:pt>
                <c:pt idx="3">
                  <c:v>555</c:v>
                </c:pt>
              </c:numCache>
            </c:numRef>
          </c:val>
          <c:extLst>
            <c:ext xmlns:c16="http://schemas.microsoft.com/office/drawing/2014/chart" uri="{C3380CC4-5D6E-409C-BE32-E72D297353CC}">
              <c16:uniqueId val="{00000000-D574-4386-A45B-D82061B38F80}"/>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Foaie1!$C$2:$C$5</c:f>
              <c:numCache>
                <c:formatCode>General</c:formatCode>
                <c:ptCount val="4"/>
                <c:pt idx="0">
                  <c:v>2770</c:v>
                </c:pt>
                <c:pt idx="1">
                  <c:v>1081</c:v>
                </c:pt>
                <c:pt idx="2">
                  <c:v>1286</c:v>
                </c:pt>
                <c:pt idx="3">
                  <c:v>403</c:v>
                </c:pt>
              </c:numCache>
            </c:numRef>
          </c:val>
          <c:extLst>
            <c:ext xmlns:c16="http://schemas.microsoft.com/office/drawing/2014/chart" uri="{C3380CC4-5D6E-409C-BE32-E72D297353CC}">
              <c16:uniqueId val="{00000001-D574-4386-A45B-D82061B38F80}"/>
            </c:ext>
          </c:extLst>
        </c:ser>
        <c:ser>
          <c:idx val="2"/>
          <c:order val="2"/>
          <c:tx>
            <c:strRef>
              <c:f>Foaie1!$D$1</c:f>
              <c:strCache>
                <c:ptCount val="1"/>
                <c:pt idx="0">
                  <c:v>Coloană1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Foaie1!$D$2:$D$5</c:f>
              <c:numCache>
                <c:formatCode>General</c:formatCode>
                <c:ptCount val="4"/>
              </c:numCache>
            </c:numRef>
          </c:val>
          <c:extLst>
            <c:ext xmlns:c16="http://schemas.microsoft.com/office/drawing/2014/chart" uri="{C3380CC4-5D6E-409C-BE32-E72D297353CC}">
              <c16:uniqueId val="{00000002-D574-4386-A45B-D82061B38F80}"/>
            </c:ext>
          </c:extLst>
        </c:ser>
        <c:dLbls>
          <c:dLblPos val="outEnd"/>
          <c:showLegendKey val="0"/>
          <c:showVal val="1"/>
          <c:showCatName val="0"/>
          <c:showSerName val="0"/>
          <c:showPercent val="0"/>
          <c:showBubbleSize val="0"/>
        </c:dLbls>
        <c:gapWidth val="219"/>
        <c:overlap val="-27"/>
        <c:axId val="450695528"/>
        <c:axId val="450695888"/>
      </c:barChart>
      <c:catAx>
        <c:axId val="4506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50695888"/>
        <c:crosses val="autoZero"/>
        <c:auto val="1"/>
        <c:lblAlgn val="ctr"/>
        <c:lblOffset val="100"/>
        <c:noMultiLvlLbl val="0"/>
      </c:catAx>
      <c:valAx>
        <c:axId val="45069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5069552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Sediul Fălești</a:t>
            </a:r>
          </a:p>
        </c:rich>
      </c:tx>
      <c:layout>
        <c:manualLayout>
          <c:xMode val="edge"/>
          <c:yMode val="edge"/>
          <c:x val="0.41406758530183729"/>
          <c:y val="2.00272602024698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2.2916666666666665E-2"/>
          <c:y val="0.2178324311023622"/>
          <c:w val="0.93956249999999997"/>
          <c:h val="0.58793307086614177"/>
        </c:manualLayout>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Foaie1!$B$2:$B$5</c:f>
              <c:numCache>
                <c:formatCode>General</c:formatCode>
                <c:ptCount val="4"/>
                <c:pt idx="0">
                  <c:v>854</c:v>
                </c:pt>
                <c:pt idx="1">
                  <c:v>629</c:v>
                </c:pt>
                <c:pt idx="2">
                  <c:v>104</c:v>
                </c:pt>
                <c:pt idx="3">
                  <c:v>121</c:v>
                </c:pt>
              </c:numCache>
            </c:numRef>
          </c:val>
          <c:extLst>
            <c:ext xmlns:c16="http://schemas.microsoft.com/office/drawing/2014/chart" uri="{C3380CC4-5D6E-409C-BE32-E72D297353CC}">
              <c16:uniqueId val="{00000000-74C4-4B38-8E0C-904078E1F0CB}"/>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Foaie1!$C$2:$C$5</c:f>
              <c:numCache>
                <c:formatCode>General</c:formatCode>
                <c:ptCount val="4"/>
                <c:pt idx="0">
                  <c:v>674</c:v>
                </c:pt>
                <c:pt idx="1">
                  <c:v>381</c:v>
                </c:pt>
                <c:pt idx="2">
                  <c:v>182</c:v>
                </c:pt>
                <c:pt idx="3">
                  <c:v>111</c:v>
                </c:pt>
              </c:numCache>
            </c:numRef>
          </c:val>
          <c:extLst>
            <c:ext xmlns:c16="http://schemas.microsoft.com/office/drawing/2014/chart" uri="{C3380CC4-5D6E-409C-BE32-E72D297353CC}">
              <c16:uniqueId val="{00000001-74C4-4B38-8E0C-904078E1F0CB}"/>
            </c:ext>
          </c:extLst>
        </c:ser>
        <c:ser>
          <c:idx val="2"/>
          <c:order val="2"/>
          <c:tx>
            <c:strRef>
              <c:f>Foaie1!$D$1</c:f>
              <c:strCache>
                <c:ptCount val="1"/>
                <c:pt idx="0">
                  <c:v>Coloană1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Foaie1!$D$2:$D$5</c:f>
              <c:numCache>
                <c:formatCode>General</c:formatCode>
                <c:ptCount val="4"/>
              </c:numCache>
            </c:numRef>
          </c:val>
          <c:extLst>
            <c:ext xmlns:c16="http://schemas.microsoft.com/office/drawing/2014/chart" uri="{C3380CC4-5D6E-409C-BE32-E72D297353CC}">
              <c16:uniqueId val="{00000002-74C4-4B38-8E0C-904078E1F0CB}"/>
            </c:ext>
          </c:extLst>
        </c:ser>
        <c:dLbls>
          <c:dLblPos val="outEnd"/>
          <c:showLegendKey val="0"/>
          <c:showVal val="1"/>
          <c:showCatName val="0"/>
          <c:showSerName val="0"/>
          <c:showPercent val="0"/>
          <c:showBubbleSize val="0"/>
        </c:dLbls>
        <c:gapWidth val="219"/>
        <c:overlap val="-27"/>
        <c:axId val="347156056"/>
        <c:axId val="347154256"/>
      </c:barChart>
      <c:catAx>
        <c:axId val="34715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7154256"/>
        <c:crosses val="autoZero"/>
        <c:auto val="1"/>
        <c:lblAlgn val="ctr"/>
        <c:lblOffset val="100"/>
        <c:noMultiLvlLbl val="0"/>
      </c:catAx>
      <c:valAx>
        <c:axId val="347154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715605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Sediul Sângerei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1.9586897333111433E-2"/>
          <c:y val="0.15206251004338739"/>
          <c:w val="0.96082620533377716"/>
          <c:h val="0.62632170978627677"/>
        </c:manualLayout>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Foaie1!$B$2:$B$5</c:f>
              <c:numCache>
                <c:formatCode>General</c:formatCode>
                <c:ptCount val="4"/>
                <c:pt idx="0">
                  <c:v>858</c:v>
                </c:pt>
                <c:pt idx="1">
                  <c:v>446</c:v>
                </c:pt>
                <c:pt idx="2">
                  <c:v>154</c:v>
                </c:pt>
                <c:pt idx="3">
                  <c:v>258</c:v>
                </c:pt>
              </c:numCache>
            </c:numRef>
          </c:val>
          <c:extLst>
            <c:ext xmlns:c16="http://schemas.microsoft.com/office/drawing/2014/chart" uri="{C3380CC4-5D6E-409C-BE32-E72D297353CC}">
              <c16:uniqueId val="{00000000-8D52-440C-BBDC-BED6A1DA084C}"/>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Foaie1!$C$2:$C$5</c:f>
              <c:numCache>
                <c:formatCode>General</c:formatCode>
                <c:ptCount val="4"/>
                <c:pt idx="0">
                  <c:v>507</c:v>
                </c:pt>
                <c:pt idx="1">
                  <c:v>308</c:v>
                </c:pt>
                <c:pt idx="2">
                  <c:v>99</c:v>
                </c:pt>
                <c:pt idx="3">
                  <c:v>100</c:v>
                </c:pt>
              </c:numCache>
            </c:numRef>
          </c:val>
          <c:extLst>
            <c:ext xmlns:c16="http://schemas.microsoft.com/office/drawing/2014/chart" uri="{C3380CC4-5D6E-409C-BE32-E72D297353CC}">
              <c16:uniqueId val="{00000001-8D52-440C-BBDC-BED6A1DA084C}"/>
            </c:ext>
          </c:extLst>
        </c:ser>
        <c:ser>
          <c:idx val="2"/>
          <c:order val="2"/>
          <c:tx>
            <c:strRef>
              <c:f>Foaie1!$D$1</c:f>
              <c:strCache>
                <c:ptCount val="1"/>
                <c:pt idx="0">
                  <c:v>Coloană1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Foaie1!$D$2:$D$5</c:f>
              <c:numCache>
                <c:formatCode>General</c:formatCode>
                <c:ptCount val="4"/>
              </c:numCache>
            </c:numRef>
          </c:val>
          <c:extLst>
            <c:ext xmlns:c16="http://schemas.microsoft.com/office/drawing/2014/chart" uri="{C3380CC4-5D6E-409C-BE32-E72D297353CC}">
              <c16:uniqueId val="{00000002-8D52-440C-BBDC-BED6A1DA084C}"/>
            </c:ext>
          </c:extLst>
        </c:ser>
        <c:dLbls>
          <c:dLblPos val="outEnd"/>
          <c:showLegendKey val="0"/>
          <c:showVal val="1"/>
          <c:showCatName val="0"/>
          <c:showSerName val="0"/>
          <c:showPercent val="0"/>
          <c:showBubbleSize val="0"/>
        </c:dLbls>
        <c:gapWidth val="219"/>
        <c:overlap val="-27"/>
        <c:axId val="347155336"/>
        <c:axId val="347153536"/>
      </c:barChart>
      <c:catAx>
        <c:axId val="34715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7153536"/>
        <c:crosses val="autoZero"/>
        <c:auto val="1"/>
        <c:lblAlgn val="ctr"/>
        <c:lblOffset val="100"/>
        <c:noMultiLvlLbl val="0"/>
      </c:catAx>
      <c:valAx>
        <c:axId val="34715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715533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Numărul dosarelor încheiate</a:t>
            </a:r>
          </a:p>
        </c:rich>
      </c:tx>
      <c:layout>
        <c:manualLayout>
          <c:xMode val="edge"/>
          <c:yMode val="edge"/>
          <c:x val="0.33512983983116806"/>
          <c:y val="0"/>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7.4208378155152105E-2"/>
          <c:y val="0.25851179818767667"/>
          <c:w val="0.91819239414856824"/>
          <c:h val="0.5139814098592399"/>
        </c:manualLayout>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Foaie1!$B$2:$B$5</c:f>
              <c:numCache>
                <c:formatCode>General</c:formatCode>
                <c:ptCount val="4"/>
                <c:pt idx="0">
                  <c:v>5410</c:v>
                </c:pt>
                <c:pt idx="1">
                  <c:v>2860</c:v>
                </c:pt>
                <c:pt idx="2">
                  <c:v>1620</c:v>
                </c:pt>
                <c:pt idx="3">
                  <c:v>930</c:v>
                </c:pt>
              </c:numCache>
            </c:numRef>
          </c:val>
          <c:extLst>
            <c:ext xmlns:c16="http://schemas.microsoft.com/office/drawing/2014/chart" uri="{C3380CC4-5D6E-409C-BE32-E72D297353CC}">
              <c16:uniqueId val="{00000000-08F3-445A-8CFE-30C6DAC8FB3C}"/>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Foaie1!$C$2:$C$5</c:f>
              <c:numCache>
                <c:formatCode>General</c:formatCode>
                <c:ptCount val="4"/>
                <c:pt idx="0">
                  <c:v>5007</c:v>
                </c:pt>
                <c:pt idx="1">
                  <c:v>2815</c:v>
                </c:pt>
                <c:pt idx="2">
                  <c:v>1518</c:v>
                </c:pt>
                <c:pt idx="3">
                  <c:v>674</c:v>
                </c:pt>
              </c:numCache>
            </c:numRef>
          </c:val>
          <c:extLst>
            <c:ext xmlns:c16="http://schemas.microsoft.com/office/drawing/2014/chart" uri="{C3380CC4-5D6E-409C-BE32-E72D297353CC}">
              <c16:uniqueId val="{00000001-08F3-445A-8CFE-30C6DAC8FB3C}"/>
            </c:ext>
          </c:extLst>
        </c:ser>
        <c:ser>
          <c:idx val="2"/>
          <c:order val="2"/>
          <c:tx>
            <c:strRef>
              <c:f>Foaie1!$D$1</c:f>
              <c:strCache>
                <c:ptCount val="1"/>
                <c:pt idx="0">
                  <c:v>Coloană1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Foaie1!$D$2:$D$5</c:f>
              <c:numCache>
                <c:formatCode>General</c:formatCode>
                <c:ptCount val="4"/>
              </c:numCache>
            </c:numRef>
          </c:val>
          <c:extLst>
            <c:ext xmlns:c16="http://schemas.microsoft.com/office/drawing/2014/chart" uri="{C3380CC4-5D6E-409C-BE32-E72D297353CC}">
              <c16:uniqueId val="{00000002-08F3-445A-8CFE-30C6DAC8FB3C}"/>
            </c:ext>
          </c:extLst>
        </c:ser>
        <c:dLbls>
          <c:dLblPos val="outEnd"/>
          <c:showLegendKey val="0"/>
          <c:showVal val="1"/>
          <c:showCatName val="0"/>
          <c:showSerName val="0"/>
          <c:showPercent val="0"/>
          <c:showBubbleSize val="0"/>
        </c:dLbls>
        <c:gapWidth val="219"/>
        <c:overlap val="-27"/>
        <c:axId val="273247616"/>
        <c:axId val="479569792"/>
      </c:barChart>
      <c:catAx>
        <c:axId val="2732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79569792"/>
        <c:crosses val="autoZero"/>
        <c:auto val="1"/>
        <c:lblAlgn val="ctr"/>
        <c:lblOffset val="100"/>
        <c:noMultiLvlLbl val="0"/>
      </c:catAx>
      <c:valAx>
        <c:axId val="47956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273247616"/>
        <c:crosses val="autoZero"/>
        <c:crossBetween val="between"/>
      </c:valAx>
      <c:spPr>
        <a:noFill/>
        <a:ln>
          <a:noFill/>
        </a:ln>
        <a:effectLst/>
      </c:spPr>
    </c:plotArea>
    <c:legend>
      <c:legendPos val="b"/>
      <c:legendEntry>
        <c:idx val="2"/>
        <c:delete val="1"/>
      </c:legendEntry>
      <c:layout>
        <c:manualLayout>
          <c:xMode val="edge"/>
          <c:yMode val="edge"/>
          <c:x val="0.31702570552896114"/>
          <c:y val="0.85477100120184402"/>
          <c:w val="0.33860114473792408"/>
          <c:h val="6.61439272493150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49999999999999E-2"/>
          <c:y val="7.5781966854967062E-2"/>
          <c:w val="0.9199648950131234"/>
          <c:h val="0.71065291345463644"/>
        </c:manualLayout>
      </c:layout>
      <c:barChart>
        <c:barDir val="col"/>
        <c:grouping val="clustered"/>
        <c:varyColors val="0"/>
        <c:ser>
          <c:idx val="0"/>
          <c:order val="0"/>
          <c:tx>
            <c:strRef>
              <c:f>Foaie1!$B$1</c:f>
              <c:strCache>
                <c:ptCount val="1"/>
                <c:pt idx="0">
                  <c:v>ian-mar2023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Foaie1!$B$2:$B$5</c:f>
              <c:numCache>
                <c:formatCode>General</c:formatCode>
                <c:ptCount val="4"/>
                <c:pt idx="0">
                  <c:v>3964</c:v>
                </c:pt>
                <c:pt idx="1">
                  <c:v>1948</c:v>
                </c:pt>
                <c:pt idx="2">
                  <c:v>1375</c:v>
                </c:pt>
                <c:pt idx="3">
                  <c:v>641</c:v>
                </c:pt>
              </c:numCache>
            </c:numRef>
          </c:val>
          <c:extLst>
            <c:ext xmlns:c16="http://schemas.microsoft.com/office/drawing/2014/chart" uri="{C3380CC4-5D6E-409C-BE32-E72D297353CC}">
              <c16:uniqueId val="{00000000-C4FE-403B-9520-F91E1CF8082B}"/>
            </c:ext>
          </c:extLst>
        </c:ser>
        <c:ser>
          <c:idx val="1"/>
          <c:order val="1"/>
          <c:tx>
            <c:strRef>
              <c:f>Foaie1!$C$1</c:f>
              <c:strCache>
                <c:ptCount val="1"/>
                <c:pt idx="0">
                  <c:v>ian-mar2024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Foaie1!$C$2:$C$5</c:f>
              <c:numCache>
                <c:formatCode>General</c:formatCode>
                <c:ptCount val="4"/>
                <c:pt idx="0">
                  <c:v>3504</c:v>
                </c:pt>
                <c:pt idx="1">
                  <c:v>1859</c:v>
                </c:pt>
                <c:pt idx="2">
                  <c:v>1132</c:v>
                </c:pt>
                <c:pt idx="3">
                  <c:v>434</c:v>
                </c:pt>
              </c:numCache>
            </c:numRef>
          </c:val>
          <c:extLst>
            <c:ext xmlns:c16="http://schemas.microsoft.com/office/drawing/2014/chart" uri="{C3380CC4-5D6E-409C-BE32-E72D297353CC}">
              <c16:uniqueId val="{00000001-C4FE-403B-9520-F91E1CF8082B}"/>
            </c:ext>
          </c:extLst>
        </c:ser>
        <c:ser>
          <c:idx val="2"/>
          <c:order val="2"/>
          <c:tx>
            <c:strRef>
              <c:f>Foaie1!$D$1</c:f>
              <c:strCache>
                <c:ptCount val="1"/>
                <c:pt idx="0">
                  <c:v>Coloană1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c:v>
                </c:pt>
                <c:pt idx="1">
                  <c:v>Civile</c:v>
                </c:pt>
                <c:pt idx="2">
                  <c:v>Penale</c:v>
                </c:pt>
                <c:pt idx="3">
                  <c:v>Contravenționale</c:v>
                </c:pt>
              </c:strCache>
            </c:strRef>
          </c:cat>
          <c:val>
            <c:numRef>
              <c:f>Foaie1!$D$2:$D$5</c:f>
              <c:numCache>
                <c:formatCode>General</c:formatCode>
                <c:ptCount val="4"/>
              </c:numCache>
            </c:numRef>
          </c:val>
          <c:extLst>
            <c:ext xmlns:c16="http://schemas.microsoft.com/office/drawing/2014/chart" uri="{C3380CC4-5D6E-409C-BE32-E72D297353CC}">
              <c16:uniqueId val="{00000002-C4FE-403B-9520-F91E1CF8082B}"/>
            </c:ext>
          </c:extLst>
        </c:ser>
        <c:dLbls>
          <c:dLblPos val="outEnd"/>
          <c:showLegendKey val="0"/>
          <c:showVal val="1"/>
          <c:showCatName val="0"/>
          <c:showSerName val="0"/>
          <c:showPercent val="0"/>
          <c:showBubbleSize val="0"/>
        </c:dLbls>
        <c:gapWidth val="219"/>
        <c:overlap val="-27"/>
        <c:axId val="329509896"/>
        <c:axId val="329512416"/>
      </c:barChart>
      <c:catAx>
        <c:axId val="32950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29512416"/>
        <c:crosses val="autoZero"/>
        <c:auto val="1"/>
        <c:lblAlgn val="ctr"/>
        <c:lblOffset val="100"/>
        <c:noMultiLvlLbl val="0"/>
      </c:catAx>
      <c:valAx>
        <c:axId val="32951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2950989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Sediul Fălești</a:t>
            </a:r>
          </a:p>
        </c:rich>
      </c:tx>
      <c:layout>
        <c:manualLayout>
          <c:xMode val="edge"/>
          <c:yMode val="edge"/>
          <c:x val="0.40163405018502468"/>
          <c:y val="3.008823253608128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2.2916666666666665E-2"/>
          <c:y val="0.23350267865597438"/>
          <c:w val="0.9388568863857496"/>
          <c:h val="0.60183759149645755"/>
        </c:manualLayout>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Foaie1!$B$2:$B$5</c:f>
              <c:numCache>
                <c:formatCode>General</c:formatCode>
                <c:ptCount val="4"/>
                <c:pt idx="0">
                  <c:v>710</c:v>
                </c:pt>
                <c:pt idx="1">
                  <c:v>496</c:v>
                </c:pt>
                <c:pt idx="2">
                  <c:v>106</c:v>
                </c:pt>
                <c:pt idx="3">
                  <c:v>108</c:v>
                </c:pt>
              </c:numCache>
            </c:numRef>
          </c:val>
          <c:extLst>
            <c:ext xmlns:c16="http://schemas.microsoft.com/office/drawing/2014/chart" uri="{C3380CC4-5D6E-409C-BE32-E72D297353CC}">
              <c16:uniqueId val="{00000000-31F7-4287-9EE8-59C0F21BE1D3}"/>
            </c:ext>
          </c:extLst>
        </c:ser>
        <c:ser>
          <c:idx val="1"/>
          <c:order val="1"/>
          <c:tx>
            <c:strRef>
              <c:f>Foaie1!$C$1</c:f>
              <c:strCache>
                <c:ptCount val="1"/>
                <c:pt idx="0">
                  <c:v>ian-mar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Foaie1!$C$2:$C$5</c:f>
              <c:numCache>
                <c:formatCode>General</c:formatCode>
                <c:ptCount val="4"/>
                <c:pt idx="0">
                  <c:v>724</c:v>
                </c:pt>
                <c:pt idx="1">
                  <c:v>473</c:v>
                </c:pt>
                <c:pt idx="2">
                  <c:v>174</c:v>
                </c:pt>
                <c:pt idx="3">
                  <c:v>77</c:v>
                </c:pt>
              </c:numCache>
            </c:numRef>
          </c:val>
          <c:extLst>
            <c:ext xmlns:c16="http://schemas.microsoft.com/office/drawing/2014/chart" uri="{C3380CC4-5D6E-409C-BE32-E72D297353CC}">
              <c16:uniqueId val="{00000001-31F7-4287-9EE8-59C0F21BE1D3}"/>
            </c:ext>
          </c:extLst>
        </c:ser>
        <c:ser>
          <c:idx val="2"/>
          <c:order val="2"/>
          <c:tx>
            <c:strRef>
              <c:f>Foaie1!$D$1</c:f>
              <c:strCache>
                <c:ptCount val="1"/>
                <c:pt idx="0">
                  <c:v>Coloană1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Foaie1!$D$2:$D$5</c:f>
              <c:numCache>
                <c:formatCode>General</c:formatCode>
                <c:ptCount val="4"/>
              </c:numCache>
            </c:numRef>
          </c:val>
          <c:extLst>
            <c:ext xmlns:c16="http://schemas.microsoft.com/office/drawing/2014/chart" uri="{C3380CC4-5D6E-409C-BE32-E72D297353CC}">
              <c16:uniqueId val="{00000002-31F7-4287-9EE8-59C0F21BE1D3}"/>
            </c:ext>
          </c:extLst>
        </c:ser>
        <c:dLbls>
          <c:dLblPos val="outEnd"/>
          <c:showLegendKey val="0"/>
          <c:showVal val="1"/>
          <c:showCatName val="0"/>
          <c:showSerName val="0"/>
          <c:showPercent val="0"/>
          <c:showBubbleSize val="0"/>
        </c:dLbls>
        <c:gapWidth val="219"/>
        <c:overlap val="-27"/>
        <c:axId val="520272968"/>
        <c:axId val="520266848"/>
      </c:barChart>
      <c:catAx>
        <c:axId val="52027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20266848"/>
        <c:crosses val="autoZero"/>
        <c:auto val="1"/>
        <c:lblAlgn val="ctr"/>
        <c:lblOffset val="100"/>
        <c:noMultiLvlLbl val="0"/>
      </c:catAx>
      <c:valAx>
        <c:axId val="52026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2027296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b="0" dirty="0">
                <a:solidFill>
                  <a:schemeClr val="tx1"/>
                </a:solidFill>
                <a:latin typeface="Times New Roman" panose="02020603050405020304" pitchFamily="18" charset="0"/>
                <a:cs typeface="Times New Roman" panose="02020603050405020304" pitchFamily="18" charset="0"/>
              </a:rPr>
              <a:t>Sediul Sângerei</a:t>
            </a:r>
          </a:p>
        </c:rich>
      </c:tx>
      <c:layout>
        <c:manualLayout>
          <c:xMode val="edge"/>
          <c:yMode val="edge"/>
          <c:x val="0.4038750000000001"/>
          <c:y val="2.531963652836623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8.9087106299212598E-2"/>
          <c:y val="0.25206597916167028"/>
          <c:w val="0.90049622703412069"/>
          <c:h val="0.52267550413567554"/>
        </c:manualLayout>
      </c:layout>
      <c:barChart>
        <c:barDir val="col"/>
        <c:grouping val="clustered"/>
        <c:varyColors val="0"/>
        <c:ser>
          <c:idx val="0"/>
          <c:order val="0"/>
          <c:tx>
            <c:strRef>
              <c:f>Foaie1!$B$1</c:f>
              <c:strCache>
                <c:ptCount val="1"/>
                <c:pt idx="0">
                  <c:v>ian-mar 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Foaie1!$B$2:$B$5</c:f>
              <c:numCache>
                <c:formatCode>General</c:formatCode>
                <c:ptCount val="4"/>
                <c:pt idx="0">
                  <c:v>736</c:v>
                </c:pt>
                <c:pt idx="1">
                  <c:v>416</c:v>
                </c:pt>
                <c:pt idx="2">
                  <c:v>139</c:v>
                </c:pt>
                <c:pt idx="3">
                  <c:v>181</c:v>
                </c:pt>
              </c:numCache>
            </c:numRef>
          </c:val>
          <c:extLst>
            <c:ext xmlns:c16="http://schemas.microsoft.com/office/drawing/2014/chart" uri="{C3380CC4-5D6E-409C-BE32-E72D297353CC}">
              <c16:uniqueId val="{00000000-5F8B-4858-905F-F14D8AFF92DF}"/>
            </c:ext>
          </c:extLst>
        </c:ser>
        <c:ser>
          <c:idx val="1"/>
          <c:order val="1"/>
          <c:tx>
            <c:strRef>
              <c:f>Foaie1!$C$1</c:f>
              <c:strCache>
                <c:ptCount val="1"/>
                <c:pt idx="0">
                  <c:v>ian- mar 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Foaie1!$C$2:$C$5</c:f>
              <c:numCache>
                <c:formatCode>General</c:formatCode>
                <c:ptCount val="4"/>
                <c:pt idx="0">
                  <c:v>779</c:v>
                </c:pt>
                <c:pt idx="1">
                  <c:v>483</c:v>
                </c:pt>
                <c:pt idx="2">
                  <c:v>133</c:v>
                </c:pt>
                <c:pt idx="3">
                  <c:v>163</c:v>
                </c:pt>
              </c:numCache>
            </c:numRef>
          </c:val>
          <c:extLst>
            <c:ext xmlns:c16="http://schemas.microsoft.com/office/drawing/2014/chart" uri="{C3380CC4-5D6E-409C-BE32-E72D297353CC}">
              <c16:uniqueId val="{00000001-5F8B-4858-905F-F14D8AFF92DF}"/>
            </c:ext>
          </c:extLst>
        </c:ser>
        <c:ser>
          <c:idx val="2"/>
          <c:order val="2"/>
          <c:tx>
            <c:strRef>
              <c:f>Foaie1!$D$1</c:f>
              <c:strCache>
                <c:ptCount val="1"/>
                <c:pt idx="0">
                  <c:v>Coloană1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Totale</c:v>
                </c:pt>
                <c:pt idx="1">
                  <c:v>Civile</c:v>
                </c:pt>
                <c:pt idx="2">
                  <c:v>Penale</c:v>
                </c:pt>
                <c:pt idx="3">
                  <c:v>Contravenționale</c:v>
                </c:pt>
              </c:strCache>
            </c:strRef>
          </c:cat>
          <c:val>
            <c:numRef>
              <c:f>Foaie1!$D$2:$D$5</c:f>
              <c:numCache>
                <c:formatCode>General</c:formatCode>
                <c:ptCount val="4"/>
              </c:numCache>
            </c:numRef>
          </c:val>
          <c:extLst>
            <c:ext xmlns:c16="http://schemas.microsoft.com/office/drawing/2014/chart" uri="{C3380CC4-5D6E-409C-BE32-E72D297353CC}">
              <c16:uniqueId val="{00000002-5F8B-4858-905F-F14D8AFF92DF}"/>
            </c:ext>
          </c:extLst>
        </c:ser>
        <c:dLbls>
          <c:dLblPos val="outEnd"/>
          <c:showLegendKey val="0"/>
          <c:showVal val="1"/>
          <c:showCatName val="0"/>
          <c:showSerName val="0"/>
          <c:showPercent val="0"/>
          <c:showBubbleSize val="0"/>
        </c:dLbls>
        <c:gapWidth val="219"/>
        <c:overlap val="-27"/>
        <c:axId val="512517592"/>
        <c:axId val="512517952"/>
      </c:barChart>
      <c:catAx>
        <c:axId val="51251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12517952"/>
        <c:crosses val="autoZero"/>
        <c:auto val="1"/>
        <c:lblAlgn val="ctr"/>
        <c:lblOffset val="100"/>
        <c:noMultiLvlLbl val="0"/>
      </c:catAx>
      <c:valAx>
        <c:axId val="51251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1251759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Times New Roman" panose="02020603050405020304" pitchFamily="18" charset="0"/>
                <a:cs typeface="Times New Roman" panose="02020603050405020304" pitchFamily="18" charset="0"/>
              </a:rPr>
              <a:t>Volumul de muncă potrivit statului de personal</a:t>
            </a:r>
          </a:p>
        </c:rich>
      </c:tx>
      <c:layout>
        <c:manualLayout>
          <c:xMode val="edge"/>
          <c:yMode val="edge"/>
          <c:x val="0.196609251968503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5.0941108923884516E-2"/>
          <c:y val="0.29994414898458149"/>
          <c:w val="0.92822555774278215"/>
          <c:h val="0.51926624015748035"/>
        </c:manualLayout>
      </c:layout>
      <c:lineChart>
        <c:grouping val="standard"/>
        <c:varyColors val="0"/>
        <c:ser>
          <c:idx val="0"/>
          <c:order val="0"/>
          <c:tx>
            <c:strRef>
              <c:f>Foaie1!$B$1</c:f>
              <c:strCache>
                <c:ptCount val="1"/>
                <c:pt idx="0">
                  <c:v>ian-mar 2023</c:v>
                </c:pt>
              </c:strCache>
            </c:strRef>
          </c:tx>
          <c:spPr>
            <a:ln w="28575" cap="rnd">
              <a:solidFill>
                <a:schemeClr val="accent1"/>
              </a:solidFill>
              <a:round/>
            </a:ln>
            <a:effectLst/>
          </c:spPr>
          <c:marker>
            <c:symbol val="none"/>
          </c:marker>
          <c:dLbls>
            <c:dLbl>
              <c:idx val="0"/>
              <c:layout>
                <c:manualLayout>
                  <c:x val="-4.8921916010498688E-2"/>
                  <c:y val="-3.6649454076302788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fld id="{058CE832-5084-4B6B-804D-6CF224810D1D}" type="VALUE">
                      <a:rPr lang="en-US">
                        <a:solidFill>
                          <a:schemeClr val="tx2"/>
                        </a:solidFill>
                      </a:rPr>
                      <a:pPr>
                        <a:defRPr>
                          <a:solidFill>
                            <a:schemeClr val="tx2"/>
                          </a:solidFill>
                        </a:defRPr>
                      </a:pPr>
                      <a:t>[VALOARE]</a:t>
                    </a:fld>
                    <a:endParaRPr lang="ro-MD"/>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E35-4616-A264-AC40091FE61C}"/>
                </c:ext>
              </c:extLst>
            </c:dLbl>
            <c:dLbl>
              <c:idx val="1"/>
              <c:layout>
                <c:manualLayout>
                  <c:x val="-3.8505249343832024E-2"/>
                  <c:y val="-3.1011076526102358E-2"/>
                </c:manualLayout>
              </c:layout>
              <c:tx>
                <c:rich>
                  <a:bodyPr/>
                  <a:lstStyle/>
                  <a:p>
                    <a:fld id="{CE2288B7-E1CA-486E-BDE6-C5ABA4EAC54C}" type="VALUE">
                      <a:rPr lang="en-US">
                        <a:solidFill>
                          <a:schemeClr val="tx2"/>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E35-4616-A264-AC40091FE61C}"/>
                </c:ext>
              </c:extLst>
            </c:dLbl>
            <c:dLbl>
              <c:idx val="2"/>
              <c:layout>
                <c:manualLayout>
                  <c:x val="-3.0171916010498689E-2"/>
                  <c:y val="-6.4841341827304985E-2"/>
                </c:manualLayout>
              </c:layout>
              <c:tx>
                <c:rich>
                  <a:bodyPr/>
                  <a:lstStyle/>
                  <a:p>
                    <a:fld id="{F19787EF-97CD-4A6F-8401-A62EDB3A4EF8}" type="VALUE">
                      <a:rPr lang="en-US">
                        <a:solidFill>
                          <a:schemeClr val="tx2"/>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E35-4616-A264-AC40091FE61C}"/>
                </c:ext>
              </c:extLst>
            </c:dLbl>
            <c:dLbl>
              <c:idx val="3"/>
              <c:layout>
                <c:manualLayout>
                  <c:x val="-3.4338582677165351E-2"/>
                  <c:y val="-4.7926209176703642E-2"/>
                </c:manualLayout>
              </c:layout>
              <c:tx>
                <c:rich>
                  <a:bodyPr/>
                  <a:lstStyle/>
                  <a:p>
                    <a:fld id="{09B09A8A-0D7C-41F4-8CCC-0B1BD28B16CA}" type="VALUE">
                      <a:rPr lang="en-US" dirty="0">
                        <a:solidFill>
                          <a:schemeClr val="tx2"/>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E35-4616-A264-AC40091FE6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Instanța </c:v>
                </c:pt>
                <c:pt idx="1">
                  <c:v>Bălți</c:v>
                </c:pt>
                <c:pt idx="2">
                  <c:v>Fălești</c:v>
                </c:pt>
                <c:pt idx="3">
                  <c:v>Sîngerei</c:v>
                </c:pt>
              </c:strCache>
            </c:strRef>
          </c:cat>
          <c:val>
            <c:numRef>
              <c:f>Foaie1!$B$2:$B$5</c:f>
              <c:numCache>
                <c:formatCode>General</c:formatCode>
                <c:ptCount val="4"/>
                <c:pt idx="0">
                  <c:v>356</c:v>
                </c:pt>
                <c:pt idx="1">
                  <c:v>422</c:v>
                </c:pt>
                <c:pt idx="2">
                  <c:v>285</c:v>
                </c:pt>
                <c:pt idx="3">
                  <c:v>214</c:v>
                </c:pt>
              </c:numCache>
            </c:numRef>
          </c:val>
          <c:smooth val="0"/>
          <c:extLst>
            <c:ext xmlns:c16="http://schemas.microsoft.com/office/drawing/2014/chart" uri="{C3380CC4-5D6E-409C-BE32-E72D297353CC}">
              <c16:uniqueId val="{00000000-EE35-4616-A264-AC40091FE61C}"/>
            </c:ext>
          </c:extLst>
        </c:ser>
        <c:ser>
          <c:idx val="1"/>
          <c:order val="1"/>
          <c:tx>
            <c:strRef>
              <c:f>Foaie1!$C$1</c:f>
              <c:strCache>
                <c:ptCount val="1"/>
                <c:pt idx="0">
                  <c:v>ian - mar 2024</c:v>
                </c:pt>
              </c:strCache>
            </c:strRef>
          </c:tx>
          <c:spPr>
            <a:ln w="28575" cap="rnd">
              <a:solidFill>
                <a:schemeClr val="accent2"/>
              </a:solidFill>
              <a:round/>
            </a:ln>
            <a:effectLst/>
          </c:spPr>
          <c:marker>
            <c:symbol val="none"/>
          </c:marker>
          <c:dLbls>
            <c:dLbl>
              <c:idx val="0"/>
              <c:layout>
                <c:manualLayout>
                  <c:x val="-4.4755249343832022E-2"/>
                  <c:y val="4.7926209176703538E-2"/>
                </c:manualLayout>
              </c:layout>
              <c:tx>
                <c:rich>
                  <a:bodyPr/>
                  <a:lstStyle/>
                  <a:p>
                    <a:fld id="{FF226516-161B-41D8-89AB-C80EEE686288}" type="VALUE">
                      <a:rPr lang="en-US">
                        <a:solidFill>
                          <a:srgbClr val="FF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E35-4616-A264-AC40091FE61C}"/>
                </c:ext>
              </c:extLst>
            </c:dLbl>
            <c:dLbl>
              <c:idx val="1"/>
              <c:layout>
                <c:manualLayout>
                  <c:x val="-3.2255249343832018E-2"/>
                  <c:y val="4.7926209176703642E-2"/>
                </c:manualLayout>
              </c:layout>
              <c:tx>
                <c:rich>
                  <a:bodyPr/>
                  <a:lstStyle/>
                  <a:p>
                    <a:fld id="{3F53FE8C-8293-4408-A27C-2546A4638390}" type="VALUE">
                      <a:rPr lang="en-US">
                        <a:solidFill>
                          <a:srgbClr val="FF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E35-4616-A264-AC40091FE61C}"/>
                </c:ext>
              </c:extLst>
            </c:dLbl>
            <c:dLbl>
              <c:idx val="2"/>
              <c:layout>
                <c:manualLayout>
                  <c:x val="-4.2671916010498613E-2"/>
                  <c:y val="7.6118096927705783E-2"/>
                </c:manualLayout>
              </c:layout>
              <c:tx>
                <c:rich>
                  <a:bodyPr/>
                  <a:lstStyle/>
                  <a:p>
                    <a:fld id="{17E944D0-AD90-4172-9426-BFE57E2F274F}" type="VALUE">
                      <a:rPr lang="en-US">
                        <a:solidFill>
                          <a:srgbClr val="FF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E35-4616-A264-AC40091FE61C}"/>
                </c:ext>
              </c:extLst>
            </c:dLbl>
            <c:dLbl>
              <c:idx val="3"/>
              <c:layout>
                <c:manualLayout>
                  <c:x val="-4.6838582677165355E-2"/>
                  <c:y val="3.1011076526102358E-2"/>
                </c:manualLayout>
              </c:layout>
              <c:tx>
                <c:rich>
                  <a:bodyPr/>
                  <a:lstStyle/>
                  <a:p>
                    <a:fld id="{0D258FE1-F30D-4E38-8C17-9E86AA33CE66}" type="VALUE">
                      <a:rPr lang="en-US">
                        <a:solidFill>
                          <a:srgbClr val="FF0000"/>
                        </a:solidFill>
                      </a:rPr>
                      <a:pPr/>
                      <a:t>[VALOARE]</a:t>
                    </a:fld>
                    <a:endParaRPr lang="ro-MD"/>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E35-4616-A264-AC40091FE6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Instanța </c:v>
                </c:pt>
                <c:pt idx="1">
                  <c:v>Bălți</c:v>
                </c:pt>
                <c:pt idx="2">
                  <c:v>Fălești</c:v>
                </c:pt>
                <c:pt idx="3">
                  <c:v>Sîngerei</c:v>
                </c:pt>
              </c:strCache>
            </c:strRef>
          </c:cat>
          <c:val>
            <c:numRef>
              <c:f>Foaie1!$C$2:$C$5</c:f>
              <c:numCache>
                <c:formatCode>General</c:formatCode>
                <c:ptCount val="4"/>
                <c:pt idx="0">
                  <c:v>287</c:v>
                </c:pt>
                <c:pt idx="1">
                  <c:v>320</c:v>
                </c:pt>
                <c:pt idx="2">
                  <c:v>290</c:v>
                </c:pt>
                <c:pt idx="3">
                  <c:v>187</c:v>
                </c:pt>
              </c:numCache>
            </c:numRef>
          </c:val>
          <c:smooth val="0"/>
          <c:extLst>
            <c:ext xmlns:c16="http://schemas.microsoft.com/office/drawing/2014/chart" uri="{C3380CC4-5D6E-409C-BE32-E72D297353CC}">
              <c16:uniqueId val="{00000001-EE35-4616-A264-AC40091FE61C}"/>
            </c:ext>
          </c:extLst>
        </c:ser>
        <c:ser>
          <c:idx val="2"/>
          <c:order val="2"/>
          <c:tx>
            <c:strRef>
              <c:f>Foaie1!$D$1</c:f>
              <c:strCache>
                <c:ptCount val="1"/>
                <c:pt idx="0">
                  <c:v>Coloană1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Instanța </c:v>
                </c:pt>
                <c:pt idx="1">
                  <c:v>Bălți</c:v>
                </c:pt>
                <c:pt idx="2">
                  <c:v>Fălești</c:v>
                </c:pt>
                <c:pt idx="3">
                  <c:v>Sîngerei</c:v>
                </c:pt>
              </c:strCache>
            </c:strRef>
          </c:cat>
          <c:val>
            <c:numRef>
              <c:f>Foaie1!$D$2:$D$5</c:f>
              <c:numCache>
                <c:formatCode>General</c:formatCode>
                <c:ptCount val="4"/>
              </c:numCache>
            </c:numRef>
          </c:val>
          <c:smooth val="0"/>
          <c:extLst>
            <c:ext xmlns:c16="http://schemas.microsoft.com/office/drawing/2014/chart" uri="{C3380CC4-5D6E-409C-BE32-E72D297353CC}">
              <c16:uniqueId val="{00000002-EE35-4616-A264-AC40091FE61C}"/>
            </c:ext>
          </c:extLst>
        </c:ser>
        <c:dLbls>
          <c:dLblPos val="ctr"/>
          <c:showLegendKey val="0"/>
          <c:showVal val="1"/>
          <c:showCatName val="0"/>
          <c:showSerName val="0"/>
          <c:showPercent val="0"/>
          <c:showBubbleSize val="0"/>
        </c:dLbls>
        <c:smooth val="0"/>
        <c:axId val="523927736"/>
        <c:axId val="523930616"/>
      </c:lineChart>
      <c:catAx>
        <c:axId val="52392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23930616"/>
        <c:crosses val="autoZero"/>
        <c:auto val="1"/>
        <c:lblAlgn val="ctr"/>
        <c:lblOffset val="100"/>
        <c:noMultiLvlLbl val="0"/>
      </c:catAx>
      <c:valAx>
        <c:axId val="523930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23927736"/>
        <c:crosses val="autoZero"/>
        <c:crossBetween val="between"/>
      </c:valAx>
      <c:spPr>
        <a:noFill/>
        <a:ln>
          <a:noFill/>
        </a:ln>
        <a:effectLst/>
      </c:spPr>
    </c:plotArea>
    <c:legend>
      <c:legendPos val="b"/>
      <c:legendEntry>
        <c:idx val="2"/>
        <c:delete val="1"/>
      </c:legendEntry>
      <c:layout>
        <c:manualLayout>
          <c:xMode val="edge"/>
          <c:yMode val="edge"/>
          <c:x val="0.27106135170603674"/>
          <c:y val="0.9112972219669413"/>
          <c:w val="0.45787713254593176"/>
          <c:h val="5.76917015069562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6" tIns="46226" rIns="92476" bIns="46226"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6" tIns="46226" rIns="92476" bIns="46226"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6" tIns="46226" rIns="92476" bIns="46226"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246" name="Google Shape;246;p1: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321" name="Google Shape;321;p10: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329" name="Google Shape;329;p11: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337" name="Google Shape;337;p12: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344" name="Google Shape;344;p13: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254" name="Google Shape;254;p2: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263" name="Google Shape;263;p3: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272" name="Google Shape;272;p4: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272" name="Google Shape;272;p4: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2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288" name="Google Shape;288;p6: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297" name="Google Shape;297;p7: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297" name="Google Shape;297;p7: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033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305" name="Google Shape;305;p8:notes"/>
          <p:cNvSpPr>
            <a:spLocks noGrp="1" noRot="1" noChangeAspect="1"/>
          </p:cNvSpPr>
          <p:nvPr>
            <p:ph type="sldImg" idx="2"/>
          </p:nvPr>
        </p:nvSpPr>
        <p:spPr>
          <a:xfrm>
            <a:off x="420688" y="692150"/>
            <a:ext cx="61087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8527"/>
            <a:ext cx="6858000" cy="1805070"/>
          </a:xfrm>
        </p:spPr>
        <p:txBody>
          <a:bodyPr anchor="b"/>
          <a:lstStyle>
            <a:lvl1pPr algn="ctr">
              <a:defRPr sz="45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43000" y="2723207"/>
            <a:ext cx="6858000" cy="125178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63835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085618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6041"/>
            <a:ext cx="1971675" cy="4393857"/>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28650" y="276041"/>
            <a:ext cx="5800725" cy="439385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26731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42917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30"/>
        <p:cNvGrpSpPr/>
        <p:nvPr/>
      </p:nvGrpSpPr>
      <p:grpSpPr>
        <a:xfrm>
          <a:off x="0" y="0"/>
          <a:ext cx="0" cy="0"/>
          <a:chOff x="0" y="0"/>
          <a:chExt cx="0" cy="0"/>
        </a:xfrm>
      </p:grpSpPr>
      <p:sp>
        <p:nvSpPr>
          <p:cNvPr id="31" name="Google Shape;31;p21"/>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rgbClr val="6C6463"/>
              </a:buClr>
              <a:buSzPts val="1600"/>
              <a:buChar char="•"/>
              <a:defRPr sz="1600">
                <a:solidFill>
                  <a:srgbClr val="6C6463"/>
                </a:solidFill>
              </a:defRPr>
            </a:lvl1pPr>
            <a:lvl2pPr marL="914400" lvl="1" indent="-330200" algn="l">
              <a:spcBef>
                <a:spcPts val="320"/>
              </a:spcBef>
              <a:spcAft>
                <a:spcPts val="0"/>
              </a:spcAft>
              <a:buClr>
                <a:srgbClr val="6C6463"/>
              </a:buClr>
              <a:buSzPts val="1600"/>
              <a:buChar char="–"/>
              <a:defRPr sz="1600">
                <a:solidFill>
                  <a:srgbClr val="6C6463"/>
                </a:solidFill>
              </a:defRPr>
            </a:lvl2pPr>
            <a:lvl3pPr marL="1371600" lvl="2" indent="-330200" algn="l">
              <a:spcBef>
                <a:spcPts val="32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2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6C6463"/>
                </a:solidFill>
                <a:latin typeface="Calibri"/>
                <a:ea typeface="Calibri"/>
                <a:cs typeface="Calibri"/>
                <a:sym typeface="Calibri"/>
              </a:defRPr>
            </a:lvl1pPr>
            <a:lvl2pPr marL="0" lvl="1" indent="0" algn="r">
              <a:spcBef>
                <a:spcPts val="0"/>
              </a:spcBef>
              <a:buNone/>
              <a:defRPr sz="1200" b="0" i="0" u="none" strike="noStrike" cap="none">
                <a:solidFill>
                  <a:srgbClr val="6C6463"/>
                </a:solidFill>
                <a:latin typeface="Calibri"/>
                <a:ea typeface="Calibri"/>
                <a:cs typeface="Calibri"/>
                <a:sym typeface="Calibri"/>
              </a:defRPr>
            </a:lvl2pPr>
            <a:lvl3pPr marL="0" lvl="2" indent="0" algn="r">
              <a:spcBef>
                <a:spcPts val="0"/>
              </a:spcBef>
              <a:buNone/>
              <a:defRPr sz="1200" b="0" i="0" u="none" strike="noStrike" cap="none">
                <a:solidFill>
                  <a:srgbClr val="6C6463"/>
                </a:solidFill>
                <a:latin typeface="Calibri"/>
                <a:ea typeface="Calibri"/>
                <a:cs typeface="Calibri"/>
                <a:sym typeface="Calibri"/>
              </a:defRPr>
            </a:lvl3pPr>
            <a:lvl4pPr marL="0" lvl="3" indent="0" algn="r">
              <a:spcBef>
                <a:spcPts val="0"/>
              </a:spcBef>
              <a:buNone/>
              <a:defRPr sz="1200" b="0" i="0" u="none" strike="noStrike" cap="none">
                <a:solidFill>
                  <a:srgbClr val="6C6463"/>
                </a:solidFill>
                <a:latin typeface="Calibri"/>
                <a:ea typeface="Calibri"/>
                <a:cs typeface="Calibri"/>
                <a:sym typeface="Calibri"/>
              </a:defRPr>
            </a:lvl4pPr>
            <a:lvl5pPr marL="0" lvl="4" indent="0" algn="r">
              <a:spcBef>
                <a:spcPts val="0"/>
              </a:spcBef>
              <a:buNone/>
              <a:defRPr sz="1200" b="0" i="0" u="none" strike="noStrike" cap="none">
                <a:solidFill>
                  <a:srgbClr val="6C6463"/>
                </a:solidFill>
                <a:latin typeface="Calibri"/>
                <a:ea typeface="Calibri"/>
                <a:cs typeface="Calibri"/>
                <a:sym typeface="Calibri"/>
              </a:defRPr>
            </a:lvl5pPr>
            <a:lvl6pPr marL="0" lvl="5" indent="0" algn="r">
              <a:spcBef>
                <a:spcPts val="0"/>
              </a:spcBef>
              <a:buNone/>
              <a:defRPr sz="1200" b="0" i="0" u="none" strike="noStrike" cap="none">
                <a:solidFill>
                  <a:srgbClr val="6C6463"/>
                </a:solidFill>
                <a:latin typeface="Calibri"/>
                <a:ea typeface="Calibri"/>
                <a:cs typeface="Calibri"/>
                <a:sym typeface="Calibri"/>
              </a:defRPr>
            </a:lvl6pPr>
            <a:lvl7pPr marL="0" lvl="6" indent="0" algn="r">
              <a:spcBef>
                <a:spcPts val="0"/>
              </a:spcBef>
              <a:buNone/>
              <a:defRPr sz="1200" b="0" i="0" u="none" strike="noStrike" cap="none">
                <a:solidFill>
                  <a:srgbClr val="6C6463"/>
                </a:solidFill>
                <a:latin typeface="Calibri"/>
                <a:ea typeface="Calibri"/>
                <a:cs typeface="Calibri"/>
                <a:sym typeface="Calibri"/>
              </a:defRPr>
            </a:lvl7pPr>
            <a:lvl8pPr marL="0" lvl="7" indent="0" algn="r">
              <a:spcBef>
                <a:spcPts val="0"/>
              </a:spcBef>
              <a:buNone/>
              <a:defRPr sz="1200" b="0" i="0" u="none" strike="noStrike" cap="none">
                <a:solidFill>
                  <a:srgbClr val="6C6463"/>
                </a:solidFill>
                <a:latin typeface="Calibri"/>
                <a:ea typeface="Calibri"/>
                <a:cs typeface="Calibri"/>
                <a:sym typeface="Calibri"/>
              </a:defRPr>
            </a:lvl8pPr>
            <a:lvl9pPr marL="0" lvl="8" indent="0" algn="r">
              <a:spcBef>
                <a:spcPts val="0"/>
              </a:spcBef>
              <a:buNone/>
              <a:defRPr sz="1200" b="0" i="0" u="none" strike="noStrike" cap="none">
                <a:solidFill>
                  <a:srgbClr val="6C646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ctr">
              <a:spcBef>
                <a:spcPts val="0"/>
              </a:spcBef>
              <a:spcAft>
                <a:spcPts val="0"/>
              </a:spcAft>
              <a:buClr>
                <a:srgbClr val="BA0C2F"/>
              </a:buClr>
              <a:buSzPts val="4400"/>
              <a:buFont typeface="Calibri"/>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732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520856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92594"/>
            <a:ext cx="7886700" cy="2156722"/>
          </a:xfrm>
        </p:spPr>
        <p:txBody>
          <a:bodyPr anchor="b"/>
          <a:lstStyle>
            <a:lvl1pPr>
              <a:defRPr sz="45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23888" y="3469719"/>
            <a:ext cx="7886700" cy="113416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55356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28650" y="1380206"/>
            <a:ext cx="3886200" cy="328969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629150" y="1380206"/>
            <a:ext cx="3886200" cy="328969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endParaRPr lang="ro-MD"/>
          </a:p>
        </p:txBody>
      </p:sp>
      <p:sp>
        <p:nvSpPr>
          <p:cNvPr id="6" name="Footer Placeholder 5"/>
          <p:cNvSpPr>
            <a:spLocks noGrp="1"/>
          </p:cNvSpPr>
          <p:nvPr>
            <p:ph type="ftr" sz="quarter" idx="11"/>
          </p:nvPr>
        </p:nvSpPr>
        <p:spPr/>
        <p:txBody>
          <a:bodyPr/>
          <a:lstStyle/>
          <a:p>
            <a:endParaRPr lang="ro-MD"/>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635286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629841" y="276042"/>
            <a:ext cx="7886700" cy="1002150"/>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29842" y="1270990"/>
            <a:ext cx="3868340" cy="6228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o-RO"/>
              <a:t>Faceţi clic pentru a edita Master stiluri text</a:t>
            </a:r>
          </a:p>
        </p:txBody>
      </p:sp>
      <p:sp>
        <p:nvSpPr>
          <p:cNvPr id="4" name="Content Placeholder 3"/>
          <p:cNvSpPr>
            <a:spLocks noGrp="1"/>
          </p:cNvSpPr>
          <p:nvPr>
            <p:ph sz="half" idx="2"/>
          </p:nvPr>
        </p:nvSpPr>
        <p:spPr>
          <a:xfrm>
            <a:off x="629842" y="1893883"/>
            <a:ext cx="3868340" cy="278561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629150" y="1270990"/>
            <a:ext cx="3887391" cy="6228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o-RO"/>
              <a:t>Faceţi clic pentru a edita Master stiluri text</a:t>
            </a:r>
          </a:p>
        </p:txBody>
      </p:sp>
      <p:sp>
        <p:nvSpPr>
          <p:cNvPr id="6" name="Content Placeholder 5"/>
          <p:cNvSpPr>
            <a:spLocks noGrp="1"/>
          </p:cNvSpPr>
          <p:nvPr>
            <p:ph sz="quarter" idx="4"/>
          </p:nvPr>
        </p:nvSpPr>
        <p:spPr>
          <a:xfrm>
            <a:off x="4629150" y="1893883"/>
            <a:ext cx="3887391" cy="278561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endParaRPr lang="ro-MD"/>
          </a:p>
        </p:txBody>
      </p:sp>
      <p:sp>
        <p:nvSpPr>
          <p:cNvPr id="8" name="Footer Placeholder 7"/>
          <p:cNvSpPr>
            <a:spLocks noGrp="1"/>
          </p:cNvSpPr>
          <p:nvPr>
            <p:ph type="ftr" sz="quarter" idx="11"/>
          </p:nvPr>
        </p:nvSpPr>
        <p:spPr/>
        <p:txBody>
          <a:bodyPr/>
          <a:lstStyle/>
          <a:p>
            <a:endParaRPr lang="ro-MD"/>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57936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endParaRPr lang="ro-MD"/>
          </a:p>
        </p:txBody>
      </p:sp>
      <p:sp>
        <p:nvSpPr>
          <p:cNvPr id="4" name="Footer Placeholder 3"/>
          <p:cNvSpPr>
            <a:spLocks noGrp="1"/>
          </p:cNvSpPr>
          <p:nvPr>
            <p:ph type="ftr" sz="quarter" idx="11"/>
          </p:nvPr>
        </p:nvSpPr>
        <p:spPr/>
        <p:txBody>
          <a:bodyPr/>
          <a:lstStyle/>
          <a:p>
            <a:endParaRPr lang="ro-MD"/>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267591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o-MD"/>
          </a:p>
        </p:txBody>
      </p:sp>
      <p:sp>
        <p:nvSpPr>
          <p:cNvPr id="3" name="Footer Placeholder 2"/>
          <p:cNvSpPr>
            <a:spLocks noGrp="1"/>
          </p:cNvSpPr>
          <p:nvPr>
            <p:ph type="ftr" sz="quarter" idx="11"/>
          </p:nvPr>
        </p:nvSpPr>
        <p:spPr/>
        <p:txBody>
          <a:bodyPr/>
          <a:lstStyle/>
          <a:p>
            <a:endParaRPr lang="ro-MD"/>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1794395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29841" y="345652"/>
            <a:ext cx="2949178" cy="1209781"/>
          </a:xfrm>
        </p:spPr>
        <p:txBody>
          <a:bodyPr anchor="b"/>
          <a:lstStyle>
            <a:lvl1pPr>
              <a:defRPr sz="2400"/>
            </a:lvl1pPr>
          </a:lstStyle>
          <a:p>
            <a:r>
              <a:rPr lang="ro-RO"/>
              <a:t>Faceți clic pentru a edita stilul de titlu coordonator</a:t>
            </a:r>
            <a:endParaRPr lang="en-US" dirty="0"/>
          </a:p>
        </p:txBody>
      </p:sp>
      <p:sp>
        <p:nvSpPr>
          <p:cNvPr id="3" name="Content Placeholder 2"/>
          <p:cNvSpPr>
            <a:spLocks noGrp="1"/>
          </p:cNvSpPr>
          <p:nvPr>
            <p:ph idx="1"/>
          </p:nvPr>
        </p:nvSpPr>
        <p:spPr>
          <a:xfrm>
            <a:off x="3887391" y="746512"/>
            <a:ext cx="4629150" cy="36845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29841" y="1555433"/>
            <a:ext cx="2949178" cy="288163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endParaRPr lang="ro-MD"/>
          </a:p>
        </p:txBody>
      </p:sp>
      <p:sp>
        <p:nvSpPr>
          <p:cNvPr id="6" name="Footer Placeholder 5"/>
          <p:cNvSpPr>
            <a:spLocks noGrp="1"/>
          </p:cNvSpPr>
          <p:nvPr>
            <p:ph type="ftr" sz="quarter" idx="11"/>
          </p:nvPr>
        </p:nvSpPr>
        <p:spPr/>
        <p:txBody>
          <a:bodyPr/>
          <a:lstStyle/>
          <a:p>
            <a:endParaRPr lang="ro-MD"/>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20395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29841" y="345652"/>
            <a:ext cx="2949178" cy="1209781"/>
          </a:xfrm>
        </p:spPr>
        <p:txBody>
          <a:bodyPr anchor="b"/>
          <a:lstStyle>
            <a:lvl1pPr>
              <a:defRPr sz="24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3887391" y="746512"/>
            <a:ext cx="4629150" cy="368455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29841" y="1555433"/>
            <a:ext cx="2949178" cy="288163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endParaRPr lang="ro-MD"/>
          </a:p>
        </p:txBody>
      </p:sp>
      <p:sp>
        <p:nvSpPr>
          <p:cNvPr id="6" name="Footer Placeholder 5"/>
          <p:cNvSpPr>
            <a:spLocks noGrp="1"/>
          </p:cNvSpPr>
          <p:nvPr>
            <p:ph type="ftr" sz="quarter" idx="11"/>
          </p:nvPr>
        </p:nvSpPr>
        <p:spPr/>
        <p:txBody>
          <a:bodyPr/>
          <a:lstStyle/>
          <a:p>
            <a:endParaRPr lang="ro-MD"/>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69762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6042"/>
            <a:ext cx="7886700" cy="1002150"/>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28650" y="1380206"/>
            <a:ext cx="7886700" cy="3289692"/>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628650" y="4805519"/>
            <a:ext cx="2057400" cy="276041"/>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MD"/>
          </a:p>
        </p:txBody>
      </p:sp>
      <p:sp>
        <p:nvSpPr>
          <p:cNvPr id="5" name="Footer Placeholder 4"/>
          <p:cNvSpPr>
            <a:spLocks noGrp="1"/>
          </p:cNvSpPr>
          <p:nvPr>
            <p:ph type="ftr" sz="quarter" idx="3"/>
          </p:nvPr>
        </p:nvSpPr>
        <p:spPr>
          <a:xfrm>
            <a:off x="3028950" y="4805519"/>
            <a:ext cx="3086100" cy="27604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o-MD"/>
          </a:p>
        </p:txBody>
      </p:sp>
      <p:sp>
        <p:nvSpPr>
          <p:cNvPr id="6" name="Slide Number Placeholder 5"/>
          <p:cNvSpPr>
            <a:spLocks noGrp="1"/>
          </p:cNvSpPr>
          <p:nvPr>
            <p:ph type="sldNum" sz="quarter" idx="4"/>
          </p:nvPr>
        </p:nvSpPr>
        <p:spPr>
          <a:xfrm>
            <a:off x="6457950" y="4805519"/>
            <a:ext cx="2057400" cy="276041"/>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02064493"/>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 id="214748443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1"/>
          <p:cNvSpPr txBox="1"/>
          <p:nvPr/>
        </p:nvSpPr>
        <p:spPr>
          <a:xfrm>
            <a:off x="0" y="2031221"/>
            <a:ext cx="4866000" cy="1200600"/>
          </a:xfrm>
          <a:prstGeom prst="rect">
            <a:avLst/>
          </a:prstGeom>
          <a:solidFill>
            <a:srgbClr val="651D32"/>
          </a:solidFill>
          <a:ln>
            <a:noFill/>
          </a:ln>
        </p:spPr>
        <p:txBody>
          <a:bodyPr spcFirstLastPara="1" wrap="square" lIns="90000" tIns="45700" rIns="91425" bIns="45700" anchor="t" anchorCtr="0">
            <a:spAutoFit/>
          </a:bodyPr>
          <a:lstStyle/>
          <a:p>
            <a:pPr marL="0" marR="0" lvl="0" indent="0" algn="ctr" rtl="0">
              <a:spcBef>
                <a:spcPts val="0"/>
              </a:spcBef>
              <a:spcAft>
                <a:spcPts val="0"/>
              </a:spcAft>
              <a:buNone/>
            </a:pPr>
            <a:r>
              <a:rPr lang="en-US" sz="1800" b="1" i="0" u="none" strike="noStrike" cap="none" dirty="0" err="1">
                <a:solidFill>
                  <a:schemeClr val="lt1"/>
                </a:solidFill>
                <a:latin typeface="Arial"/>
                <a:ea typeface="Arial"/>
                <a:cs typeface="Arial"/>
                <a:sym typeface="Arial"/>
              </a:rPr>
              <a:t>Performanța</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Judecătoriei</a:t>
            </a:r>
            <a:r>
              <a:rPr lang="en-US" b="1">
                <a:solidFill>
                  <a:schemeClr val="lt1"/>
                </a:solidFill>
                <a:latin typeface="Arial"/>
                <a:ea typeface="Arial"/>
                <a:cs typeface="Arial"/>
                <a:sym typeface="Arial"/>
              </a:rPr>
              <a:t>-Model</a:t>
            </a:r>
            <a:r>
              <a:rPr lang="en-US" b="1" dirty="0">
                <a:solidFill>
                  <a:schemeClr val="lt1"/>
                </a:solidFill>
                <a:latin typeface="Arial"/>
                <a:ea typeface="Arial"/>
                <a:cs typeface="Arial"/>
                <a:sym typeface="Arial"/>
              </a:rPr>
              <a:t> </a:t>
            </a:r>
            <a:r>
              <a:rPr lang="en-US" sz="1800" b="1" i="0" u="none" strike="noStrike" cap="none">
                <a:solidFill>
                  <a:schemeClr val="lt1"/>
                </a:solidFill>
                <a:latin typeface="Arial"/>
                <a:ea typeface="Arial"/>
                <a:cs typeface="Arial"/>
                <a:sym typeface="Arial"/>
              </a:rPr>
              <a:t>Bălți</a:t>
            </a:r>
            <a:r>
              <a:rPr lang="en-US" sz="1800" b="1" i="0" u="none" strike="noStrike" cap="none" dirty="0">
                <a:solidFill>
                  <a:schemeClr val="lt1"/>
                </a:solidFill>
                <a:latin typeface="Arial"/>
                <a:ea typeface="Arial"/>
                <a:cs typeface="Arial"/>
                <a:sym typeface="Arial"/>
              </a:rPr>
              <a:t> </a:t>
            </a:r>
            <a:endParaRPr sz="18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1800" b="1" i="0" u="none" strike="noStrike" cap="none" dirty="0">
                <a:solidFill>
                  <a:schemeClr val="lt1"/>
                </a:solidFill>
                <a:latin typeface="Arial"/>
                <a:ea typeface="Arial"/>
                <a:cs typeface="Arial"/>
                <a:sym typeface="Arial"/>
              </a:rPr>
              <a:t>01 </a:t>
            </a:r>
            <a:r>
              <a:rPr lang="en-US" sz="1800" b="1" i="0" u="none" strike="noStrike" cap="none" dirty="0" err="1">
                <a:solidFill>
                  <a:schemeClr val="lt1"/>
                </a:solidFill>
                <a:latin typeface="Arial"/>
                <a:ea typeface="Arial"/>
                <a:cs typeface="Arial"/>
                <a:sym typeface="Arial"/>
              </a:rPr>
              <a:t>ianuarie</a:t>
            </a:r>
            <a:r>
              <a:rPr lang="en-US" sz="1800" b="1" i="0" u="none" strike="noStrike" cap="none" dirty="0">
                <a:solidFill>
                  <a:schemeClr val="lt1"/>
                </a:solidFill>
                <a:latin typeface="Arial"/>
                <a:ea typeface="Arial"/>
                <a:cs typeface="Arial"/>
                <a:sym typeface="Arial"/>
              </a:rPr>
              <a:t> – 31 </a:t>
            </a:r>
            <a:r>
              <a:rPr lang="en-US" sz="1800" b="1" dirty="0" err="1">
                <a:solidFill>
                  <a:schemeClr val="lt1"/>
                </a:solidFill>
              </a:rPr>
              <a:t>martie</a:t>
            </a:r>
            <a:r>
              <a:rPr lang="en-US" sz="1800" b="1" i="0" u="none" strike="noStrike" cap="none" dirty="0">
                <a:solidFill>
                  <a:schemeClr val="lt1"/>
                </a:solidFill>
                <a:latin typeface="Arial"/>
                <a:ea typeface="Arial"/>
                <a:cs typeface="Arial"/>
                <a:sym typeface="Arial"/>
              </a:rPr>
              <a:t> 2024</a:t>
            </a:r>
            <a:endParaRPr sz="1800" b="1" i="0" u="none" strike="noStrike" cap="none" dirty="0">
              <a:solidFill>
                <a:schemeClr val="lt1"/>
              </a:solidFill>
              <a:latin typeface="Arial"/>
              <a:ea typeface="Arial"/>
              <a:cs typeface="Arial"/>
              <a:sym typeface="Arial"/>
            </a:endParaRPr>
          </a:p>
        </p:txBody>
      </p:sp>
      <p:pic>
        <p:nvPicPr>
          <p:cNvPr id="251" name="Google Shape;251;p1"/>
          <p:cNvPicPr preferRelativeResize="0"/>
          <p:nvPr/>
        </p:nvPicPr>
        <p:blipFill rotWithShape="1">
          <a:blip r:embed="rId3">
            <a:alphaModFix/>
          </a:blip>
          <a:srcRect/>
          <a:stretch/>
        </p:blipFill>
        <p:spPr>
          <a:xfrm>
            <a:off x="5312229" y="925286"/>
            <a:ext cx="3338125" cy="42594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4"/>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600"/>
              <a:t>10</a:t>
            </a:fld>
            <a:endParaRPr sz="600"/>
          </a:p>
        </p:txBody>
      </p:sp>
      <p:sp>
        <p:nvSpPr>
          <p:cNvPr id="276" name="Google Shape;276;p4"/>
          <p:cNvSpPr txBox="1"/>
          <p:nvPr/>
        </p:nvSpPr>
        <p:spPr>
          <a:xfrm>
            <a:off x="685800" y="422232"/>
            <a:ext cx="7772400" cy="46537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BA0C2F"/>
              </a:buClr>
              <a:buSzPts val="4400"/>
              <a:buFont typeface="Calibri"/>
              <a:buNone/>
            </a:pPr>
            <a:r>
              <a:rPr lang="en-US" sz="4000" b="1" i="0" u="none" strike="noStrike" cap="none" dirty="0" err="1">
                <a:solidFill>
                  <a:srgbClr val="BA0C2F"/>
                </a:solidFill>
                <a:latin typeface="Times New Roman" panose="02020603050405020304" pitchFamily="18" charset="0"/>
                <a:ea typeface="Calibri"/>
                <a:cs typeface="Times New Roman" panose="02020603050405020304" pitchFamily="18" charset="0"/>
                <a:sym typeface="Calibri"/>
              </a:rPr>
              <a:t>Volumul</a:t>
            </a:r>
            <a:r>
              <a:rPr lang="en-US" sz="4000" b="1" i="0" u="none" strike="noStrike" cap="none" dirty="0">
                <a:solidFill>
                  <a:srgbClr val="BA0C2F"/>
                </a:solidFill>
                <a:latin typeface="Times New Roman" panose="02020603050405020304" pitchFamily="18" charset="0"/>
                <a:ea typeface="Calibri"/>
                <a:cs typeface="Times New Roman" panose="02020603050405020304" pitchFamily="18" charset="0"/>
                <a:sym typeface="Calibri"/>
              </a:rPr>
              <a:t> de </a:t>
            </a:r>
            <a:r>
              <a:rPr lang="en-US" sz="4000" b="1" i="0" u="none" strike="noStrike" cap="none" dirty="0" err="1">
                <a:solidFill>
                  <a:srgbClr val="BA0C2F"/>
                </a:solidFill>
                <a:latin typeface="Times New Roman" panose="02020603050405020304" pitchFamily="18" charset="0"/>
                <a:ea typeface="Calibri"/>
                <a:cs typeface="Times New Roman" panose="02020603050405020304" pitchFamily="18" charset="0"/>
                <a:sym typeface="Calibri"/>
              </a:rPr>
              <a:t>muncă</a:t>
            </a:r>
            <a:r>
              <a:rPr lang="en-US" sz="4000" b="1" i="0" u="none" strike="noStrike" cap="none" dirty="0">
                <a:solidFill>
                  <a:srgbClr val="BA0C2F"/>
                </a:solidFill>
                <a:latin typeface="Times New Roman" panose="02020603050405020304" pitchFamily="18" charset="0"/>
                <a:ea typeface="Calibri"/>
                <a:cs typeface="Times New Roman" panose="02020603050405020304" pitchFamily="18" charset="0"/>
                <a:sym typeface="Calibri"/>
              </a:rPr>
              <a:t> </a:t>
            </a:r>
            <a:endParaRPr sz="4000" dirty="0">
              <a:latin typeface="Times New Roman" panose="02020603050405020304" pitchFamily="18" charset="0"/>
              <a:cs typeface="Times New Roman" panose="02020603050405020304" pitchFamily="18" charset="0"/>
            </a:endParaRPr>
          </a:p>
        </p:txBody>
      </p:sp>
      <p:graphicFrame>
        <p:nvGraphicFramePr>
          <p:cNvPr id="12" name="Diagramă 11">
            <a:extLst>
              <a:ext uri="{FF2B5EF4-FFF2-40B4-BE49-F238E27FC236}">
                <a16:creationId xmlns:a16="http://schemas.microsoft.com/office/drawing/2014/main" id="{D02C1EED-650A-6644-6094-124AC4F68582}"/>
              </a:ext>
            </a:extLst>
          </p:cNvPr>
          <p:cNvGraphicFramePr/>
          <p:nvPr>
            <p:extLst>
              <p:ext uri="{D42A27DB-BD31-4B8C-83A1-F6EECF244321}">
                <p14:modId xmlns:p14="http://schemas.microsoft.com/office/powerpoint/2010/main" val="3479383008"/>
              </p:ext>
            </p:extLst>
          </p:nvPr>
        </p:nvGraphicFramePr>
        <p:xfrm>
          <a:off x="1394144" y="887602"/>
          <a:ext cx="6096000" cy="36450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4"/>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600"/>
              <a:t>11</a:t>
            </a:fld>
            <a:endParaRPr sz="600"/>
          </a:p>
        </p:txBody>
      </p:sp>
      <p:sp>
        <p:nvSpPr>
          <p:cNvPr id="276" name="Google Shape;276;p4"/>
          <p:cNvSpPr txBox="1"/>
          <p:nvPr/>
        </p:nvSpPr>
        <p:spPr>
          <a:xfrm>
            <a:off x="817922" y="422232"/>
            <a:ext cx="7772400" cy="46537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BA0C2F"/>
              </a:buClr>
              <a:buSzPts val="4400"/>
              <a:buFont typeface="Calibri"/>
              <a:buNone/>
            </a:pP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Volumul</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de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muncă</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t>
            </a:r>
            <a:endParaRPr sz="4000" dirty="0">
              <a:solidFill>
                <a:srgbClr val="C00000"/>
              </a:solidFill>
              <a:latin typeface="Times New Roman" panose="02020603050405020304" pitchFamily="18" charset="0"/>
              <a:cs typeface="Times New Roman" panose="02020603050405020304" pitchFamily="18" charset="0"/>
            </a:endParaRPr>
          </a:p>
        </p:txBody>
      </p:sp>
      <p:graphicFrame>
        <p:nvGraphicFramePr>
          <p:cNvPr id="12" name="Diagramă 11">
            <a:extLst>
              <a:ext uri="{FF2B5EF4-FFF2-40B4-BE49-F238E27FC236}">
                <a16:creationId xmlns:a16="http://schemas.microsoft.com/office/drawing/2014/main" id="{D02C1EED-650A-6644-6094-124AC4F68582}"/>
              </a:ext>
            </a:extLst>
          </p:cNvPr>
          <p:cNvGraphicFramePr/>
          <p:nvPr>
            <p:extLst>
              <p:ext uri="{D42A27DB-BD31-4B8C-83A1-F6EECF244321}">
                <p14:modId xmlns:p14="http://schemas.microsoft.com/office/powerpoint/2010/main" val="3470235295"/>
              </p:ext>
            </p:extLst>
          </p:nvPr>
        </p:nvGraphicFramePr>
        <p:xfrm>
          <a:off x="1524000" y="1299061"/>
          <a:ext cx="6096000" cy="3173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943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6"/>
          <p:cNvSpPr txBox="1"/>
          <p:nvPr/>
        </p:nvSpPr>
        <p:spPr>
          <a:xfrm>
            <a:off x="457200" y="132931"/>
            <a:ext cx="8229600" cy="58795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Rata de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soluționare</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dosarelor</a:t>
            </a:r>
            <a:endParaRPr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292" name="Google Shape;292;p6"/>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12</a:t>
            </a:fld>
            <a:endParaRPr/>
          </a:p>
        </p:txBody>
      </p:sp>
      <p:graphicFrame>
        <p:nvGraphicFramePr>
          <p:cNvPr id="4" name="Diagramă 3">
            <a:extLst>
              <a:ext uri="{FF2B5EF4-FFF2-40B4-BE49-F238E27FC236}">
                <a16:creationId xmlns:a16="http://schemas.microsoft.com/office/drawing/2014/main" id="{638193BC-AEA1-B2EB-F85D-45BF391853E7}"/>
              </a:ext>
            </a:extLst>
          </p:cNvPr>
          <p:cNvGraphicFramePr/>
          <p:nvPr>
            <p:extLst>
              <p:ext uri="{D42A27DB-BD31-4B8C-83A1-F6EECF244321}">
                <p14:modId xmlns:p14="http://schemas.microsoft.com/office/powerpoint/2010/main" val="3055329597"/>
              </p:ext>
            </p:extLst>
          </p:nvPr>
        </p:nvGraphicFramePr>
        <p:xfrm>
          <a:off x="822961" y="720889"/>
          <a:ext cx="7748694" cy="39087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7"/>
          <p:cNvSpPr txBox="1"/>
          <p:nvPr/>
        </p:nvSpPr>
        <p:spPr>
          <a:xfrm>
            <a:off x="468000" y="103212"/>
            <a:ext cx="8229600" cy="864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ro-MD"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Examinarea în termen a d</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osarelor</a:t>
            </a:r>
            <a:endParaRPr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300" name="Google Shape;300;p7"/>
          <p:cNvSpPr txBox="1">
            <a:spLocks noGrp="1"/>
          </p:cNvSpPr>
          <p:nvPr>
            <p:ph type="dt" sz="half" idx="10"/>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dirty="0"/>
              <a:t>8/5/2024</a:t>
            </a:r>
            <a:endParaRPr dirty="0"/>
          </a:p>
        </p:txBody>
      </p:sp>
      <p:sp>
        <p:nvSpPr>
          <p:cNvPr id="301" name="Google Shape;301;p7"/>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13</a:t>
            </a:fld>
            <a:endParaRPr/>
          </a:p>
        </p:txBody>
      </p:sp>
      <p:graphicFrame>
        <p:nvGraphicFramePr>
          <p:cNvPr id="4" name="Diagramă 3">
            <a:extLst>
              <a:ext uri="{FF2B5EF4-FFF2-40B4-BE49-F238E27FC236}">
                <a16:creationId xmlns:a16="http://schemas.microsoft.com/office/drawing/2014/main" id="{AF110CAC-D94F-3DE6-56E5-6141887050D2}"/>
              </a:ext>
            </a:extLst>
          </p:cNvPr>
          <p:cNvGraphicFramePr/>
          <p:nvPr>
            <p:extLst>
              <p:ext uri="{D42A27DB-BD31-4B8C-83A1-F6EECF244321}">
                <p14:modId xmlns:p14="http://schemas.microsoft.com/office/powerpoint/2010/main" val="3858785797"/>
              </p:ext>
            </p:extLst>
          </p:nvPr>
        </p:nvGraphicFramePr>
        <p:xfrm>
          <a:off x="299513" y="685221"/>
          <a:ext cx="8566573" cy="39415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7"/>
          <p:cNvSpPr txBox="1"/>
          <p:nvPr/>
        </p:nvSpPr>
        <p:spPr>
          <a:xfrm>
            <a:off x="468000" y="103212"/>
            <a:ext cx="8229600" cy="864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ro-MD" sz="4000" b="1" dirty="0">
                <a:solidFill>
                  <a:srgbClr val="C00000"/>
                </a:solidFill>
                <a:latin typeface="Times New Roman" panose="02020603050405020304" pitchFamily="18" charset="0"/>
                <a:ea typeface="Calibri"/>
                <a:cs typeface="Times New Roman" panose="02020603050405020304" pitchFamily="18" charset="0"/>
                <a:sym typeface="Calibri"/>
              </a:rPr>
              <a:t>Examinarea în termen a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dosarelor</a:t>
            </a:r>
            <a:endParaRPr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301" name="Google Shape;301;p7"/>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14</a:t>
            </a:fld>
            <a:endParaRPr/>
          </a:p>
        </p:txBody>
      </p:sp>
      <p:graphicFrame>
        <p:nvGraphicFramePr>
          <p:cNvPr id="4" name="Diagramă 3">
            <a:extLst>
              <a:ext uri="{FF2B5EF4-FFF2-40B4-BE49-F238E27FC236}">
                <a16:creationId xmlns:a16="http://schemas.microsoft.com/office/drawing/2014/main" id="{AF110CAC-D94F-3DE6-56E5-6141887050D2}"/>
              </a:ext>
            </a:extLst>
          </p:cNvPr>
          <p:cNvGraphicFramePr/>
          <p:nvPr>
            <p:extLst>
              <p:ext uri="{D42A27DB-BD31-4B8C-83A1-F6EECF244321}">
                <p14:modId xmlns:p14="http://schemas.microsoft.com/office/powerpoint/2010/main" val="997727191"/>
              </p:ext>
            </p:extLst>
          </p:nvPr>
        </p:nvGraphicFramePr>
        <p:xfrm>
          <a:off x="360001" y="621626"/>
          <a:ext cx="8568000" cy="3941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4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p:nvPr/>
        </p:nvSpPr>
        <p:spPr>
          <a:xfrm>
            <a:off x="457200" y="298571"/>
            <a:ext cx="8229600" cy="9520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ct val="100000"/>
              <a:buFont typeface="Calibri"/>
              <a:buNone/>
            </a:pPr>
            <a:r>
              <a:rPr lang="en-US" sz="36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Lichidarea</a:t>
            </a:r>
            <a:r>
              <a:rPr lang="en-US" sz="36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stocului</a:t>
            </a:r>
            <a:r>
              <a:rPr lang="en-US" sz="36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de </a:t>
            </a:r>
            <a:r>
              <a:rPr lang="en-US" sz="36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cauze</a:t>
            </a:r>
            <a:r>
              <a:rPr lang="en-US" sz="36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t>
            </a:r>
            <a:r>
              <a:rPr lang="en-US" sz="36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pendinte</a:t>
            </a:r>
            <a:endParaRPr lang="en-US" sz="36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Clr>
                <a:schemeClr val="dk1"/>
              </a:buClr>
              <a:buSzPct val="100000"/>
              <a:buFont typeface="Calibri"/>
              <a:buNone/>
            </a:pPr>
            <a:r>
              <a:rPr lang="en-US" sz="1600" b="1" i="0" u="none" strike="noStrike" cap="none" dirty="0">
                <a:latin typeface="Times New Roman" panose="02020603050405020304" pitchFamily="18" charset="0"/>
                <a:ea typeface="Calibri"/>
                <a:cs typeface="Times New Roman" panose="02020603050405020304" pitchFamily="18" charset="0"/>
                <a:sym typeface="Calibri"/>
              </a:rPr>
              <a:t>NUM</a:t>
            </a:r>
            <a:r>
              <a:rPr lang="ro-MD" sz="1600" b="1" i="0" u="none" strike="noStrike" cap="none" dirty="0">
                <a:latin typeface="Times New Roman" panose="02020603050405020304" pitchFamily="18" charset="0"/>
                <a:ea typeface="Calibri"/>
                <a:cs typeface="Times New Roman" panose="02020603050405020304" pitchFamily="18" charset="0"/>
                <a:sym typeface="Calibri"/>
              </a:rPr>
              <a:t>Ă</a:t>
            </a:r>
            <a:r>
              <a:rPr lang="en-US" sz="1600" b="1" i="0" u="none" strike="noStrike" cap="none" dirty="0">
                <a:latin typeface="Times New Roman" panose="02020603050405020304" pitchFamily="18" charset="0"/>
                <a:ea typeface="Calibri"/>
                <a:cs typeface="Times New Roman" panose="02020603050405020304" pitchFamily="18" charset="0"/>
                <a:sym typeface="Calibri"/>
              </a:rPr>
              <a:t>RUL DE ZILE NECESARE PENTRU EXAMINAREA UNEI CAUZ</a:t>
            </a:r>
            <a:r>
              <a:rPr lang="ro-MD" sz="1600" b="1" i="0" u="none" strike="noStrike" cap="none" dirty="0">
                <a:latin typeface="Times New Roman" panose="02020603050405020304" pitchFamily="18" charset="0"/>
                <a:ea typeface="Calibri"/>
                <a:cs typeface="Times New Roman" panose="02020603050405020304" pitchFamily="18" charset="0"/>
                <a:sym typeface="Calibri"/>
              </a:rPr>
              <a:t>E</a:t>
            </a:r>
            <a:endParaRPr sz="1600" b="1" i="0" u="none" strike="noStrike" cap="none" dirty="0">
              <a:latin typeface="Times New Roman" panose="02020603050405020304" pitchFamily="18" charset="0"/>
              <a:ea typeface="Calibri"/>
              <a:cs typeface="Times New Roman" panose="02020603050405020304" pitchFamily="18" charset="0"/>
              <a:sym typeface="Calibri"/>
            </a:endParaRPr>
          </a:p>
        </p:txBody>
      </p:sp>
      <p:sp>
        <p:nvSpPr>
          <p:cNvPr id="309" name="Google Shape;309;p8"/>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4" name="Diagramă 3">
            <a:extLst>
              <a:ext uri="{FF2B5EF4-FFF2-40B4-BE49-F238E27FC236}">
                <a16:creationId xmlns:a16="http://schemas.microsoft.com/office/drawing/2014/main" id="{F4DD8BBF-6657-3FE6-F7FF-E752849A6616}"/>
              </a:ext>
            </a:extLst>
          </p:cNvPr>
          <p:cNvGraphicFramePr/>
          <p:nvPr>
            <p:extLst>
              <p:ext uri="{D42A27DB-BD31-4B8C-83A1-F6EECF244321}">
                <p14:modId xmlns:p14="http://schemas.microsoft.com/office/powerpoint/2010/main" val="2093736085"/>
              </p:ext>
            </p:extLst>
          </p:nvPr>
        </p:nvGraphicFramePr>
        <p:xfrm>
          <a:off x="1016000" y="918181"/>
          <a:ext cx="6604000" cy="38873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0"/>
          <p:cNvSpPr txBox="1"/>
          <p:nvPr/>
        </p:nvSpPr>
        <p:spPr>
          <a:xfrm>
            <a:off x="457200" y="55225"/>
            <a:ext cx="8336100" cy="864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600"/>
              <a:buFont typeface="Calibri"/>
              <a:buNone/>
            </a:pP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Soluții</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după</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prima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ședință</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t>
            </a:r>
          </a:p>
        </p:txBody>
      </p:sp>
      <p:sp>
        <p:nvSpPr>
          <p:cNvPr id="325" name="Google Shape;325;p10"/>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16</a:t>
            </a:fld>
            <a:endParaRPr/>
          </a:p>
        </p:txBody>
      </p:sp>
      <p:graphicFrame>
        <p:nvGraphicFramePr>
          <p:cNvPr id="4" name="Diagramă 3">
            <a:extLst>
              <a:ext uri="{FF2B5EF4-FFF2-40B4-BE49-F238E27FC236}">
                <a16:creationId xmlns:a16="http://schemas.microsoft.com/office/drawing/2014/main" id="{ABFFC619-30EE-8902-09C1-84DCFDA96969}"/>
              </a:ext>
            </a:extLst>
          </p:cNvPr>
          <p:cNvGraphicFramePr/>
          <p:nvPr>
            <p:extLst>
              <p:ext uri="{D42A27DB-BD31-4B8C-83A1-F6EECF244321}">
                <p14:modId xmlns:p14="http://schemas.microsoft.com/office/powerpoint/2010/main" val="828636249"/>
              </p:ext>
            </p:extLst>
          </p:nvPr>
        </p:nvGraphicFramePr>
        <p:xfrm>
          <a:off x="738293" y="765387"/>
          <a:ext cx="7667414"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0"/>
        <p:cNvGrpSpPr/>
        <p:nvPr/>
      </p:nvGrpSpPr>
      <p:grpSpPr>
        <a:xfrm>
          <a:off x="0" y="0"/>
          <a:ext cx="0" cy="0"/>
          <a:chOff x="0" y="0"/>
          <a:chExt cx="0" cy="0"/>
        </a:xfrm>
      </p:grpSpPr>
      <p:sp>
        <p:nvSpPr>
          <p:cNvPr id="332" name="Google Shape;332;p11"/>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600"/>
              <a:t>17</a:t>
            </a:fld>
            <a:endParaRPr sz="600"/>
          </a:p>
        </p:txBody>
      </p:sp>
      <p:sp>
        <p:nvSpPr>
          <p:cNvPr id="333" name="Google Shape;333;p11"/>
          <p:cNvSpPr txBox="1"/>
          <p:nvPr/>
        </p:nvSpPr>
        <p:spPr>
          <a:xfrm>
            <a:off x="685496" y="213589"/>
            <a:ext cx="7772400" cy="4653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BA0C2F"/>
              </a:buClr>
              <a:buSzPts val="2400"/>
              <a:buFont typeface="Calibri"/>
              <a:buNone/>
            </a:pP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Rata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amânărilor</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t>
            </a:r>
            <a:endParaRPr sz="40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ă 3">
            <a:extLst>
              <a:ext uri="{FF2B5EF4-FFF2-40B4-BE49-F238E27FC236}">
                <a16:creationId xmlns:a16="http://schemas.microsoft.com/office/drawing/2014/main" id="{2774B646-4A7E-1A99-07F9-AF9854FCF39D}"/>
              </a:ext>
            </a:extLst>
          </p:cNvPr>
          <p:cNvGraphicFramePr/>
          <p:nvPr>
            <p:extLst>
              <p:ext uri="{D42A27DB-BD31-4B8C-83A1-F6EECF244321}">
                <p14:modId xmlns:p14="http://schemas.microsoft.com/office/powerpoint/2010/main" val="1130743218"/>
              </p:ext>
            </p:extLst>
          </p:nvPr>
        </p:nvGraphicFramePr>
        <p:xfrm>
          <a:off x="685496" y="540903"/>
          <a:ext cx="7772401" cy="42842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12"/>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18</a:t>
            </a:fld>
            <a:endParaRPr/>
          </a:p>
        </p:txBody>
      </p:sp>
      <p:graphicFrame>
        <p:nvGraphicFramePr>
          <p:cNvPr id="4" name="Diagramă 3">
            <a:extLst>
              <a:ext uri="{FF2B5EF4-FFF2-40B4-BE49-F238E27FC236}">
                <a16:creationId xmlns:a16="http://schemas.microsoft.com/office/drawing/2014/main" id="{200677C3-D57A-B71C-687A-0F9E0E4F2776}"/>
              </a:ext>
            </a:extLst>
          </p:cNvPr>
          <p:cNvGraphicFramePr/>
          <p:nvPr>
            <p:extLst>
              <p:ext uri="{D42A27DB-BD31-4B8C-83A1-F6EECF244321}">
                <p14:modId xmlns:p14="http://schemas.microsoft.com/office/powerpoint/2010/main" val="4142196095"/>
              </p:ext>
            </p:extLst>
          </p:nvPr>
        </p:nvGraphicFramePr>
        <p:xfrm>
          <a:off x="571282" y="196216"/>
          <a:ext cx="8119118" cy="47923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13"/>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19</a:t>
            </a:fld>
            <a:endParaRPr/>
          </a:p>
        </p:txBody>
      </p:sp>
      <p:graphicFrame>
        <p:nvGraphicFramePr>
          <p:cNvPr id="4" name="Diagramă 3">
            <a:extLst>
              <a:ext uri="{FF2B5EF4-FFF2-40B4-BE49-F238E27FC236}">
                <a16:creationId xmlns:a16="http://schemas.microsoft.com/office/drawing/2014/main" id="{CB164B47-2A70-0E39-E5E7-8B74ADAAEBF6}"/>
              </a:ext>
            </a:extLst>
          </p:cNvPr>
          <p:cNvGraphicFramePr/>
          <p:nvPr>
            <p:extLst>
              <p:ext uri="{D42A27DB-BD31-4B8C-83A1-F6EECF244321}">
                <p14:modId xmlns:p14="http://schemas.microsoft.com/office/powerpoint/2010/main" val="1873956925"/>
              </p:ext>
            </p:extLst>
          </p:nvPr>
        </p:nvGraphicFramePr>
        <p:xfrm>
          <a:off x="311572" y="399627"/>
          <a:ext cx="8527627" cy="4226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58" name="Google Shape;258;p2"/>
          <p:cNvSpPr txBox="1"/>
          <p:nvPr/>
        </p:nvSpPr>
        <p:spPr>
          <a:xfrm>
            <a:off x="1388394" y="206125"/>
            <a:ext cx="6101100" cy="707846"/>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Clr>
                <a:srgbClr val="C00000"/>
              </a:buClr>
              <a:buSzPts val="3600"/>
              <a:buFont typeface="Calibri"/>
              <a:buNone/>
            </a:pP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Dosare</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înregistrate</a:t>
            </a:r>
            <a:endParaRPr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graphicFrame>
        <p:nvGraphicFramePr>
          <p:cNvPr id="7" name="Diagramă 6">
            <a:extLst>
              <a:ext uri="{FF2B5EF4-FFF2-40B4-BE49-F238E27FC236}">
                <a16:creationId xmlns:a16="http://schemas.microsoft.com/office/drawing/2014/main" id="{0B4803FD-885D-3EE5-15A6-763929263F68}"/>
              </a:ext>
            </a:extLst>
          </p:cNvPr>
          <p:cNvGraphicFramePr/>
          <p:nvPr>
            <p:extLst>
              <p:ext uri="{D42A27DB-BD31-4B8C-83A1-F6EECF244321}">
                <p14:modId xmlns:p14="http://schemas.microsoft.com/office/powerpoint/2010/main" val="3459496384"/>
              </p:ext>
            </p:extLst>
          </p:nvPr>
        </p:nvGraphicFramePr>
        <p:xfrm>
          <a:off x="1001486" y="971571"/>
          <a:ext cx="6385317" cy="37389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a16="http://schemas.microsoft.com/office/drawing/2014/main" id="{913DBACA-E793-A9E3-151F-85B9EAFBE9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3" name="Titlu 2">
            <a:extLst>
              <a:ext uri="{FF2B5EF4-FFF2-40B4-BE49-F238E27FC236}">
                <a16:creationId xmlns:a16="http://schemas.microsoft.com/office/drawing/2014/main" id="{B11E8021-DAF8-BC88-F94E-DC6086FC2A3E}"/>
              </a:ext>
            </a:extLst>
          </p:cNvPr>
          <p:cNvSpPr>
            <a:spLocks noGrp="1"/>
          </p:cNvSpPr>
          <p:nvPr>
            <p:ph type="title"/>
          </p:nvPr>
        </p:nvSpPr>
        <p:spPr>
          <a:xfrm>
            <a:off x="685800" y="59548"/>
            <a:ext cx="7772400" cy="646290"/>
          </a:xfrm>
        </p:spPr>
        <p:txBody>
          <a:bodyPr/>
          <a:lstStyle/>
          <a:p>
            <a:r>
              <a:rPr lang="en-US" sz="4000" b="1" dirty="0" err="1">
                <a:solidFill>
                  <a:srgbClr val="C00000"/>
                </a:solidFill>
                <a:latin typeface="Times New Roman" panose="02020603050405020304" pitchFamily="18" charset="0"/>
                <a:cs typeface="Times New Roman" panose="02020603050405020304" pitchFamily="18" charset="0"/>
              </a:rPr>
              <a:t>Concluzii</a:t>
            </a:r>
            <a:endParaRPr lang="ro-MD" sz="4000" b="1" dirty="0">
              <a:solidFill>
                <a:srgbClr val="C00000"/>
              </a:solidFill>
              <a:latin typeface="Times New Roman" panose="02020603050405020304" pitchFamily="18" charset="0"/>
              <a:cs typeface="Times New Roman" panose="02020603050405020304" pitchFamily="18" charset="0"/>
            </a:endParaRPr>
          </a:p>
        </p:txBody>
      </p:sp>
      <p:sp>
        <p:nvSpPr>
          <p:cNvPr id="4" name="Substituent text 3">
            <a:extLst>
              <a:ext uri="{FF2B5EF4-FFF2-40B4-BE49-F238E27FC236}">
                <a16:creationId xmlns:a16="http://schemas.microsoft.com/office/drawing/2014/main" id="{14E044B2-4312-4E87-2C23-7E7F18E67395}"/>
              </a:ext>
            </a:extLst>
          </p:cNvPr>
          <p:cNvSpPr>
            <a:spLocks noGrp="1"/>
          </p:cNvSpPr>
          <p:nvPr>
            <p:ph type="body" idx="1"/>
          </p:nvPr>
        </p:nvSpPr>
        <p:spPr>
          <a:xfrm>
            <a:off x="686104" y="705838"/>
            <a:ext cx="8083496" cy="4067762"/>
          </a:xfrm>
        </p:spPr>
        <p:txBody>
          <a:bodyPr>
            <a:normAutofit fontScale="92500" lnSpcReduction="10000"/>
          </a:bodyPr>
          <a:lstStyle/>
          <a:p>
            <a:pPr algn="just">
              <a:buFontTx/>
              <a:buChar char="-"/>
            </a:pPr>
            <a:r>
              <a:rPr lang="ro-MD" sz="1800" dirty="0">
                <a:latin typeface="Times New Roman" panose="02020603050405020304" pitchFamily="18" charset="0"/>
                <a:cs typeface="Times New Roman" panose="02020603050405020304" pitchFamily="18" charset="0"/>
              </a:rPr>
              <a:t>În perioada ianuarie- martie 2024, numărul total al dosarelor noi a scăzut cu </a:t>
            </a:r>
            <a:r>
              <a:rPr lang="en-US" sz="1800" dirty="0">
                <a:latin typeface="Times New Roman" panose="02020603050405020304" pitchFamily="18" charset="0"/>
                <a:cs typeface="Times New Roman" panose="02020603050405020304" pitchFamily="18" charset="0"/>
              </a:rPr>
              <a:t>33</a:t>
            </a:r>
            <a:r>
              <a:rPr lang="ro-MD" sz="1800" dirty="0">
                <a:latin typeface="Times New Roman" panose="02020603050405020304" pitchFamily="18" charset="0"/>
                <a:cs typeface="Times New Roman" panose="02020603050405020304" pitchFamily="18" charset="0"/>
              </a:rPr>
              <a:t>% față de perioada ianuarie- martie 2023, în număr aceasta constituind 1957 dosare, scăderea se datorează tuturor tipurilor de dosare. </a:t>
            </a:r>
          </a:p>
          <a:p>
            <a:pPr algn="just">
              <a:buFontTx/>
              <a:buChar char="-"/>
            </a:pPr>
            <a:endParaRPr lang="ro-MD" sz="1800" dirty="0">
              <a:latin typeface="Times New Roman" panose="02020603050405020304" pitchFamily="18" charset="0"/>
              <a:cs typeface="Times New Roman" panose="02020603050405020304" pitchFamily="18" charset="0"/>
            </a:endParaRPr>
          </a:p>
          <a:p>
            <a:pPr algn="just">
              <a:buFontTx/>
              <a:buChar char="-"/>
            </a:pPr>
            <a:r>
              <a:rPr lang="ro-MD" sz="1800" dirty="0">
                <a:latin typeface="Times New Roman" panose="02020603050405020304" pitchFamily="18" charset="0"/>
                <a:cs typeface="Times New Roman" panose="02020603050405020304" pitchFamily="18" charset="0"/>
              </a:rPr>
              <a:t>Numărul dosarelor încheiate a scăzut cu </a:t>
            </a:r>
            <a:r>
              <a:rPr lang="en-US" sz="1800" dirty="0">
                <a:latin typeface="Times New Roman" panose="02020603050405020304" pitchFamily="18" charset="0"/>
                <a:cs typeface="Times New Roman" panose="02020603050405020304" pitchFamily="18" charset="0"/>
              </a:rPr>
              <a:t>7</a:t>
            </a:r>
            <a:r>
              <a:rPr lang="ro-MD" sz="1800" dirty="0">
                <a:latin typeface="Times New Roman" panose="02020603050405020304" pitchFamily="18" charset="0"/>
                <a:cs typeface="Times New Roman" panose="02020603050405020304" pitchFamily="18" charset="0"/>
              </a:rPr>
              <a:t>%, cu 403 dosare mai puțin față de aceeași perioadă a anului 2023. Scăderea se datorează anume sediului Central, la sediul Fălești și sediul Sângerei numărul dosarelor examinate este în creștere.</a:t>
            </a:r>
          </a:p>
          <a:p>
            <a:pPr algn="just">
              <a:buFontTx/>
              <a:buChar char="-"/>
            </a:pPr>
            <a:endParaRPr lang="ro-MD" sz="1800" dirty="0">
              <a:latin typeface="Times New Roman" panose="02020603050405020304" pitchFamily="18" charset="0"/>
              <a:cs typeface="Times New Roman" panose="02020603050405020304" pitchFamily="18" charset="0"/>
            </a:endParaRPr>
          </a:p>
          <a:p>
            <a:pPr algn="just">
              <a:buFontTx/>
              <a:buChar char="-"/>
            </a:pPr>
            <a:r>
              <a:rPr lang="ro-MD" sz="1800" dirty="0">
                <a:latin typeface="Times New Roman" panose="02020603050405020304" pitchFamily="18" charset="0"/>
                <a:cs typeface="Times New Roman" panose="02020603050405020304" pitchFamily="18" charset="0"/>
              </a:rPr>
              <a:t>La nivel de instanță, volumul de muncă a judecătorilor </a:t>
            </a:r>
            <a:r>
              <a:rPr lang="ro-MD" sz="1800" u="sng" dirty="0">
                <a:latin typeface="Times New Roman" panose="02020603050405020304" pitchFamily="18" charset="0"/>
                <a:cs typeface="Times New Roman" panose="02020603050405020304" pitchFamily="18" charset="0"/>
              </a:rPr>
              <a:t>potrivit statului de personal </a:t>
            </a:r>
            <a:r>
              <a:rPr lang="ro-MD" sz="1800" dirty="0">
                <a:latin typeface="Times New Roman" panose="02020603050405020304" pitchFamily="18" charset="0"/>
                <a:cs typeface="Times New Roman" panose="02020603050405020304" pitchFamily="18" charset="0"/>
              </a:rPr>
              <a:t>a scăzut </a:t>
            </a:r>
            <a:r>
              <a:rPr lang="en-US" sz="1800" dirty="0">
                <a:latin typeface="Times New Roman" panose="02020603050405020304" pitchFamily="18" charset="0"/>
                <a:cs typeface="Times New Roman" panose="02020603050405020304" pitchFamily="18" charset="0"/>
              </a:rPr>
              <a:t>19%, </a:t>
            </a:r>
            <a:r>
              <a:rPr lang="en-US" sz="1800" dirty="0" err="1">
                <a:latin typeface="Times New Roman" panose="02020603050405020304" pitchFamily="18" charset="0"/>
                <a:cs typeface="Times New Roman" panose="02020603050405020304" pitchFamily="18" charset="0"/>
              </a:rPr>
              <a:t>ceea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constituie</a:t>
            </a:r>
            <a:r>
              <a:rPr lang="en-US" sz="1800" dirty="0">
                <a:latin typeface="Times New Roman" panose="02020603050405020304" pitchFamily="18" charset="0"/>
                <a:cs typeface="Times New Roman" panose="02020603050405020304" pitchFamily="18" charset="0"/>
              </a:rPr>
              <a:t> </a:t>
            </a:r>
            <a:r>
              <a:rPr lang="ro-MD" sz="1800" dirty="0">
                <a:latin typeface="Times New Roman" panose="02020603050405020304" pitchFamily="18" charset="0"/>
                <a:cs typeface="Times New Roman" panose="02020603050405020304" pitchFamily="18" charset="0"/>
              </a:rPr>
              <a:t>69 de dosare. La sediul central în această perioadă față de anul 2023 a scăzut cu 102 dosare, la sediul </a:t>
            </a:r>
            <a:r>
              <a:rPr lang="ro-MD" sz="1800" dirty="0" err="1">
                <a:latin typeface="Times New Roman" panose="02020603050405020304" pitchFamily="18" charset="0"/>
                <a:cs typeface="Times New Roman" panose="02020603050405020304" pitchFamily="18" charset="0"/>
              </a:rPr>
              <a:t>Sîngerei</a:t>
            </a:r>
            <a:r>
              <a:rPr lang="ro-MD" sz="1800" dirty="0">
                <a:latin typeface="Times New Roman" panose="02020603050405020304" pitchFamily="18" charset="0"/>
                <a:cs typeface="Times New Roman" panose="02020603050405020304" pitchFamily="18" charset="0"/>
              </a:rPr>
              <a:t> cu 27 dosare, însă la sediul Fălești se atestă creșterea volumului de lucru per judecători cu 5 dosare.</a:t>
            </a:r>
          </a:p>
          <a:p>
            <a:pPr algn="just">
              <a:buFontTx/>
              <a:buChar char="-"/>
            </a:pPr>
            <a:endParaRPr lang="ro-MD" sz="1800" dirty="0">
              <a:latin typeface="Times New Roman" panose="02020603050405020304" pitchFamily="18" charset="0"/>
              <a:cs typeface="Times New Roman" panose="02020603050405020304" pitchFamily="18" charset="0"/>
            </a:endParaRPr>
          </a:p>
          <a:p>
            <a:pPr algn="just">
              <a:buFontTx/>
              <a:buChar char="-"/>
            </a:pPr>
            <a:r>
              <a:rPr lang="ro-MD" sz="1800" dirty="0">
                <a:solidFill>
                  <a:schemeClr val="tx1"/>
                </a:solidFill>
                <a:latin typeface="Times New Roman" panose="02020603050405020304" pitchFamily="18" charset="0"/>
                <a:cs typeface="Times New Roman" panose="02020603050405020304" pitchFamily="18" charset="0"/>
              </a:rPr>
              <a:t>Volumul de muncă potrivit </a:t>
            </a:r>
            <a:r>
              <a:rPr lang="en-US" sz="1800" dirty="0">
                <a:solidFill>
                  <a:schemeClr val="tx1"/>
                </a:solidFill>
                <a:latin typeface="Times New Roman" panose="02020603050405020304" pitchFamily="18" charset="0"/>
                <a:cs typeface="Times New Roman" panose="02020603050405020304" pitchFamily="18" charset="0"/>
              </a:rPr>
              <a:t>num</a:t>
            </a:r>
            <a:r>
              <a:rPr lang="ro-MD" sz="1800" dirty="0">
                <a:solidFill>
                  <a:schemeClr val="tx1"/>
                </a:solidFill>
                <a:latin typeface="Times New Roman" panose="02020603050405020304" pitchFamily="18" charset="0"/>
                <a:cs typeface="Times New Roman" panose="02020603050405020304" pitchFamily="18" charset="0"/>
              </a:rPr>
              <a:t>ă</a:t>
            </a:r>
            <a:r>
              <a:rPr lang="en-US" sz="1800" dirty="0" err="1">
                <a:solidFill>
                  <a:schemeClr val="tx1"/>
                </a:solidFill>
                <a:latin typeface="Times New Roman" panose="02020603050405020304" pitchFamily="18" charset="0"/>
                <a:cs typeface="Times New Roman" panose="02020603050405020304" pitchFamily="18" charset="0"/>
              </a:rPr>
              <a:t>rului</a:t>
            </a:r>
            <a:r>
              <a:rPr lang="en-US" sz="1800" dirty="0">
                <a:solidFill>
                  <a:schemeClr val="tx1"/>
                </a:solidFill>
                <a:latin typeface="Times New Roman" panose="02020603050405020304" pitchFamily="18" charset="0"/>
                <a:cs typeface="Times New Roman" panose="02020603050405020304" pitchFamily="18" charset="0"/>
              </a:rPr>
              <a:t> de </a:t>
            </a:r>
            <a:r>
              <a:rPr lang="en-US" sz="1800" u="sng" dirty="0" err="1">
                <a:solidFill>
                  <a:schemeClr val="tx1"/>
                </a:solidFill>
                <a:latin typeface="Times New Roman" panose="02020603050405020304" pitchFamily="18" charset="0"/>
                <a:cs typeface="Times New Roman" panose="02020603050405020304" pitchFamily="18" charset="0"/>
              </a:rPr>
              <a:t>judec</a:t>
            </a:r>
            <a:r>
              <a:rPr lang="ro-MD" sz="1800" u="sng" dirty="0">
                <a:solidFill>
                  <a:schemeClr val="tx1"/>
                </a:solidFill>
                <a:latin typeface="Times New Roman" panose="02020603050405020304" pitchFamily="18" charset="0"/>
                <a:cs typeface="Times New Roman" panose="02020603050405020304" pitchFamily="18" charset="0"/>
              </a:rPr>
              <a:t>ă</a:t>
            </a:r>
            <a:r>
              <a:rPr lang="en-US" sz="1800" u="sng" dirty="0">
                <a:solidFill>
                  <a:schemeClr val="tx1"/>
                </a:solidFill>
                <a:latin typeface="Times New Roman" panose="02020603050405020304" pitchFamily="18" charset="0"/>
                <a:cs typeface="Times New Roman" panose="02020603050405020304" pitchFamily="18" charset="0"/>
              </a:rPr>
              <a:t>tori </a:t>
            </a:r>
            <a:r>
              <a:rPr lang="en-US" sz="1800" u="sng" dirty="0" err="1">
                <a:solidFill>
                  <a:schemeClr val="tx1"/>
                </a:solidFill>
                <a:latin typeface="Times New Roman" panose="02020603050405020304" pitchFamily="18" charset="0"/>
                <a:cs typeface="Times New Roman" panose="02020603050405020304" pitchFamily="18" charset="0"/>
              </a:rPr>
              <a:t>efectiv</a:t>
            </a:r>
            <a:r>
              <a:rPr lang="en-US" sz="1800" u="sng" dirty="0">
                <a:solidFill>
                  <a:schemeClr val="tx1"/>
                </a:solidFill>
                <a:latin typeface="Times New Roman" panose="02020603050405020304" pitchFamily="18" charset="0"/>
                <a:cs typeface="Times New Roman" panose="02020603050405020304" pitchFamily="18" charset="0"/>
              </a:rPr>
              <a:t> </a:t>
            </a:r>
            <a:r>
              <a:rPr lang="en-US" sz="1800" u="sng" dirty="0" err="1">
                <a:solidFill>
                  <a:schemeClr val="tx1"/>
                </a:solidFill>
                <a:latin typeface="Times New Roman" panose="02020603050405020304" pitchFamily="18" charset="0"/>
                <a:cs typeface="Times New Roman" panose="02020603050405020304" pitchFamily="18" charset="0"/>
              </a:rPr>
              <a:t>lucra</a:t>
            </a:r>
            <a:r>
              <a:rPr lang="ro-MD" sz="1800" u="sng" dirty="0">
                <a:solidFill>
                  <a:schemeClr val="tx1"/>
                </a:solidFill>
                <a:latin typeface="Times New Roman" panose="02020603050405020304" pitchFamily="18" charset="0"/>
                <a:cs typeface="Times New Roman" panose="02020603050405020304" pitchFamily="18" charset="0"/>
              </a:rPr>
              <a:t>ți </a:t>
            </a:r>
            <a:r>
              <a:rPr lang="ro-MD" sz="1800" dirty="0">
                <a:solidFill>
                  <a:schemeClr val="tx1"/>
                </a:solidFill>
                <a:latin typeface="Times New Roman" panose="02020603050405020304" pitchFamily="18" charset="0"/>
                <a:cs typeface="Times New Roman" panose="02020603050405020304" pitchFamily="18" charset="0"/>
              </a:rPr>
              <a:t>în perioada ianuarie-martie 2024 comparativ cu aceeași perioadă a anului 2023, la fel este în scădere</a:t>
            </a:r>
            <a:r>
              <a:rPr lang="en-US" sz="1800" dirty="0">
                <a:solidFill>
                  <a:schemeClr val="tx1"/>
                </a:solidFill>
                <a:latin typeface="Times New Roman" panose="02020603050405020304" pitchFamily="18" charset="0"/>
                <a:cs typeface="Times New Roman" panose="02020603050405020304" pitchFamily="18" charset="0"/>
              </a:rPr>
              <a:t> cu 16%, </a:t>
            </a:r>
            <a:r>
              <a:rPr lang="en-US" sz="1800" dirty="0" err="1">
                <a:solidFill>
                  <a:schemeClr val="tx1"/>
                </a:solidFill>
                <a:latin typeface="Times New Roman" panose="02020603050405020304" pitchFamily="18" charset="0"/>
                <a:cs typeface="Times New Roman" panose="02020603050405020304" pitchFamily="18" charset="0"/>
              </a:rPr>
              <a:t>ceea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constituie</a:t>
            </a:r>
            <a:r>
              <a:rPr lang="en-US" sz="1800" dirty="0">
                <a:solidFill>
                  <a:schemeClr val="tx1"/>
                </a:solidFill>
                <a:latin typeface="Times New Roman" panose="02020603050405020304" pitchFamily="18" charset="0"/>
                <a:cs typeface="Times New Roman" panose="02020603050405020304" pitchFamily="18" charset="0"/>
              </a:rPr>
              <a:t> </a:t>
            </a:r>
            <a:r>
              <a:rPr lang="ro-MD" sz="1800" dirty="0">
                <a:solidFill>
                  <a:schemeClr val="tx1"/>
                </a:solidFill>
                <a:latin typeface="Times New Roman" panose="02020603050405020304" pitchFamily="18" charset="0"/>
                <a:cs typeface="Times New Roman" panose="02020603050405020304" pitchFamily="18" charset="0"/>
              </a:rPr>
              <a:t>64 dosare la nivel de instanță, aceasta se observă la toate sediile Judecătoriei Bălți. </a:t>
            </a:r>
          </a:p>
          <a:p>
            <a:pPr marL="114300" indent="0">
              <a:buNone/>
            </a:pPr>
            <a:endParaRPr lang="ro-MD" sz="1800" dirty="0">
              <a:latin typeface="Times New Roman" panose="02020603050405020304" pitchFamily="18" charset="0"/>
              <a:cs typeface="Times New Roman" panose="02020603050405020304" pitchFamily="18" charset="0"/>
            </a:endParaRPr>
          </a:p>
          <a:p>
            <a:pPr marL="114300" indent="0">
              <a:buNone/>
            </a:pPr>
            <a:endParaRPr lang="ro-MD" sz="1800" dirty="0">
              <a:latin typeface="Times New Roman" panose="02020603050405020304" pitchFamily="18" charset="0"/>
              <a:cs typeface="Times New Roman" panose="02020603050405020304" pitchFamily="18" charset="0"/>
            </a:endParaRPr>
          </a:p>
          <a:p>
            <a:pPr marL="114300" indent="0">
              <a:buNone/>
            </a:pPr>
            <a:endParaRPr lang="ro-MD" sz="1800" dirty="0">
              <a:latin typeface="Times New Roman" panose="02020603050405020304" pitchFamily="18" charset="0"/>
              <a:cs typeface="Times New Roman" panose="02020603050405020304" pitchFamily="18" charset="0"/>
            </a:endParaRPr>
          </a:p>
          <a:p>
            <a:pPr marL="114300" indent="0">
              <a:buNone/>
            </a:pPr>
            <a:endParaRPr lang="ro-MD" sz="1800" dirty="0">
              <a:latin typeface="Times New Roman" panose="02020603050405020304" pitchFamily="18" charset="0"/>
              <a:cs typeface="Times New Roman" panose="02020603050405020304" pitchFamily="18" charset="0"/>
            </a:endParaRPr>
          </a:p>
          <a:p>
            <a:pPr marL="114300" indent="0">
              <a:buNone/>
            </a:pPr>
            <a:endParaRPr lang="ro-MD" sz="1800" dirty="0">
              <a:latin typeface="Times New Roman" panose="02020603050405020304" pitchFamily="18" charset="0"/>
              <a:cs typeface="Times New Roman" panose="02020603050405020304" pitchFamily="18" charset="0"/>
            </a:endParaRPr>
          </a:p>
          <a:p>
            <a:pPr>
              <a:buFontTx/>
              <a:buChar char="-"/>
            </a:pPr>
            <a:endParaRPr lang="ro-MD" sz="1800" dirty="0">
              <a:latin typeface="Times New Roman" panose="02020603050405020304" pitchFamily="18" charset="0"/>
              <a:cs typeface="Times New Roman" panose="02020603050405020304" pitchFamily="18" charset="0"/>
            </a:endParaRPr>
          </a:p>
          <a:p>
            <a:pPr>
              <a:buFontTx/>
              <a:buChar char="-"/>
            </a:pPr>
            <a:endParaRPr lang="ro-MD" dirty="0"/>
          </a:p>
        </p:txBody>
      </p:sp>
    </p:spTree>
    <p:extLst>
      <p:ext uri="{BB962C8B-B14F-4D97-AF65-F5344CB8AC3E}">
        <p14:creationId xmlns:p14="http://schemas.microsoft.com/office/powerpoint/2010/main" val="80214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a16="http://schemas.microsoft.com/office/drawing/2014/main" id="{192E412F-0CAD-613A-9893-D451D87AE1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3" name="Titlu 2">
            <a:extLst>
              <a:ext uri="{FF2B5EF4-FFF2-40B4-BE49-F238E27FC236}">
                <a16:creationId xmlns:a16="http://schemas.microsoft.com/office/drawing/2014/main" id="{72856B68-FF91-376A-8AE3-D5D42F6ED94E}"/>
              </a:ext>
            </a:extLst>
          </p:cNvPr>
          <p:cNvSpPr>
            <a:spLocks noGrp="1"/>
          </p:cNvSpPr>
          <p:nvPr>
            <p:ph type="title"/>
          </p:nvPr>
        </p:nvSpPr>
        <p:spPr>
          <a:xfrm>
            <a:off x="631917" y="147565"/>
            <a:ext cx="7772400" cy="646290"/>
          </a:xfrm>
        </p:spPr>
        <p:txBody>
          <a:bodyPr/>
          <a:lstStyle/>
          <a:p>
            <a:r>
              <a:rPr lang="ro-MD" sz="4000" b="1" dirty="0">
                <a:solidFill>
                  <a:srgbClr val="C00000"/>
                </a:solidFill>
                <a:latin typeface="Times New Roman" panose="02020603050405020304" pitchFamily="18" charset="0"/>
                <a:cs typeface="Times New Roman" panose="02020603050405020304" pitchFamily="18" charset="0"/>
              </a:rPr>
              <a:t>Concluzii</a:t>
            </a:r>
          </a:p>
        </p:txBody>
      </p:sp>
      <p:sp>
        <p:nvSpPr>
          <p:cNvPr id="4" name="Substituent text 3">
            <a:extLst>
              <a:ext uri="{FF2B5EF4-FFF2-40B4-BE49-F238E27FC236}">
                <a16:creationId xmlns:a16="http://schemas.microsoft.com/office/drawing/2014/main" id="{C19EC9E9-9300-BEC2-4898-8743D297DFE2}"/>
              </a:ext>
            </a:extLst>
          </p:cNvPr>
          <p:cNvSpPr>
            <a:spLocks noGrp="1"/>
          </p:cNvSpPr>
          <p:nvPr>
            <p:ph type="body" idx="1"/>
          </p:nvPr>
        </p:nvSpPr>
        <p:spPr>
          <a:xfrm>
            <a:off x="354210" y="846667"/>
            <a:ext cx="8637390" cy="4267200"/>
          </a:xfrm>
        </p:spPr>
        <p:txBody>
          <a:bodyPr>
            <a:normAutofit fontScale="92500" lnSpcReduction="20000"/>
          </a:bodyPr>
          <a:lstStyle/>
          <a:p>
            <a:pPr algn="just">
              <a:buFontTx/>
              <a:buChar char="-"/>
            </a:pPr>
            <a:r>
              <a:rPr lang="ro-MD" sz="1800" dirty="0">
                <a:latin typeface="Times New Roman" panose="02020603050405020304" pitchFamily="18" charset="0"/>
                <a:cs typeface="Times New Roman" panose="02020603050405020304" pitchFamily="18" charset="0"/>
              </a:rPr>
              <a:t>În perioada ianuarie-martie 2024, în raport cu aceeași perioadă a anului 2023, rata de soluționare a dosarelor a crescut de la 96% la 126% (în ansamblu, dar și pentru fiecare categorie de dosare). Această creștere se datorează tuturor tipurilor de dosare, însă în cea mai mare </a:t>
            </a:r>
            <a:r>
              <a:rPr lang="en-US" sz="1800" dirty="0" err="1">
                <a:latin typeface="Times New Roman" panose="02020603050405020304" pitchFamily="18" charset="0"/>
                <a:cs typeface="Times New Roman" panose="02020603050405020304" pitchFamily="18" charset="0"/>
              </a:rPr>
              <a:t>cre</a:t>
            </a:r>
            <a:r>
              <a:rPr lang="ro-MD" sz="1800" dirty="0" err="1">
                <a:latin typeface="Times New Roman" panose="02020603050405020304" pitchFamily="18" charset="0"/>
                <a:cs typeface="Times New Roman" panose="02020603050405020304" pitchFamily="18" charset="0"/>
              </a:rPr>
              <a:t>ștere</a:t>
            </a:r>
            <a:r>
              <a:rPr lang="ro-MD" sz="1800" dirty="0">
                <a:latin typeface="Times New Roman" panose="02020603050405020304" pitchFamily="18" charset="0"/>
                <a:cs typeface="Times New Roman" panose="02020603050405020304" pitchFamily="18" charset="0"/>
              </a:rPr>
              <a:t> se </a:t>
            </a:r>
            <a:r>
              <a:rPr lang="ro-MD" sz="1800" dirty="0" err="1">
                <a:latin typeface="Times New Roman" panose="02020603050405020304" pitchFamily="18" charset="0"/>
                <a:cs typeface="Times New Roman" panose="02020603050405020304" pitchFamily="18" charset="0"/>
              </a:rPr>
              <a:t>observăpe</a:t>
            </a:r>
            <a:r>
              <a:rPr lang="ro-MD" sz="1800" dirty="0">
                <a:latin typeface="Times New Roman" panose="02020603050405020304" pitchFamily="18" charset="0"/>
                <a:cs typeface="Times New Roman" panose="02020603050405020304" pitchFamily="18" charset="0"/>
              </a:rPr>
              <a:t> dosarele civile, de la 95% la 159%. Inclusiv creșterea se observă și pe dosarele penale soluționate de la 83% la 96%, la fel dosarelor contravenționale de la 100% la 109%.(ținta 115%)</a:t>
            </a:r>
          </a:p>
          <a:p>
            <a:pPr algn="just">
              <a:buFontTx/>
              <a:buChar char="-"/>
            </a:pPr>
            <a:endParaRPr lang="ro-MD" sz="1800" dirty="0">
              <a:latin typeface="Times New Roman" panose="02020603050405020304" pitchFamily="18" charset="0"/>
              <a:cs typeface="Times New Roman" panose="02020603050405020304" pitchFamily="18" charset="0"/>
            </a:endParaRPr>
          </a:p>
          <a:p>
            <a:pPr algn="just">
              <a:buFontTx/>
              <a:buChar char="-"/>
            </a:pPr>
            <a:r>
              <a:rPr lang="ro-MD" sz="1800" dirty="0">
                <a:latin typeface="Times New Roman" panose="02020603050405020304" pitchFamily="18" charset="0"/>
                <a:cs typeface="Times New Roman" panose="02020603050405020304" pitchFamily="18" charset="0"/>
              </a:rPr>
              <a:t>Ponderea dosarelor examinate (soluționate în perioada de referință), în decurs de 2-3 ani a scăzut de la 0,56% la 0,32%, însă a celor examinate mai mult de 3 ani a rămas la același procentaj de 0,34%. </a:t>
            </a:r>
            <a:r>
              <a:rPr lang="ro-MD" sz="1800" kern="100" dirty="0">
                <a:effectLst/>
                <a:latin typeface="Times New Roman" panose="02020603050405020304" pitchFamily="18" charset="0"/>
                <a:ea typeface="Times New Roman" panose="02020603050405020304" pitchFamily="18" charset="0"/>
                <a:cs typeface="Times New Roman" panose="02020603050405020304" pitchFamily="18" charset="0"/>
              </a:rPr>
              <a:t>Dosarele examinate până la perioada de 24 de luni, în ansamblu constituie 99,29%.</a:t>
            </a:r>
          </a:p>
          <a:p>
            <a:pPr algn="just">
              <a:buFontTx/>
              <a:buChar char="-"/>
            </a:pPr>
            <a:endParaRPr lang="ro-MD"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Tx/>
              <a:buChar char="-"/>
            </a:pPr>
            <a:r>
              <a:rPr lang="ro-MD" sz="1800" kern="100" dirty="0">
                <a:effectLst/>
                <a:latin typeface="Times New Roman" panose="02020603050405020304" pitchFamily="18" charset="0"/>
                <a:ea typeface="Times New Roman" panose="02020603050405020304" pitchFamily="18" charset="0"/>
                <a:cs typeface="Times New Roman" panose="02020603050405020304" pitchFamily="18" charset="0"/>
              </a:rPr>
              <a:t>Ponderea dosarelor aflate pe rolul instanței mai mult de 24 luni este în scădere de la 10,45% la 3,22% și cele aflate pe rol mai mult de 36 luni este de la 29,50% la 8,37%. Dosarele examinate până la 24 de luni constituie un procentaj de 88,39%</a:t>
            </a:r>
          </a:p>
          <a:p>
            <a:pPr algn="just">
              <a:buFontTx/>
              <a:buChar char="-"/>
            </a:pPr>
            <a:endParaRPr lang="ro-MD"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Tx/>
              <a:buChar char="-"/>
            </a:pPr>
            <a:r>
              <a:rPr lang="ro-MD" sz="1800" kern="100" dirty="0">
                <a:effectLst/>
                <a:latin typeface="Times New Roman" panose="02020603050405020304" pitchFamily="18" charset="0"/>
                <a:ea typeface="Times New Roman" panose="02020603050405020304" pitchFamily="18" charset="0"/>
                <a:cs typeface="Times New Roman" panose="02020603050405020304" pitchFamily="18" charset="0"/>
              </a:rPr>
              <a:t>În instanță durata lichidării stocului de cauze pendinte a scăzut  la toate tipurile de dosare, în total de la 74 de zile la 64 de zile ținta fiind atinsă, care constituie 65 de zile. Referitor la dosarele civile scădere se evidențiază cu 10 zile, la dosarele penale cu 11 zile și la fel scăderea este prezentă și la dosarele contravenționale, ținta fiind de 120 de zile.</a:t>
            </a:r>
          </a:p>
          <a:p>
            <a:pPr algn="just">
              <a:buFontTx/>
              <a:buChar char="-"/>
            </a:pPr>
            <a:endParaRPr lang="ro-MD"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Tx/>
              <a:buChar char="-"/>
            </a:pPr>
            <a:endParaRPr lang="ro-MD"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FontTx/>
              <a:buChar char="-"/>
            </a:pPr>
            <a:endParaRPr lang="ro-MD" sz="1800" dirty="0">
              <a:latin typeface="Times New Roman" panose="02020603050405020304" pitchFamily="18" charset="0"/>
              <a:cs typeface="Times New Roman" panose="02020603050405020304" pitchFamily="18" charset="0"/>
            </a:endParaRPr>
          </a:p>
          <a:p>
            <a:pPr algn="just">
              <a:buFontTx/>
              <a:buChar char="-"/>
            </a:pPr>
            <a:endParaRPr lang="ro-MD" sz="1800" dirty="0">
              <a:latin typeface="Times New Roman" panose="02020603050405020304" pitchFamily="18" charset="0"/>
              <a:cs typeface="Times New Roman" panose="02020603050405020304" pitchFamily="18" charset="0"/>
            </a:endParaRPr>
          </a:p>
          <a:p>
            <a:pPr algn="just">
              <a:buFontTx/>
              <a:buChar char="-"/>
            </a:pPr>
            <a:endParaRPr lang="ro-MD" sz="1800" dirty="0">
              <a:latin typeface="Times New Roman" panose="02020603050405020304" pitchFamily="18" charset="0"/>
              <a:cs typeface="Times New Roman" panose="02020603050405020304" pitchFamily="18" charset="0"/>
            </a:endParaRPr>
          </a:p>
          <a:p>
            <a:pPr algn="just">
              <a:buFontTx/>
              <a:buChar char="-"/>
            </a:pPr>
            <a:endParaRPr lang="ro-MD"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75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a16="http://schemas.microsoft.com/office/drawing/2014/main" id="{21F7EECF-EFCF-C66E-CE24-65818EA6DD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3" name="Titlu 2">
            <a:extLst>
              <a:ext uri="{FF2B5EF4-FFF2-40B4-BE49-F238E27FC236}">
                <a16:creationId xmlns:a16="http://schemas.microsoft.com/office/drawing/2014/main" id="{6D00F238-8A00-429B-ECF1-7B41679CC456}"/>
              </a:ext>
            </a:extLst>
          </p:cNvPr>
          <p:cNvSpPr>
            <a:spLocks noGrp="1"/>
          </p:cNvSpPr>
          <p:nvPr>
            <p:ph type="title"/>
          </p:nvPr>
        </p:nvSpPr>
        <p:spPr>
          <a:xfrm>
            <a:off x="543864" y="220591"/>
            <a:ext cx="7772400" cy="646290"/>
          </a:xfrm>
        </p:spPr>
        <p:txBody>
          <a:bodyPr/>
          <a:lstStyle/>
          <a:p>
            <a:r>
              <a:rPr lang="ro-MD" sz="4000" b="1" dirty="0">
                <a:solidFill>
                  <a:srgbClr val="C00000"/>
                </a:solidFill>
                <a:latin typeface="Times New Roman" panose="02020603050405020304" pitchFamily="18" charset="0"/>
                <a:cs typeface="Times New Roman" panose="02020603050405020304" pitchFamily="18" charset="0"/>
              </a:rPr>
              <a:t>Concluzii</a:t>
            </a:r>
          </a:p>
        </p:txBody>
      </p:sp>
      <p:sp>
        <p:nvSpPr>
          <p:cNvPr id="4" name="Substituent text 3">
            <a:extLst>
              <a:ext uri="{FF2B5EF4-FFF2-40B4-BE49-F238E27FC236}">
                <a16:creationId xmlns:a16="http://schemas.microsoft.com/office/drawing/2014/main" id="{7B73F95A-B007-070F-9429-32DB8AF8E845}"/>
              </a:ext>
            </a:extLst>
          </p:cNvPr>
          <p:cNvSpPr>
            <a:spLocks noGrp="1"/>
          </p:cNvSpPr>
          <p:nvPr>
            <p:ph type="body" idx="1"/>
          </p:nvPr>
        </p:nvSpPr>
        <p:spPr>
          <a:xfrm>
            <a:off x="543864" y="738293"/>
            <a:ext cx="8126003" cy="4446482"/>
          </a:xfrm>
        </p:spPr>
        <p:txBody>
          <a:bodyPr>
            <a:normAutofit fontScale="55000" lnSpcReduction="20000"/>
          </a:bodyPr>
          <a:lstStyle/>
          <a:p>
            <a:pPr algn="just">
              <a:buFontTx/>
              <a:buChar char="-"/>
            </a:pPr>
            <a:r>
              <a:rPr lang="ro-MD" sz="2900" kern="100" dirty="0">
                <a:latin typeface="Times New Roman" panose="02020603050405020304" pitchFamily="18" charset="0"/>
                <a:ea typeface="Times New Roman" panose="02020603050405020304" pitchFamily="18" charset="0"/>
                <a:cs typeface="Times New Roman" panose="02020603050405020304" pitchFamily="18" charset="0"/>
              </a:rPr>
              <a:t>Rata soluțiilor după prima ședință de judecată este în scădere în raport cu aceeași perioadă a anului 2023, de la 71% la 60% per instanță. O scădere esențială se atestă pe dosarele penale de la 73% la 38%, de asemenea și la dosarele civile este evidențiată scăderea de la 84% la 74%. Însă pe dosarele contravenționale rata soluțiilor pronunțate după prima ședință este în creștere de la 27% la 33%. Ținta fiind de 80%.</a:t>
            </a:r>
          </a:p>
          <a:p>
            <a:pPr algn="just">
              <a:buFontTx/>
              <a:buChar char="-"/>
            </a:pPr>
            <a:endParaRPr lang="ro-MD" sz="2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Tx/>
              <a:buChar char="-"/>
            </a:pPr>
            <a:r>
              <a:rPr lang="ro-MD" sz="2900" kern="100" dirty="0">
                <a:effectLst/>
                <a:latin typeface="Times New Roman" panose="02020603050405020304" pitchFamily="18" charset="0"/>
                <a:ea typeface="Times New Roman" panose="02020603050405020304" pitchFamily="18" charset="0"/>
                <a:cs typeface="Times New Roman" panose="02020603050405020304" pitchFamily="18" charset="0"/>
              </a:rPr>
              <a:t>În ansamblu pentru instanță, rata amânărilor a scăzut semnificativ (de la 29% la 18%). Scăderea se datorează tuturor tipurilor de dosare, dosarele civile de la 34% la 15), penale de a 25% la 19% și dosarelor contravenționale de la 29% la 15%. Ținta de 15% fiind atinsă la dosarele civile și contravenționale.</a:t>
            </a:r>
          </a:p>
          <a:p>
            <a:pPr algn="just">
              <a:buFontTx/>
              <a:buChar char="-"/>
            </a:pPr>
            <a:endParaRPr lang="ro-MD" sz="2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FontTx/>
              <a:buChar char="-"/>
            </a:pPr>
            <a:r>
              <a:rPr lang="ro-MD" sz="2900" kern="100" dirty="0">
                <a:latin typeface="Times New Roman" panose="02020603050405020304" pitchFamily="18" charset="0"/>
                <a:ea typeface="Times New Roman" panose="02020603050405020304" pitchFamily="18" charset="0"/>
                <a:cs typeface="Times New Roman" panose="02020603050405020304" pitchFamily="18" charset="0"/>
              </a:rPr>
              <a:t>Rata apelurilor și recursurilor în ansamblu per instanță a rămas aceeași de 9%, ceea ce se datorează scăderii ratei pe dosarelor contravenționale, de la 25% la 23%. Însă o creșterea se evidențiază la dosarele penale cu o diferență de 10%, de la 25% la 35% și la dosarele civile de la 2% la 4%.</a:t>
            </a:r>
          </a:p>
          <a:p>
            <a:pPr algn="just">
              <a:buFontTx/>
              <a:buChar char="-"/>
            </a:pPr>
            <a:endParaRPr lang="ro-MD" sz="29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buFontTx/>
              <a:buChar char="-"/>
            </a:pPr>
            <a:r>
              <a:rPr lang="ro-MD" sz="2900" kern="100" dirty="0">
                <a:latin typeface="Times New Roman" panose="02020603050405020304" pitchFamily="18" charset="0"/>
                <a:ea typeface="Times New Roman" panose="02020603050405020304" pitchFamily="18" charset="0"/>
                <a:cs typeface="Times New Roman" panose="02020603050405020304" pitchFamily="18" charset="0"/>
              </a:rPr>
              <a:t>Rata dosarelor casate în perioada ianuarie-martie 2024 (2,56%) comparativ cu aceeași perioadă a anului 2023 (2,29%) s-a majorat cu 0,27%. Creșterea se datorează în special dosarelor contravenționale de la 4,84% la 6,82%, la fel și dosarelor penale de la 2,22% la 3,10%. Însă rata hotărârilor casate pe dosarele civile este în scădere de la 1,50% la 1,24%.</a:t>
            </a:r>
          </a:p>
          <a:p>
            <a:pPr marL="114300" indent="0">
              <a:buNone/>
            </a:pPr>
            <a:endParaRPr lang="ro-MD" dirty="0"/>
          </a:p>
        </p:txBody>
      </p:sp>
    </p:spTree>
    <p:extLst>
      <p:ext uri="{BB962C8B-B14F-4D97-AF65-F5344CB8AC3E}">
        <p14:creationId xmlns:p14="http://schemas.microsoft.com/office/powerpoint/2010/main" val="1763598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a16="http://schemas.microsoft.com/office/drawing/2014/main" id="{649E245D-01CC-727C-B420-2462DA275D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3" name="Titlu 2">
            <a:extLst>
              <a:ext uri="{FF2B5EF4-FFF2-40B4-BE49-F238E27FC236}">
                <a16:creationId xmlns:a16="http://schemas.microsoft.com/office/drawing/2014/main" id="{44D6CB38-6485-987D-7E4C-BFF292662F0F}"/>
              </a:ext>
            </a:extLst>
          </p:cNvPr>
          <p:cNvSpPr>
            <a:spLocks noGrp="1"/>
          </p:cNvSpPr>
          <p:nvPr>
            <p:ph type="title"/>
          </p:nvPr>
        </p:nvSpPr>
        <p:spPr>
          <a:xfrm>
            <a:off x="686104" y="595246"/>
            <a:ext cx="7772400" cy="549341"/>
          </a:xfrm>
        </p:spPr>
        <p:txBody>
          <a:bodyPr/>
          <a:lstStyle/>
          <a:p>
            <a:r>
              <a:rPr lang="ro-MD" b="1" dirty="0">
                <a:solidFill>
                  <a:srgbClr val="C00000"/>
                </a:solidFill>
                <a:latin typeface="Times New Roman" panose="02020603050405020304" pitchFamily="18" charset="0"/>
                <a:cs typeface="Times New Roman" panose="02020603050405020304" pitchFamily="18" charset="0"/>
              </a:rPr>
              <a:t>ACȚIUNI PRIORITARE</a:t>
            </a:r>
          </a:p>
        </p:txBody>
      </p:sp>
      <p:sp>
        <p:nvSpPr>
          <p:cNvPr id="4" name="Substituent text 3">
            <a:extLst>
              <a:ext uri="{FF2B5EF4-FFF2-40B4-BE49-F238E27FC236}">
                <a16:creationId xmlns:a16="http://schemas.microsoft.com/office/drawing/2014/main" id="{1DBE59DF-E90B-2FEF-A240-9D4C5DE26A34}"/>
              </a:ext>
            </a:extLst>
          </p:cNvPr>
          <p:cNvSpPr>
            <a:spLocks noGrp="1"/>
          </p:cNvSpPr>
          <p:nvPr>
            <p:ph type="body" idx="1"/>
          </p:nvPr>
        </p:nvSpPr>
        <p:spPr>
          <a:xfrm>
            <a:off x="406400" y="1296987"/>
            <a:ext cx="8051800" cy="2739920"/>
          </a:xfrm>
        </p:spPr>
        <p:txBody>
          <a:bodyPr>
            <a:normAutofit fontScale="92500"/>
          </a:bodyPr>
          <a:lstStyle/>
          <a:p>
            <a:pPr algn="just"/>
            <a:r>
              <a:rPr lang="ro-MD" sz="2200" dirty="0">
                <a:latin typeface="Times New Roman" panose="02020603050405020304" pitchFamily="18" charset="0"/>
                <a:cs typeface="Times New Roman" panose="02020603050405020304" pitchFamily="18" charset="0"/>
              </a:rPr>
              <a:t>Majorarea numărului de dosare încheiate pe toate categoriile de dosare;</a:t>
            </a:r>
          </a:p>
          <a:p>
            <a:pPr algn="just"/>
            <a:r>
              <a:rPr lang="ro-MD" sz="2200" dirty="0">
                <a:latin typeface="Times New Roman" panose="02020603050405020304" pitchFamily="18" charset="0"/>
                <a:cs typeface="Times New Roman" panose="02020603050405020304" pitchFamily="18" charset="0"/>
              </a:rPr>
              <a:t>Majorarea ratei de soluționare pe dosare penale și contravenționale;</a:t>
            </a:r>
          </a:p>
          <a:p>
            <a:pPr algn="just"/>
            <a:r>
              <a:rPr lang="ro-MD" sz="2200" dirty="0">
                <a:latin typeface="Times New Roman" panose="02020603050405020304" pitchFamily="18" charset="0"/>
                <a:cs typeface="Times New Roman" panose="02020603050405020304" pitchFamily="18" charset="0"/>
              </a:rPr>
              <a:t>Reducerea numărului de dosare aflate pe rolul instanței de judecată mai mult de 24 luni;</a:t>
            </a:r>
          </a:p>
          <a:p>
            <a:pPr algn="just"/>
            <a:r>
              <a:rPr lang="ro-MD" sz="2200" dirty="0">
                <a:latin typeface="Times New Roman" panose="02020603050405020304" pitchFamily="18" charset="0"/>
                <a:cs typeface="Times New Roman" panose="02020603050405020304" pitchFamily="18" charset="0"/>
              </a:rPr>
              <a:t>Majorarea ratei soluțiilor după prima ședința a cauzelor penale și  contravenționale;</a:t>
            </a:r>
          </a:p>
          <a:p>
            <a:pPr algn="just"/>
            <a:r>
              <a:rPr lang="ro-MD" sz="2200" dirty="0">
                <a:latin typeface="Times New Roman" panose="02020603050405020304" pitchFamily="18" charset="0"/>
                <a:cs typeface="Times New Roman" panose="02020603050405020304" pitchFamily="18" charset="0"/>
              </a:rPr>
              <a:t>Reducerea ratei amânărilor pentru dosarele penale;</a:t>
            </a:r>
          </a:p>
          <a:p>
            <a:pPr algn="just"/>
            <a:r>
              <a:rPr lang="ro-MD" sz="2200" dirty="0">
                <a:latin typeface="Times New Roman" panose="02020603050405020304" pitchFamily="18" charset="0"/>
                <a:cs typeface="Times New Roman" panose="02020603050405020304" pitchFamily="18" charset="0"/>
              </a:rPr>
              <a:t>Reducerea ratei hotărârilor casate pe dosarele penale și contravenționale.</a:t>
            </a:r>
          </a:p>
          <a:p>
            <a:endParaRPr lang="ro-MD" dirty="0"/>
          </a:p>
          <a:p>
            <a:endParaRPr lang="ro-MD" dirty="0"/>
          </a:p>
          <a:p>
            <a:endParaRPr lang="ro-MD" dirty="0"/>
          </a:p>
          <a:p>
            <a:endParaRPr lang="ro-MD" dirty="0"/>
          </a:p>
          <a:p>
            <a:endParaRPr lang="ro-MD" dirty="0"/>
          </a:p>
        </p:txBody>
      </p:sp>
    </p:spTree>
    <p:extLst>
      <p:ext uri="{BB962C8B-B14F-4D97-AF65-F5344CB8AC3E}">
        <p14:creationId xmlns:p14="http://schemas.microsoft.com/office/powerpoint/2010/main" val="328624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4E7FB87-673E-14FD-92D7-70BB33D2B199}"/>
              </a:ext>
            </a:extLst>
          </p:cNvPr>
          <p:cNvSpPr>
            <a:spLocks noGrp="1"/>
          </p:cNvSpPr>
          <p:nvPr>
            <p:ph type="title"/>
          </p:nvPr>
        </p:nvSpPr>
        <p:spPr>
          <a:xfrm>
            <a:off x="2372400" y="316964"/>
            <a:ext cx="4554000" cy="550982"/>
          </a:xfrm>
        </p:spPr>
        <p:txBody>
          <a:bodyPr>
            <a:noAutofit/>
          </a:bodyPr>
          <a:lstStyle/>
          <a:p>
            <a:r>
              <a:rPr lang="ro-MD" sz="4000" b="1" dirty="0">
                <a:solidFill>
                  <a:srgbClr val="C00000"/>
                </a:solidFill>
                <a:latin typeface="Times New Roman" panose="02020603050405020304" pitchFamily="18" charset="0"/>
                <a:cs typeface="Times New Roman" panose="02020603050405020304" pitchFamily="18" charset="0"/>
              </a:rPr>
              <a:t>Dosare înregistrate</a:t>
            </a:r>
          </a:p>
        </p:txBody>
      </p:sp>
      <p:sp>
        <p:nvSpPr>
          <p:cNvPr id="4" name="Substituent număr diapozitiv 3">
            <a:extLst>
              <a:ext uri="{FF2B5EF4-FFF2-40B4-BE49-F238E27FC236}">
                <a16:creationId xmlns:a16="http://schemas.microsoft.com/office/drawing/2014/main" id="{02DA8976-473D-31CC-7334-55BE1171865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graphicFrame>
        <p:nvGraphicFramePr>
          <p:cNvPr id="7" name="Diagramă 6">
            <a:extLst>
              <a:ext uri="{FF2B5EF4-FFF2-40B4-BE49-F238E27FC236}">
                <a16:creationId xmlns:a16="http://schemas.microsoft.com/office/drawing/2014/main" id="{13721E9A-1D63-2DD1-5607-EC96935F8DC4}"/>
              </a:ext>
            </a:extLst>
          </p:cNvPr>
          <p:cNvGraphicFramePr/>
          <p:nvPr>
            <p:extLst>
              <p:ext uri="{D42A27DB-BD31-4B8C-83A1-F6EECF244321}">
                <p14:modId xmlns:p14="http://schemas.microsoft.com/office/powerpoint/2010/main" val="2707526848"/>
              </p:ext>
            </p:extLst>
          </p:nvPr>
        </p:nvGraphicFramePr>
        <p:xfrm>
          <a:off x="1001486" y="927947"/>
          <a:ext cx="6618514" cy="3664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895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a16="http://schemas.microsoft.com/office/drawing/2014/main" id="{457522C7-DCD0-115E-AC6C-D9079B0811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graphicFrame>
        <p:nvGraphicFramePr>
          <p:cNvPr id="7" name="Diagramă 6">
            <a:extLst>
              <a:ext uri="{FF2B5EF4-FFF2-40B4-BE49-F238E27FC236}">
                <a16:creationId xmlns:a16="http://schemas.microsoft.com/office/drawing/2014/main" id="{813EE135-69BD-2250-C866-BE75B73A5DCA}"/>
              </a:ext>
            </a:extLst>
          </p:cNvPr>
          <p:cNvGraphicFramePr/>
          <p:nvPr>
            <p:extLst>
              <p:ext uri="{D42A27DB-BD31-4B8C-83A1-F6EECF244321}">
                <p14:modId xmlns:p14="http://schemas.microsoft.com/office/powerpoint/2010/main" val="2223107461"/>
              </p:ext>
            </p:extLst>
          </p:nvPr>
        </p:nvGraphicFramePr>
        <p:xfrm>
          <a:off x="1280160" y="1076960"/>
          <a:ext cx="6096000" cy="3804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u 3">
            <a:extLst>
              <a:ext uri="{FF2B5EF4-FFF2-40B4-BE49-F238E27FC236}">
                <a16:creationId xmlns:a16="http://schemas.microsoft.com/office/drawing/2014/main" id="{1C186344-D39C-8125-1ED2-0E645D698E53}"/>
              </a:ext>
            </a:extLst>
          </p:cNvPr>
          <p:cNvSpPr txBox="1">
            <a:spLocks/>
          </p:cNvSpPr>
          <p:nvPr/>
        </p:nvSpPr>
        <p:spPr>
          <a:xfrm>
            <a:off x="686104" y="375186"/>
            <a:ext cx="7772400" cy="36988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ro-MD" sz="4000" b="1" dirty="0">
                <a:solidFill>
                  <a:srgbClr val="C00000"/>
                </a:solidFill>
                <a:latin typeface="Times New Roman" panose="02020603050405020304" pitchFamily="18" charset="0"/>
                <a:cs typeface="Times New Roman" panose="02020603050405020304" pitchFamily="18" charset="0"/>
              </a:rPr>
              <a:t>Dosare înregistrate</a:t>
            </a:r>
          </a:p>
        </p:txBody>
      </p:sp>
    </p:spTree>
    <p:extLst>
      <p:ext uri="{BB962C8B-B14F-4D97-AF65-F5344CB8AC3E}">
        <p14:creationId xmlns:p14="http://schemas.microsoft.com/office/powerpoint/2010/main" val="2475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F618DF26-952B-A582-81FC-AE3A64ECCA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Titlu 3">
            <a:extLst>
              <a:ext uri="{FF2B5EF4-FFF2-40B4-BE49-F238E27FC236}">
                <a16:creationId xmlns:a16="http://schemas.microsoft.com/office/drawing/2014/main" id="{5AFEA77B-C99F-8592-71B3-F3EF29715209}"/>
              </a:ext>
            </a:extLst>
          </p:cNvPr>
          <p:cNvSpPr>
            <a:spLocks noGrp="1"/>
          </p:cNvSpPr>
          <p:nvPr>
            <p:ph type="title"/>
          </p:nvPr>
        </p:nvSpPr>
        <p:spPr>
          <a:xfrm>
            <a:off x="686104" y="529074"/>
            <a:ext cx="7772400" cy="615513"/>
          </a:xfrm>
        </p:spPr>
        <p:txBody>
          <a:bodyPr/>
          <a:lstStyle/>
          <a:p>
            <a:r>
              <a:rPr lang="ro-MD" sz="4000" b="1" dirty="0">
                <a:solidFill>
                  <a:srgbClr val="C00000"/>
                </a:solidFill>
                <a:latin typeface="Times New Roman" panose="02020603050405020304" pitchFamily="18" charset="0"/>
                <a:cs typeface="Times New Roman" panose="02020603050405020304" pitchFamily="18" charset="0"/>
              </a:rPr>
              <a:t>Dosare înregistrate</a:t>
            </a:r>
          </a:p>
        </p:txBody>
      </p:sp>
      <p:graphicFrame>
        <p:nvGraphicFramePr>
          <p:cNvPr id="7" name="Diagramă 6">
            <a:extLst>
              <a:ext uri="{FF2B5EF4-FFF2-40B4-BE49-F238E27FC236}">
                <a16:creationId xmlns:a16="http://schemas.microsoft.com/office/drawing/2014/main" id="{E57C4C22-3E27-E495-66CA-4AE876E64335}"/>
              </a:ext>
            </a:extLst>
          </p:cNvPr>
          <p:cNvGraphicFramePr/>
          <p:nvPr>
            <p:extLst>
              <p:ext uri="{D42A27DB-BD31-4B8C-83A1-F6EECF244321}">
                <p14:modId xmlns:p14="http://schemas.microsoft.com/office/powerpoint/2010/main" val="2822565572"/>
              </p:ext>
            </p:extLst>
          </p:nvPr>
        </p:nvGraphicFramePr>
        <p:xfrm>
          <a:off x="1029547" y="1296987"/>
          <a:ext cx="7132319" cy="3358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033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6</a:t>
            </a:fld>
            <a:endParaRPr>
              <a:latin typeface="Times New Roman" panose="02020603050405020304" pitchFamily="18" charset="0"/>
              <a:cs typeface="Times New Roman" panose="02020603050405020304" pitchFamily="18" charset="0"/>
            </a:endParaRPr>
          </a:p>
        </p:txBody>
      </p:sp>
      <p:sp>
        <p:nvSpPr>
          <p:cNvPr id="267" name="Google Shape;267;p3"/>
          <p:cNvSpPr txBox="1"/>
          <p:nvPr/>
        </p:nvSpPr>
        <p:spPr>
          <a:xfrm>
            <a:off x="1521449" y="319313"/>
            <a:ext cx="6101100" cy="707846"/>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Clr>
                <a:srgbClr val="C00000"/>
              </a:buClr>
              <a:buSzPts val="3600"/>
              <a:buFont typeface="Calibri"/>
              <a:buNone/>
            </a:pP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Dosare</a:t>
            </a:r>
            <a:r>
              <a:rPr lang="en-US" sz="40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 </a:t>
            </a:r>
            <a:r>
              <a:rPr lang="en-US" sz="4000" b="1" i="0" u="none" strike="noStrike" cap="none" dirty="0" err="1">
                <a:solidFill>
                  <a:srgbClr val="C00000"/>
                </a:solidFill>
                <a:latin typeface="Times New Roman" panose="02020603050405020304" pitchFamily="18" charset="0"/>
                <a:ea typeface="Calibri"/>
                <a:cs typeface="Times New Roman" panose="02020603050405020304" pitchFamily="18" charset="0"/>
                <a:sym typeface="Calibri"/>
              </a:rPr>
              <a:t>încheiate</a:t>
            </a:r>
            <a:endParaRPr sz="40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graphicFrame>
        <p:nvGraphicFramePr>
          <p:cNvPr id="4" name="Diagramă 3">
            <a:extLst>
              <a:ext uri="{FF2B5EF4-FFF2-40B4-BE49-F238E27FC236}">
                <a16:creationId xmlns:a16="http://schemas.microsoft.com/office/drawing/2014/main" id="{86E3F07B-711D-3402-F6C0-29A7374ADFF9}"/>
              </a:ext>
            </a:extLst>
          </p:cNvPr>
          <p:cNvGraphicFramePr/>
          <p:nvPr>
            <p:extLst>
              <p:ext uri="{D42A27DB-BD31-4B8C-83A1-F6EECF244321}">
                <p14:modId xmlns:p14="http://schemas.microsoft.com/office/powerpoint/2010/main" val="2440038937"/>
              </p:ext>
            </p:extLst>
          </p:nvPr>
        </p:nvGraphicFramePr>
        <p:xfrm>
          <a:off x="856826" y="1027159"/>
          <a:ext cx="7430347" cy="35952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22D88AF-4849-08B9-1D5A-D1BA75D614D7}"/>
              </a:ext>
            </a:extLst>
          </p:cNvPr>
          <p:cNvSpPr>
            <a:spLocks noGrp="1"/>
          </p:cNvSpPr>
          <p:nvPr>
            <p:ph type="title"/>
          </p:nvPr>
        </p:nvSpPr>
        <p:spPr>
          <a:xfrm>
            <a:off x="457200" y="384514"/>
            <a:ext cx="8229600" cy="478169"/>
          </a:xfrm>
        </p:spPr>
        <p:txBody>
          <a:bodyPr>
            <a:noAutofit/>
          </a:bodyPr>
          <a:lstStyle/>
          <a:p>
            <a:pPr algn="ctr"/>
            <a:r>
              <a:rPr lang="en-US" sz="4000" b="1" dirty="0" err="1">
                <a:solidFill>
                  <a:srgbClr val="C00000"/>
                </a:solidFill>
                <a:latin typeface="Times New Roman" panose="02020603050405020304" pitchFamily="18" charset="0"/>
                <a:cs typeface="Times New Roman" panose="02020603050405020304" pitchFamily="18" charset="0"/>
              </a:rPr>
              <a:t>Dosare</a:t>
            </a:r>
            <a:r>
              <a:rPr lang="en-US" sz="4000" b="1" dirty="0">
                <a:solidFill>
                  <a:srgbClr val="C00000"/>
                </a:solidFill>
                <a:latin typeface="Times New Roman" panose="02020603050405020304" pitchFamily="18" charset="0"/>
                <a:cs typeface="Times New Roman" panose="02020603050405020304" pitchFamily="18" charset="0"/>
              </a:rPr>
              <a:t> </a:t>
            </a:r>
            <a:r>
              <a:rPr lang="ro-MD" sz="4000" b="1" dirty="0">
                <a:solidFill>
                  <a:srgbClr val="C00000"/>
                </a:solidFill>
                <a:latin typeface="Times New Roman" panose="02020603050405020304" pitchFamily="18" charset="0"/>
                <a:cs typeface="Times New Roman" panose="02020603050405020304" pitchFamily="18" charset="0"/>
              </a:rPr>
              <a:t>î</a:t>
            </a:r>
            <a:r>
              <a:rPr lang="en-US" sz="4000" b="1" dirty="0" err="1">
                <a:solidFill>
                  <a:srgbClr val="C00000"/>
                </a:solidFill>
                <a:latin typeface="Times New Roman" panose="02020603050405020304" pitchFamily="18" charset="0"/>
                <a:cs typeface="Times New Roman" panose="02020603050405020304" pitchFamily="18" charset="0"/>
              </a:rPr>
              <a:t>ncheiate</a:t>
            </a:r>
            <a:endParaRPr lang="ro-MD" sz="4000" b="1" dirty="0">
              <a:solidFill>
                <a:srgbClr val="C00000"/>
              </a:solidFill>
              <a:latin typeface="Times New Roman" panose="02020603050405020304" pitchFamily="18" charset="0"/>
              <a:cs typeface="Times New Roman" panose="02020603050405020304" pitchFamily="18" charset="0"/>
            </a:endParaRPr>
          </a:p>
        </p:txBody>
      </p:sp>
      <p:sp>
        <p:nvSpPr>
          <p:cNvPr id="3" name="Substituent text 2">
            <a:extLst>
              <a:ext uri="{FF2B5EF4-FFF2-40B4-BE49-F238E27FC236}">
                <a16:creationId xmlns:a16="http://schemas.microsoft.com/office/drawing/2014/main" id="{54801979-F14D-0BF9-839A-DD67E4E17BBB}"/>
              </a:ext>
            </a:extLst>
          </p:cNvPr>
          <p:cNvSpPr>
            <a:spLocks noGrp="1"/>
          </p:cNvSpPr>
          <p:nvPr>
            <p:ph idx="1"/>
          </p:nvPr>
        </p:nvSpPr>
        <p:spPr>
          <a:xfrm>
            <a:off x="435670" y="828263"/>
            <a:ext cx="8229600" cy="406317"/>
          </a:xfrm>
        </p:spPr>
        <p:txBody>
          <a:bodyPr>
            <a:normAutofit/>
          </a:bodyPr>
          <a:lstStyle/>
          <a:p>
            <a:pPr marL="114300" indent="0" algn="ctr">
              <a:buNone/>
            </a:pPr>
            <a:r>
              <a:rPr lang="ro-MD" sz="1800" dirty="0">
                <a:solidFill>
                  <a:schemeClr val="tx1"/>
                </a:solidFill>
                <a:latin typeface="Times New Roman" panose="02020603050405020304" pitchFamily="18" charset="0"/>
                <a:cs typeface="Times New Roman" panose="02020603050405020304" pitchFamily="18" charset="0"/>
              </a:rPr>
              <a:t>Sediul Central</a:t>
            </a:r>
          </a:p>
        </p:txBody>
      </p:sp>
      <p:sp>
        <p:nvSpPr>
          <p:cNvPr id="4" name="Substituent număr diapozitiv 3">
            <a:extLst>
              <a:ext uri="{FF2B5EF4-FFF2-40B4-BE49-F238E27FC236}">
                <a16:creationId xmlns:a16="http://schemas.microsoft.com/office/drawing/2014/main" id="{15C66B4F-C848-D7B9-B6D3-F1C1C95F0D2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aphicFrame>
        <p:nvGraphicFramePr>
          <p:cNvPr id="7" name="Diagramă 6">
            <a:extLst>
              <a:ext uri="{FF2B5EF4-FFF2-40B4-BE49-F238E27FC236}">
                <a16:creationId xmlns:a16="http://schemas.microsoft.com/office/drawing/2014/main" id="{7B61B9C8-D36C-BE77-1DC7-E2DF3DB9278D}"/>
              </a:ext>
            </a:extLst>
          </p:cNvPr>
          <p:cNvGraphicFramePr/>
          <p:nvPr>
            <p:extLst>
              <p:ext uri="{D42A27DB-BD31-4B8C-83A1-F6EECF244321}">
                <p14:modId xmlns:p14="http://schemas.microsoft.com/office/powerpoint/2010/main" val="2612009841"/>
              </p:ext>
            </p:extLst>
          </p:nvPr>
        </p:nvGraphicFramePr>
        <p:xfrm>
          <a:off x="980198" y="1352970"/>
          <a:ext cx="7140545" cy="3204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279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E04B53B-9782-B5D4-36D7-DB9F362E5530}"/>
              </a:ext>
            </a:extLst>
          </p:cNvPr>
          <p:cNvSpPr>
            <a:spLocks noGrp="1"/>
          </p:cNvSpPr>
          <p:nvPr>
            <p:ph type="title"/>
          </p:nvPr>
        </p:nvSpPr>
        <p:spPr>
          <a:xfrm>
            <a:off x="532800" y="267335"/>
            <a:ext cx="8154000" cy="565785"/>
          </a:xfrm>
        </p:spPr>
        <p:txBody>
          <a:bodyPr>
            <a:noAutofit/>
          </a:bodyPr>
          <a:lstStyle/>
          <a:p>
            <a:pPr algn="ctr"/>
            <a:r>
              <a:rPr lang="ro-MD" sz="4000" b="1" dirty="0">
                <a:solidFill>
                  <a:srgbClr val="C00000"/>
                </a:solidFill>
                <a:latin typeface="Times New Roman" panose="02020603050405020304" pitchFamily="18" charset="0"/>
                <a:cs typeface="Times New Roman" panose="02020603050405020304" pitchFamily="18" charset="0"/>
              </a:rPr>
              <a:t>Dosare încheiate</a:t>
            </a:r>
          </a:p>
        </p:txBody>
      </p:sp>
      <p:sp>
        <p:nvSpPr>
          <p:cNvPr id="4" name="Substituent număr diapozitiv 3">
            <a:extLst>
              <a:ext uri="{FF2B5EF4-FFF2-40B4-BE49-F238E27FC236}">
                <a16:creationId xmlns:a16="http://schemas.microsoft.com/office/drawing/2014/main" id="{EC06AE2D-F473-AC44-7DC7-96C65FEE17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7" name="Diagramă 6">
            <a:extLst>
              <a:ext uri="{FF2B5EF4-FFF2-40B4-BE49-F238E27FC236}">
                <a16:creationId xmlns:a16="http://schemas.microsoft.com/office/drawing/2014/main" id="{F8528CD9-1678-8DC6-8E24-3A8642446D11}"/>
              </a:ext>
            </a:extLst>
          </p:cNvPr>
          <p:cNvGraphicFramePr/>
          <p:nvPr>
            <p:extLst>
              <p:ext uri="{D42A27DB-BD31-4B8C-83A1-F6EECF244321}">
                <p14:modId xmlns:p14="http://schemas.microsoft.com/office/powerpoint/2010/main" val="505971986"/>
              </p:ext>
            </p:extLst>
          </p:nvPr>
        </p:nvGraphicFramePr>
        <p:xfrm>
          <a:off x="1022773" y="833119"/>
          <a:ext cx="6597227" cy="4084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490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6A8E431-9C98-B992-21C8-C87B370CAA5D}"/>
              </a:ext>
            </a:extLst>
          </p:cNvPr>
          <p:cNvSpPr>
            <a:spLocks noGrp="1"/>
          </p:cNvSpPr>
          <p:nvPr>
            <p:ph type="title"/>
          </p:nvPr>
        </p:nvSpPr>
        <p:spPr>
          <a:xfrm>
            <a:off x="800100" y="393559"/>
            <a:ext cx="7543800" cy="643877"/>
          </a:xfrm>
        </p:spPr>
        <p:txBody>
          <a:bodyPr>
            <a:normAutofit/>
          </a:bodyPr>
          <a:lstStyle/>
          <a:p>
            <a:pPr algn="ctr"/>
            <a:r>
              <a:rPr lang="ro-MD" sz="4000" b="1" dirty="0">
                <a:solidFill>
                  <a:srgbClr val="C00000"/>
                </a:solidFill>
                <a:latin typeface="Times New Roman" panose="02020603050405020304" pitchFamily="18" charset="0"/>
                <a:cs typeface="Times New Roman" panose="02020603050405020304" pitchFamily="18" charset="0"/>
              </a:rPr>
              <a:t>Dosare încheiate</a:t>
            </a:r>
          </a:p>
        </p:txBody>
      </p:sp>
      <p:sp>
        <p:nvSpPr>
          <p:cNvPr id="4" name="Substituent număr diapozitiv 3">
            <a:extLst>
              <a:ext uri="{FF2B5EF4-FFF2-40B4-BE49-F238E27FC236}">
                <a16:creationId xmlns:a16="http://schemas.microsoft.com/office/drawing/2014/main" id="{2C3ABC70-F93A-8623-4243-73E07D8C0C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graphicFrame>
        <p:nvGraphicFramePr>
          <p:cNvPr id="7" name="Diagramă 6">
            <a:extLst>
              <a:ext uri="{FF2B5EF4-FFF2-40B4-BE49-F238E27FC236}">
                <a16:creationId xmlns:a16="http://schemas.microsoft.com/office/drawing/2014/main" id="{C8AFA37B-7DC6-BEA0-284B-0353DE8D0198}"/>
              </a:ext>
            </a:extLst>
          </p:cNvPr>
          <p:cNvGraphicFramePr/>
          <p:nvPr>
            <p:extLst>
              <p:ext uri="{D42A27DB-BD31-4B8C-83A1-F6EECF244321}">
                <p14:modId xmlns:p14="http://schemas.microsoft.com/office/powerpoint/2010/main" val="3212127241"/>
              </p:ext>
            </p:extLst>
          </p:nvPr>
        </p:nvGraphicFramePr>
        <p:xfrm>
          <a:off x="1277257" y="949929"/>
          <a:ext cx="6096000" cy="3752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5421856"/>
      </p:ext>
    </p:extLst>
  </p:cSld>
  <p:clrMapOvr>
    <a:masterClrMapping/>
  </p:clrMapOvr>
</p:sld>
</file>

<file path=ppt/theme/theme1.xml><?xml version="1.0" encoding="utf-8"?>
<a:theme xmlns:a="http://schemas.openxmlformats.org/drawingml/2006/main" name="Temă Offic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ă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ă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1738</TotalTime>
  <Words>1037</Words>
  <Application>Microsoft Office PowerPoint</Application>
  <PresentationFormat>Particularizare</PresentationFormat>
  <Paragraphs>154</Paragraphs>
  <Slides>23</Slides>
  <Notes>13</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23</vt:i4>
      </vt:variant>
    </vt:vector>
  </HeadingPairs>
  <TitlesOfParts>
    <vt:vector size="29" baseType="lpstr">
      <vt:lpstr>Calibri</vt:lpstr>
      <vt:lpstr>Gill Sans</vt:lpstr>
      <vt:lpstr>Arial</vt:lpstr>
      <vt:lpstr>Calibri Light</vt:lpstr>
      <vt:lpstr>Times New Roman</vt:lpstr>
      <vt:lpstr>Temă Office</vt:lpstr>
      <vt:lpstr>Prezentare PowerPoint</vt:lpstr>
      <vt:lpstr>Prezentare PowerPoint</vt:lpstr>
      <vt:lpstr>Dosare înregistrate</vt:lpstr>
      <vt:lpstr>Prezentare PowerPoint</vt:lpstr>
      <vt:lpstr>Dosare înregistrate</vt:lpstr>
      <vt:lpstr>Prezentare PowerPoint</vt:lpstr>
      <vt:lpstr>Dosare încheiate</vt:lpstr>
      <vt:lpstr>Dosare încheiate</vt:lpstr>
      <vt:lpstr>Dosare încheiate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Concluzii</vt:lpstr>
      <vt:lpstr>Concluzii</vt:lpstr>
      <vt:lpstr>Concluzii</vt:lpstr>
      <vt:lpstr>ACȚIUNI PRIORITARE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USAID</dc:creator>
  <cp:lastModifiedBy>checchico checchico</cp:lastModifiedBy>
  <cp:revision>18</cp:revision>
  <cp:lastPrinted>2024-05-14T11:48:11Z</cp:lastPrinted>
  <dcterms:created xsi:type="dcterms:W3CDTF">2017-03-16T17:43:27Z</dcterms:created>
  <dcterms:modified xsi:type="dcterms:W3CDTF">2024-05-16T13:05:52Z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0x01010069D151F96F061741A5FFA95FBD74E297</vt:lpwstr>
  </property>
  <property fmtid="{D5CDD505-2E9C-101B-9397-08002B2CF9AE}" pid="3" name="MediaServiceImageTags">
    <vt:lpwstr/>
  </property>
</Properties>
</file>