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359" r:id="rId5"/>
    <p:sldId id="324" r:id="rId6"/>
    <p:sldId id="485" r:id="rId7"/>
    <p:sldId id="487" r:id="rId8"/>
    <p:sldId id="533" r:id="rId9"/>
    <p:sldId id="534" r:id="rId10"/>
    <p:sldId id="527" r:id="rId11"/>
    <p:sldId id="492" r:id="rId12"/>
    <p:sldId id="493" r:id="rId13"/>
    <p:sldId id="535" r:id="rId14"/>
    <p:sldId id="498" r:id="rId15"/>
    <p:sldId id="530" r:id="rId16"/>
    <p:sldId id="500" r:id="rId17"/>
    <p:sldId id="501" r:id="rId18"/>
    <p:sldId id="531" r:id="rId19"/>
    <p:sldId id="522" r:id="rId20"/>
    <p:sldId id="536" r:id="rId21"/>
    <p:sldId id="505" r:id="rId22"/>
    <p:sldId id="506" r:id="rId23"/>
    <p:sldId id="537" r:id="rId24"/>
    <p:sldId id="532" r:id="rId25"/>
    <p:sldId id="511" r:id="rId26"/>
    <p:sldId id="538" r:id="rId27"/>
  </p:sldIdLst>
  <p:sldSz cx="9144000" cy="51847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56B916-6744-EFAA-1C9D-114861776596}" name="Marin Chihai" initials="MC" userId="S::mchihai@dexisonline.com::72c81da3-a216-449f-9086-392f518c2a8c"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D32"/>
    <a:srgbClr val="6C6463"/>
    <a:srgbClr val="0067B9"/>
    <a:srgbClr val="FFFFFF"/>
    <a:srgbClr val="E7E7E5"/>
    <a:srgbClr val="BA0C2F"/>
    <a:srgbClr val="002F6C"/>
    <a:srgbClr val="CFCDC9"/>
    <a:srgbClr val="A7C6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D57174-DE32-4D69-8401-87612967434A}" v="87" dt="2023-10-19T12:36:53.7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14"/>
      </p:cViewPr>
      <p:guideLst>
        <p:guide orient="horz" pos="1633"/>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5/17/2024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5/17/2024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o-MD" sz="1200">
                <a:latin typeface="Arial" panose="020B0604020202020204" pitchFamily="34" charset="0"/>
                <a:cs typeface="Arial" panose="020B0604020202020204" pitchFamily="34" charset="0"/>
              </a:rPr>
              <a:t>Cadrul normativ intern la moment în actualizare prevede că, fiecare manager de subdiviziune poate fi înlocuit de un alt specialist din subdiviziune, în caz de absență a managerului, prin act normativ intern, astfel, fiecare manager asigură pregătirea unor astfel de specialiști pentru a le crea aptitudini de liderism, management.</a:t>
            </a:r>
            <a:endParaRPr lang="ro-MD" sz="1200" b="1" kern="1200">
              <a:effectLst/>
              <a:latin typeface="Arial" panose="020B0604020202020204" pitchFamily="34" charset="0"/>
              <a:cs typeface="Arial" panose="020B0604020202020204" pitchFamily="34" charset="0"/>
            </a:endParaRPr>
          </a:p>
          <a:p>
            <a:endParaRPr lang="ru-MD"/>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a:p>
        </p:txBody>
      </p:sp>
    </p:spTree>
    <p:extLst>
      <p:ext uri="{BB962C8B-B14F-4D97-AF65-F5344CB8AC3E}">
        <p14:creationId xmlns:p14="http://schemas.microsoft.com/office/powerpoint/2010/main" val="1998151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MD"/>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a:p>
        </p:txBody>
      </p:sp>
    </p:spTree>
    <p:extLst>
      <p:ext uri="{BB962C8B-B14F-4D97-AF65-F5344CB8AC3E}">
        <p14:creationId xmlns:p14="http://schemas.microsoft.com/office/powerpoint/2010/main" val="4225412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MD"/>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a:p>
        </p:txBody>
      </p:sp>
    </p:spTree>
    <p:extLst>
      <p:ext uri="{BB962C8B-B14F-4D97-AF65-F5344CB8AC3E}">
        <p14:creationId xmlns:p14="http://schemas.microsoft.com/office/powerpoint/2010/main" val="343730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MD"/>
          </a:p>
        </p:txBody>
      </p:sp>
      <p:sp>
        <p:nvSpPr>
          <p:cNvPr id="4" name="Substituent număr diapozitiv 3"/>
          <p:cNvSpPr>
            <a:spLocks noGrp="1"/>
          </p:cNvSpPr>
          <p:nvPr>
            <p:ph type="sldNum" sz="quarter" idx="5"/>
          </p:nvPr>
        </p:nvSpPr>
        <p:spPr/>
        <p:txBody>
          <a:bodyPr/>
          <a:lstStyle/>
          <a:p>
            <a:fld id="{824A558B-E4E9-A94A-B9C1-029E46A76ABA}" type="slidenum">
              <a:rPr lang="en-US" smtClean="0"/>
              <a:t>12</a:t>
            </a:fld>
            <a:endParaRPr lang="en-US"/>
          </a:p>
        </p:txBody>
      </p:sp>
    </p:spTree>
    <p:extLst>
      <p:ext uri="{BB962C8B-B14F-4D97-AF65-F5344CB8AC3E}">
        <p14:creationId xmlns:p14="http://schemas.microsoft.com/office/powerpoint/2010/main" val="2113086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MD"/>
          </a:p>
        </p:txBody>
      </p:sp>
      <p:sp>
        <p:nvSpPr>
          <p:cNvPr id="4" name="Substituent număr diapozitiv 3"/>
          <p:cNvSpPr>
            <a:spLocks noGrp="1"/>
          </p:cNvSpPr>
          <p:nvPr>
            <p:ph type="sldNum" sz="quarter" idx="5"/>
          </p:nvPr>
        </p:nvSpPr>
        <p:spPr/>
        <p:txBody>
          <a:bodyPr/>
          <a:lstStyle/>
          <a:p>
            <a:fld id="{824A558B-E4E9-A94A-B9C1-029E46A76ABA}" type="slidenum">
              <a:rPr lang="en-US" smtClean="0"/>
              <a:t>13</a:t>
            </a:fld>
            <a:endParaRPr lang="en-US"/>
          </a:p>
        </p:txBody>
      </p:sp>
    </p:spTree>
    <p:extLst>
      <p:ext uri="{BB962C8B-B14F-4D97-AF65-F5344CB8AC3E}">
        <p14:creationId xmlns:p14="http://schemas.microsoft.com/office/powerpoint/2010/main" val="351513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MD"/>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a:p>
        </p:txBody>
      </p:sp>
    </p:spTree>
    <p:extLst>
      <p:ext uri="{BB962C8B-B14F-4D97-AF65-F5344CB8AC3E}">
        <p14:creationId xmlns:p14="http://schemas.microsoft.com/office/powerpoint/2010/main" val="193248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MD"/>
          </a:p>
        </p:txBody>
      </p:sp>
      <p:sp>
        <p:nvSpPr>
          <p:cNvPr id="4" name="Slide Number Placeholder 3"/>
          <p:cNvSpPr>
            <a:spLocks noGrp="1"/>
          </p:cNvSpPr>
          <p:nvPr>
            <p:ph type="sldNum" sz="quarter" idx="5"/>
          </p:nvPr>
        </p:nvSpPr>
        <p:spPr/>
        <p:txBody>
          <a:bodyPr/>
          <a:lstStyle/>
          <a:p>
            <a:fld id="{824A558B-E4E9-A94A-B9C1-029E46A76ABA}" type="slidenum">
              <a:rPr lang="en-US" smtClean="0"/>
              <a:t>21</a:t>
            </a:fld>
            <a:endParaRPr lang="en-US"/>
          </a:p>
        </p:txBody>
      </p:sp>
    </p:spTree>
    <p:extLst>
      <p:ext uri="{BB962C8B-B14F-4D97-AF65-F5344CB8AC3E}">
        <p14:creationId xmlns:p14="http://schemas.microsoft.com/office/powerpoint/2010/main" val="391154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MD"/>
          </a:p>
        </p:txBody>
      </p:sp>
      <p:sp>
        <p:nvSpPr>
          <p:cNvPr id="4" name="Slide Number Placeholder 3"/>
          <p:cNvSpPr>
            <a:spLocks noGrp="1"/>
          </p:cNvSpPr>
          <p:nvPr>
            <p:ph type="sldNum" sz="quarter" idx="5"/>
          </p:nvPr>
        </p:nvSpPr>
        <p:spPr/>
        <p:txBody>
          <a:bodyPr/>
          <a:lstStyle/>
          <a:p>
            <a:fld id="{824A558B-E4E9-A94A-B9C1-029E46A76ABA}" type="slidenum">
              <a:rPr lang="en-US" smtClean="0"/>
              <a:t>22</a:t>
            </a:fld>
            <a:endParaRPr lang="en-US"/>
          </a:p>
        </p:txBody>
      </p:sp>
    </p:spTree>
    <p:extLst>
      <p:ext uri="{BB962C8B-B14F-4D97-AF65-F5344CB8AC3E}">
        <p14:creationId xmlns:p14="http://schemas.microsoft.com/office/powerpoint/2010/main" val="3361511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9" name="Picture Placeholder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153988"/>
            <a:ext cx="8839200" cy="4876800"/>
          </a:xfrm>
          <a:prstGeom prst="rect">
            <a:avLst/>
          </a:prstGeom>
        </p:spPr>
      </p:pic>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94BE6F61-BFD2-1C46-B333-1A14B328DEC8}" type="datetime1">
              <a:rPr lang="en-US" smtClean="0"/>
              <a:t>5/17/2024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C63DA0A2-A4AA-EA40-B5C3-AA6C4A3A6E0E}"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4B442AE-B013-8648-A7CC-6CBF24268C23}" type="datetime1">
              <a:rPr lang="en-US" smtClean="0"/>
              <a:t>5/17/2024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D23C88AD-649E-3E4E-9C00-F8B585DCF751}"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95787867-7E8D-5548-AF86-7DABE3942157}"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89436196-7028-B342-A3AA-3FEBFB3E29B4}" type="datetime1">
              <a:rPr lang="en-US" smtClean="0"/>
              <a:t>5/17/2024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D1AE1DE4-267B-0149-A773-8DC9FE924579}"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AEA5F33E-63D8-B248-90CE-1598BA5241DD}"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52400" y="153987"/>
            <a:ext cx="8839201" cy="4876800"/>
          </a:xfrm>
          <a:prstGeom prst="rect">
            <a:avLst/>
          </a:prstGeom>
        </p:spPr>
      </p:pic>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BEF4E09-BECB-D842-8714-4F6D99218255}" type="datetime1">
              <a:rPr lang="en-US" smtClean="0"/>
              <a:t>5/17/2024</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solidFill>
          <a:srgbClr val="002F6C"/>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5B27DFC4-840F-4547-AE3C-773400A76BD5}" type="datetime1">
              <a:rPr lang="en-US" smtClean="0"/>
              <a:t>5/17/2024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25BEADE6-79A4-C243-8827-800CFB443D55}" type="datetime1">
              <a:rPr lang="en-US" smtClean="0"/>
              <a:t>5/17/2024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61801B27-58A5-3C4C-A510-336F32010548}" type="datetime1">
              <a:rPr lang="en-US" smtClean="0"/>
              <a:t>5/17/2024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569937"/>
            <a:ext cx="1369673"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4FCD72A-4E51-6E4A-B45D-B87D1B83163C}" type="datetime1">
              <a:rPr lang="en-US" smtClean="0"/>
              <a:t>5/17/2024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5C190158-54EF-8E48-B4E5-B3B8E66B4050}"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CE6E4D30-59AC-244E-A65A-A388CAB1E0C4}"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DC96304-8D6B-AA4D-BC58-441F7CE6FF22}" type="datetime1">
              <a:rPr lang="en-US" smtClean="0"/>
              <a:t>5/17/2024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ED838423-2E71-D144-B04A-7C473F5387BA}"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83BAC48-80A5-1842-86D2-F9F2208306BF}"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655B826-8391-7F41-9BB0-7398F74C32F3}" type="datetime1">
              <a:rPr lang="en-US" smtClean="0"/>
              <a:t>5/17/2024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5362119D-46E8-8841-B710-BBDF442EDA79}"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424D1438-B03E-314E-9633-683F3F7B2CE6}"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671BCBEC-F517-2B45-BC55-E11E9867F522}" type="datetime1">
              <a:rPr lang="en-US" smtClean="0"/>
              <a:t>5/17/2024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B3412D66-7FC5-5B4B-AC08-813C05A72D57}" type="datetime1">
              <a:rPr lang="en-US" smtClean="0"/>
              <a:t>5/17/2024</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4768" y="4344987"/>
            <a:ext cx="1369673"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2671731-52BA-5B40-A782-3204A7F8ACFF}"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84FBFE78-741B-D54C-8A80-4C6BF351F1D9}"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6B2C6E5-FD71-0348-98A6-18EEFEEC5C35}" type="datetime1">
              <a:rPr lang="en-US" smtClean="0"/>
              <a:t>5/17/2024</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B0A6E98C-416E-AC4F-B548-FC0EB092CC1C}"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D45063A1-27C1-5447-A2EF-82A9EC106839}"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830C9901-FFBD-CF40-89DC-52AC1BDC13D1}" type="datetime1">
              <a:rPr lang="en-US" smtClean="0"/>
              <a:t>5/17/2024</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F424F0A7-9A93-EF48-99DA-67580BA21AEF}" type="datetime1">
              <a:rPr lang="en-US" smtClean="0"/>
              <a:t>5/17/2024</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09C1A7C2-6D23-B248-8485-FF22F91A24CD}" type="datetime1">
              <a:rPr lang="en-US" smtClean="0"/>
              <a:t>5/17/2024</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35D6A6E7-BE78-9043-83F0-130C475DC40E}" type="datetime1">
              <a:rPr lang="en-US" smtClean="0"/>
              <a:t>5/17/2024</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Lst>
  <p:hf hdr="0" ft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adolexadolex/posts/pfbid02b3eTjQLZmu5z7B5q16188jUb54qdV85KondCfiUpEVvTUBFwnbpRvwMctHQH3MkPl"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7917F6-E751-F946-92F4-7AB42C9D24D6}"/>
              </a:ext>
            </a:extLst>
          </p:cNvPr>
          <p:cNvSpPr>
            <a:spLocks noGrp="1"/>
          </p:cNvSpPr>
          <p:nvPr>
            <p:ph type="sldNum" sz="quarter" idx="4"/>
          </p:nvPr>
        </p:nvSpPr>
        <p:spPr/>
        <p:txBody>
          <a:bodyPr/>
          <a:lstStyle/>
          <a:p>
            <a:fld id="{42782948-4DBE-204D-AB9E-B65E067054AE}" type="slidenum">
              <a:rPr lang="en-US" smtClean="0">
                <a:latin typeface="+mn-lt"/>
              </a:rPr>
              <a:pPr/>
              <a:t>1</a:t>
            </a:fld>
            <a:endParaRPr lang="en-US">
              <a:latin typeface="+mn-lt"/>
            </a:endParaRPr>
          </a:p>
        </p:txBody>
      </p:sp>
      <p:sp>
        <p:nvSpPr>
          <p:cNvPr id="4" name="Title 3">
            <a:extLst>
              <a:ext uri="{FF2B5EF4-FFF2-40B4-BE49-F238E27FC236}">
                <a16:creationId xmlns:a16="http://schemas.microsoft.com/office/drawing/2014/main" id="{A73CA42B-B507-8344-A1BD-A9EAB61E810C}"/>
              </a:ext>
            </a:extLst>
          </p:cNvPr>
          <p:cNvSpPr>
            <a:spLocks noGrp="1"/>
          </p:cNvSpPr>
          <p:nvPr>
            <p:ph type="ctrTitle"/>
          </p:nvPr>
        </p:nvSpPr>
        <p:spPr>
          <a:xfrm>
            <a:off x="657961" y="1313364"/>
            <a:ext cx="3886200" cy="1279022"/>
          </a:xfrm>
        </p:spPr>
        <p:txBody>
          <a:bodyPr>
            <a:normAutofit fontScale="90000"/>
          </a:bodyPr>
          <a:lstStyle/>
          <a:p>
            <a:r>
              <a:rPr lang="ro-MD" sz="2000" b="1">
                <a:latin typeface="Arial" panose="020B0604020202020204" pitchFamily="34" charset="0"/>
                <a:cs typeface="Arial" panose="020B0604020202020204" pitchFamily="34" charset="0"/>
              </a:rPr>
              <a:t>E</a:t>
            </a:r>
            <a:r>
              <a:rPr lang="ro-MD" sz="2000" b="1"/>
              <a:t>valuarea și monitorizarea rezultatelor de implementare a Planului de dezvoltare strategică a</a:t>
            </a:r>
            <a:r>
              <a:rPr lang="en-US" sz="2000" b="1"/>
              <a:t>l</a:t>
            </a:r>
            <a:r>
              <a:rPr lang="ro-MD" sz="2000" b="1"/>
              <a:t> Judecătoriei Model Bălți</a:t>
            </a:r>
            <a:endParaRPr lang="en-MD" sz="1600">
              <a:latin typeface="+mn-lt"/>
            </a:endParaRPr>
          </a:p>
        </p:txBody>
      </p:sp>
      <p:sp>
        <p:nvSpPr>
          <p:cNvPr id="5" name="Subtitle 4">
            <a:extLst>
              <a:ext uri="{FF2B5EF4-FFF2-40B4-BE49-F238E27FC236}">
                <a16:creationId xmlns:a16="http://schemas.microsoft.com/office/drawing/2014/main" id="{34BAB75B-0540-A444-9190-7D0722FC6DD7}"/>
              </a:ext>
            </a:extLst>
          </p:cNvPr>
          <p:cNvSpPr>
            <a:spLocks noGrp="1"/>
          </p:cNvSpPr>
          <p:nvPr>
            <p:ph type="subTitle" idx="1"/>
          </p:nvPr>
        </p:nvSpPr>
        <p:spPr>
          <a:xfrm>
            <a:off x="657961" y="3156847"/>
            <a:ext cx="4083905" cy="591671"/>
          </a:xfrm>
        </p:spPr>
        <p:txBody>
          <a:bodyPr>
            <a:normAutofit fontScale="92500"/>
          </a:bodyPr>
          <a:lstStyle/>
          <a:p>
            <a:r>
              <a:rPr lang="ro-MD" dirty="0">
                <a:solidFill>
                  <a:srgbClr val="C00000"/>
                </a:solidFill>
                <a:latin typeface="+mn-lt"/>
              </a:rPr>
              <a:t>O instanță eficientă pentru justiție independentă, profesionistă și accesibilă printr-un singur clic. </a:t>
            </a:r>
            <a:endParaRPr lang="en-MD" dirty="0">
              <a:solidFill>
                <a:srgbClr val="C00000"/>
              </a:solidFill>
              <a:latin typeface="+mn-lt"/>
            </a:endParaRPr>
          </a:p>
        </p:txBody>
      </p:sp>
      <p:pic>
        <p:nvPicPr>
          <p:cNvPr id="20482" name="Picture 2" descr="Evaluating the Impact of Learning Programs | Article">
            <a:extLst>
              <a:ext uri="{FF2B5EF4-FFF2-40B4-BE49-F238E27FC236}">
                <a16:creationId xmlns:a16="http://schemas.microsoft.com/office/drawing/2014/main" id="{9479C600-7852-6340-95F9-21FA5B986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203" y="1436255"/>
            <a:ext cx="3484678" cy="231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41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conținut 1">
            <a:extLst>
              <a:ext uri="{FF2B5EF4-FFF2-40B4-BE49-F238E27FC236}">
                <a16:creationId xmlns:a16="http://schemas.microsoft.com/office/drawing/2014/main" id="{B930D790-5622-2612-1E89-912AF70833BB}"/>
              </a:ext>
            </a:extLst>
          </p:cNvPr>
          <p:cNvSpPr>
            <a:spLocks noGrp="1"/>
          </p:cNvSpPr>
          <p:nvPr>
            <p:ph sz="half" idx="1"/>
          </p:nvPr>
        </p:nvSpPr>
        <p:spPr/>
        <p:txBody>
          <a:bodyPr>
            <a:normAutofit fontScale="85000" lnSpcReduction="20000"/>
          </a:bodyPr>
          <a:lstStyle/>
          <a:p>
            <a:r>
              <a:rPr lang="ro-MD" b="1" dirty="0"/>
              <a:t>A.2.2.1. Crearea și /sau rezervarea locurilor de muncă pentru persoanele cu dizabilități, inclusiv includerea acestora în statele de personal ale judecătoriei</a:t>
            </a:r>
          </a:p>
          <a:p>
            <a:r>
              <a:rPr lang="ro-MD" b="1" dirty="0"/>
              <a:t>A.2.2.2. Descrierea mecanismului privind asigurarea acomodării rezonabile a locului de muncă pentru personalul angajat din rândul persoanelor cu dizabilități</a:t>
            </a:r>
          </a:p>
          <a:p>
            <a:r>
              <a:rPr lang="ro-MD" b="1" dirty="0"/>
              <a:t>A.2.2.3. Calificarea și recalificarea profesională a salariaților persoane cu dizabilități</a:t>
            </a:r>
          </a:p>
          <a:p>
            <a:r>
              <a:rPr lang="ro-MD" b="1" dirty="0"/>
              <a:t>A.2.2.4. Acordarea colaboratorilor judecătoriei a asistenței informaționale și metodologice privind drepturile persoanelor cu dizabilități</a:t>
            </a:r>
          </a:p>
        </p:txBody>
      </p:sp>
      <p:sp>
        <p:nvSpPr>
          <p:cNvPr id="3" name="Substituent conținut 2">
            <a:extLst>
              <a:ext uri="{FF2B5EF4-FFF2-40B4-BE49-F238E27FC236}">
                <a16:creationId xmlns:a16="http://schemas.microsoft.com/office/drawing/2014/main" id="{65DE7712-0584-AF0B-E029-95EC42F8A784}"/>
              </a:ext>
            </a:extLst>
          </p:cNvPr>
          <p:cNvSpPr>
            <a:spLocks noGrp="1"/>
          </p:cNvSpPr>
          <p:nvPr>
            <p:ph sz="half" idx="2"/>
          </p:nvPr>
        </p:nvSpPr>
        <p:spPr/>
        <p:txBody>
          <a:bodyPr/>
          <a:lstStyle/>
          <a:p>
            <a:pPr marL="0" indent="0">
              <a:buNone/>
            </a:pPr>
            <a:r>
              <a:rPr lang="ro-MD" dirty="0"/>
              <a:t>Programul de muncă a salariaților cu grad de dizabilitate sau cu copii cu grad de dizabilitate aflați la îngrijirea acestora, adaptat la dizabilitate, necesitate.</a:t>
            </a:r>
          </a:p>
          <a:p>
            <a:endParaRPr lang="ro-MD" dirty="0"/>
          </a:p>
        </p:txBody>
      </p:sp>
      <p:sp>
        <p:nvSpPr>
          <p:cNvPr id="5" name="Substituent număr diapozitiv 4">
            <a:extLst>
              <a:ext uri="{FF2B5EF4-FFF2-40B4-BE49-F238E27FC236}">
                <a16:creationId xmlns:a16="http://schemas.microsoft.com/office/drawing/2014/main" id="{85228EEA-9BA1-955A-6262-35B3D7EFE215}"/>
              </a:ext>
            </a:extLst>
          </p:cNvPr>
          <p:cNvSpPr>
            <a:spLocks noGrp="1"/>
          </p:cNvSpPr>
          <p:nvPr>
            <p:ph type="sldNum" sz="quarter" idx="12"/>
          </p:nvPr>
        </p:nvSpPr>
        <p:spPr/>
        <p:txBody>
          <a:bodyPr/>
          <a:lstStyle/>
          <a:p>
            <a:fld id="{42782948-4DBE-204D-AB9E-B65E067054AE}" type="slidenum">
              <a:rPr lang="en-US" smtClean="0"/>
              <a:pPr/>
              <a:t>10</a:t>
            </a:fld>
            <a:endParaRPr lang="en-US"/>
          </a:p>
        </p:txBody>
      </p:sp>
      <p:sp>
        <p:nvSpPr>
          <p:cNvPr id="6" name="Titlu 5">
            <a:extLst>
              <a:ext uri="{FF2B5EF4-FFF2-40B4-BE49-F238E27FC236}">
                <a16:creationId xmlns:a16="http://schemas.microsoft.com/office/drawing/2014/main" id="{DE160B64-B362-4607-C2D3-53D7657C452D}"/>
              </a:ext>
            </a:extLst>
          </p:cNvPr>
          <p:cNvSpPr>
            <a:spLocks noGrp="1"/>
          </p:cNvSpPr>
          <p:nvPr>
            <p:ph type="title"/>
          </p:nvPr>
        </p:nvSpPr>
        <p:spPr>
          <a:xfrm>
            <a:off x="686104" y="282813"/>
            <a:ext cx="7772400" cy="861774"/>
          </a:xfrm>
        </p:spPr>
        <p:txBody>
          <a:bodyPr/>
          <a:lstStyle/>
          <a:p>
            <a:r>
              <a:rPr kumimoji="0" lang="en-US" sz="2400" b="0"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Direcția</a:t>
            </a:r>
            <a:r>
              <a:rPr kumimoji="0" lang="en-US" sz="2400" b="0"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en-US" sz="2400" b="0" i="0" u="none" strike="noStrike" kern="1200" cap="none" spc="0" normalizeH="0" baseline="0" noProof="0" dirty="0" err="1">
                <a:ln>
                  <a:noFill/>
                </a:ln>
                <a:solidFill>
                  <a:srgbClr val="651D32"/>
                </a:solidFill>
                <a:effectLst/>
                <a:uLnTx/>
                <a:uFillTx/>
                <a:latin typeface="Arial" panose="020B0604020202020204" pitchFamily="34" charset="0"/>
                <a:ea typeface="+mj-ea"/>
                <a:cs typeface="Arial" panose="020B0604020202020204" pitchFamily="34" charset="0"/>
              </a:rPr>
              <a:t>strategică</a:t>
            </a:r>
            <a:r>
              <a:rPr kumimoji="0" lang="en-US" sz="2400" b="0"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a:t>
            </a:r>
            <a:r>
              <a:rPr kumimoji="0" lang="ro-MD" sz="2400" b="0"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2</a:t>
            </a:r>
            <a:r>
              <a:rPr kumimoji="0" lang="en-US" sz="2400" b="0"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a:t>
            </a:r>
            <a:r>
              <a:rPr kumimoji="0" lang="ro-MD" sz="2400" b="0"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t> Managementul resurselor umane</a:t>
            </a:r>
            <a:br>
              <a:rPr kumimoji="0" lang="ro-MD" sz="2400" b="0" i="0" u="none" strike="noStrike" kern="1200" cap="none" spc="0" normalizeH="0" baseline="0" noProof="0" dirty="0">
                <a:ln>
                  <a:noFill/>
                </a:ln>
                <a:solidFill>
                  <a:srgbClr val="651D32"/>
                </a:solidFill>
                <a:effectLst/>
                <a:uLnTx/>
                <a:uFillTx/>
                <a:latin typeface="Arial" panose="020B0604020202020204" pitchFamily="34" charset="0"/>
                <a:ea typeface="+mj-ea"/>
                <a:cs typeface="Arial" panose="020B0604020202020204" pitchFamily="34" charset="0"/>
              </a:rPr>
            </a:br>
            <a:r>
              <a:rPr kumimoji="0" lang="ro-RO" sz="1300" b="0" i="0" u="none" strike="noStrike" kern="1200" cap="none" spc="0" normalizeH="0" baseline="0" noProof="0" dirty="0">
                <a:ln>
                  <a:noFill/>
                </a:ln>
                <a:solidFill>
                  <a:srgbClr val="651D32"/>
                </a:solidFill>
                <a:effectLst/>
                <a:uLnTx/>
                <a:uFillTx/>
                <a:latin typeface="Arial" panose="020B0604020202020204" pitchFamily="34" charset="0"/>
                <a:ea typeface="Times New Roman" panose="02020603050405020304" pitchFamily="18" charset="0"/>
                <a:cs typeface="Arial" panose="020B0604020202020204" pitchFamily="34" charset="0"/>
              </a:rPr>
              <a:t>Obiectivul strategic 2.2:  Politicile  de  integrare  a  dimensiunii  de  dizabilitate  în  procesul  de  muncă  și  încadrarea  în  muncă implementate.</a:t>
            </a:r>
            <a:endParaRPr lang="ro-MD" dirty="0"/>
          </a:p>
        </p:txBody>
      </p:sp>
    </p:spTree>
    <p:extLst>
      <p:ext uri="{BB962C8B-B14F-4D97-AF65-F5344CB8AC3E}">
        <p14:creationId xmlns:p14="http://schemas.microsoft.com/office/powerpoint/2010/main" val="2617966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4">
            <a:extLst>
              <a:ext uri="{FF2B5EF4-FFF2-40B4-BE49-F238E27FC236}">
                <a16:creationId xmlns:a16="http://schemas.microsoft.com/office/drawing/2014/main" id="{DA28FBD2-D53F-9F19-6027-34238D716CBE}"/>
              </a:ext>
            </a:extLst>
          </p:cNvPr>
          <p:cNvPicPr>
            <a:picLocks noChangeAspect="1"/>
          </p:cNvPicPr>
          <p:nvPr/>
        </p:nvPicPr>
        <p:blipFill>
          <a:blip r:embed="rId2"/>
          <a:stretch>
            <a:fillRect/>
          </a:stretch>
        </p:blipFill>
        <p:spPr>
          <a:xfrm>
            <a:off x="5278801" y="1535921"/>
            <a:ext cx="3865199" cy="3578662"/>
          </a:xfrm>
          <a:prstGeom prst="rect">
            <a:avLst/>
          </a:prstGeom>
        </p:spPr>
      </p:pic>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11</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152400" y="159620"/>
            <a:ext cx="8839200" cy="640398"/>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2</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Managementul resurselor umane</a:t>
            </a:r>
            <a:br>
              <a:rPr lang="ro-MD" dirty="0">
                <a:solidFill>
                  <a:srgbClr val="651D32"/>
                </a:solidFill>
                <a:latin typeface="Arial" panose="020B0604020202020204" pitchFamily="34" charset="0"/>
                <a:cs typeface="Arial" panose="020B0604020202020204" pitchFamily="34" charset="0"/>
              </a:rPr>
            </a:br>
            <a:r>
              <a:rPr lang="ro-RO" sz="13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2.3: Instruirea inițială și continuă a întregului personal asigurată</a:t>
            </a:r>
            <a:endParaRPr lang="x-none"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446400" y="1098256"/>
            <a:ext cx="8395041" cy="3659724"/>
          </a:xfrm>
        </p:spPr>
        <p:txBody>
          <a:bodyPr vert="horz" lIns="91440" tIns="45720" rIns="91440" bIns="45720" rtlCol="0" anchor="t">
            <a:noAutofit/>
          </a:bodyPr>
          <a:lstStyle/>
          <a:p>
            <a:pPr>
              <a:buFont typeface="Arial" panose="020B0604020202020204" pitchFamily="34" charset="0"/>
              <a:buChar char="•"/>
            </a:pPr>
            <a:r>
              <a:rPr lang="ro-MD" sz="1200" b="1" kern="1200" dirty="0">
                <a:effectLst/>
                <a:latin typeface="Arial" panose="020B0604020202020204" pitchFamily="34" charset="0"/>
                <a:cs typeface="Arial" panose="020B0604020202020204" pitchFamily="34" charset="0"/>
              </a:rPr>
              <a:t>A.2.3.1. Aplicarea anuală a mecanismului de identificare a necesităților de instruire internă a personalului și a judecătorilor</a:t>
            </a:r>
          </a:p>
          <a:p>
            <a:pPr marL="0" indent="0">
              <a:buNone/>
            </a:pPr>
            <a:r>
              <a:rPr lang="ro-MD" sz="1200" dirty="0">
                <a:latin typeface="Arial" panose="020B0604020202020204" pitchFamily="34" charset="0"/>
                <a:cs typeface="Arial" panose="020B0604020202020204" pitchFamily="34" charset="0"/>
              </a:rPr>
              <a:t>- Aplicarea sondajului </a:t>
            </a:r>
            <a:r>
              <a:rPr lang="ro-MD" sz="1200" i="1" dirty="0">
                <a:latin typeface="Arial" panose="020B0604020202020204" pitchFamily="34" charset="0"/>
                <a:cs typeface="Arial" panose="020B0604020202020204" pitchFamily="34" charset="0"/>
              </a:rPr>
              <a:t>online</a:t>
            </a:r>
            <a:r>
              <a:rPr lang="ro-MD" sz="1200" dirty="0">
                <a:latin typeface="Arial" panose="020B0604020202020204" pitchFamily="34" charset="0"/>
                <a:cs typeface="Arial" panose="020B0604020202020204" pitchFamily="34" charset="0"/>
              </a:rPr>
              <a:t> de identificare a necesităților de instruire.</a:t>
            </a:r>
          </a:p>
          <a:p>
            <a:pPr marL="0" indent="0">
              <a:buNone/>
            </a:pPr>
            <a:endParaRPr lang="ro-MD" sz="1200" kern="12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ro-MD" sz="1200" b="1" kern="1200" dirty="0">
                <a:effectLst/>
                <a:latin typeface="Arial" panose="020B0604020202020204" pitchFamily="34" charset="0"/>
                <a:cs typeface="Arial" panose="020B0604020202020204" pitchFamily="34" charset="0"/>
              </a:rPr>
              <a:t>A.2.3.2. Dezvoltarea cooperării cu reprezentanții </a:t>
            </a:r>
          </a:p>
          <a:p>
            <a:pPr marL="0" indent="0">
              <a:buNone/>
            </a:pPr>
            <a:r>
              <a:rPr lang="ro-MD" sz="1200" b="1" kern="1200" dirty="0">
                <a:effectLst/>
                <a:latin typeface="Arial" panose="020B0604020202020204" pitchFamily="34" charset="0"/>
                <a:cs typeface="Arial" panose="020B0604020202020204" pitchFamily="34" charset="0"/>
              </a:rPr>
              <a:t>segmentului educațional</a:t>
            </a:r>
          </a:p>
          <a:p>
            <a:pPr marL="0" indent="0">
              <a:buNone/>
            </a:pPr>
            <a:r>
              <a:rPr lang="ro-MD" sz="1200" kern="1200" dirty="0">
                <a:effectLst/>
                <a:latin typeface="Arial" panose="020B0604020202020204" pitchFamily="34" charset="0"/>
                <a:cs typeface="Arial" panose="020B0604020202020204" pitchFamily="34" charset="0"/>
              </a:rPr>
              <a:t>- Implicarea salariaților Judecătoriei Bălți în rețeaua de formatori INJ.</a:t>
            </a:r>
          </a:p>
          <a:p>
            <a:pPr marL="0" indent="0">
              <a:buNone/>
            </a:pPr>
            <a:r>
              <a:rPr lang="ro-MD" sz="1200" dirty="0">
                <a:latin typeface="Arial" panose="020B0604020202020204" pitchFamily="34" charset="0"/>
                <a:cs typeface="Arial" panose="020B0604020202020204" pitchFamily="34" charset="0"/>
              </a:rPr>
              <a:t>- Implicarea salariaților Judecătoriei Bălți în calitate de formatori la </a:t>
            </a:r>
          </a:p>
          <a:p>
            <a:pPr marL="0" indent="0">
              <a:buNone/>
            </a:pPr>
            <a:r>
              <a:rPr lang="ro-MD" sz="1200" dirty="0">
                <a:latin typeface="Arial" panose="020B0604020202020204" pitchFamily="34" charset="0"/>
                <a:cs typeface="Arial" panose="020B0604020202020204" pitchFamily="34" charset="0"/>
              </a:rPr>
              <a:t>forumuri regionale.</a:t>
            </a:r>
          </a:p>
          <a:p>
            <a:pPr marL="0" indent="0">
              <a:buNone/>
            </a:pPr>
            <a:endParaRPr lang="ro-MD" sz="1200" kern="12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pt-BR" sz="1200" b="1" kern="1200" dirty="0">
                <a:effectLst/>
                <a:latin typeface="Arial" panose="020B0604020202020204" pitchFamily="34" charset="0"/>
                <a:cs typeface="Arial" panose="020B0604020202020204" pitchFamily="34" charset="0"/>
              </a:rPr>
              <a:t>A.2.3.3. Crearea oportunităților de dezvoltare profesională a</a:t>
            </a:r>
            <a:endParaRPr lang="ro-MD" sz="1200" b="1" kern="1200" dirty="0">
              <a:effectLst/>
              <a:latin typeface="Arial" panose="020B0604020202020204" pitchFamily="34" charset="0"/>
              <a:cs typeface="Arial" panose="020B0604020202020204" pitchFamily="34" charset="0"/>
            </a:endParaRPr>
          </a:p>
          <a:p>
            <a:pPr marL="0" indent="0">
              <a:buNone/>
            </a:pPr>
            <a:r>
              <a:rPr lang="pt-BR" sz="1200" b="1" kern="1200" dirty="0">
                <a:effectLst/>
                <a:latin typeface="Arial" panose="020B0604020202020204" pitchFamily="34" charset="0"/>
                <a:cs typeface="Arial" panose="020B0604020202020204" pitchFamily="34" charset="0"/>
              </a:rPr>
              <a:t> judecătorilor și a personalului Judecătoriei Bălți</a:t>
            </a:r>
            <a:endParaRPr lang="ro-MD" sz="1200" b="1" kern="1200" dirty="0">
              <a:effectLst/>
              <a:latin typeface="Arial" panose="020B0604020202020204" pitchFamily="34" charset="0"/>
              <a:cs typeface="Arial" panose="020B0604020202020204" pitchFamily="34" charset="0"/>
            </a:endParaRPr>
          </a:p>
          <a:p>
            <a:pPr marL="0" indent="0">
              <a:buNone/>
            </a:pPr>
            <a:r>
              <a:rPr lang="ro-MD" sz="1200" dirty="0">
                <a:latin typeface="Arial" panose="020B0604020202020204" pitchFamily="34" charset="0"/>
                <a:cs typeface="Arial" panose="020B0604020202020204" pitchFamily="34" charset="0"/>
              </a:rPr>
              <a:t>- Colaborarea cu CSM și INJ privind planificarea instruirilor </a:t>
            </a:r>
          </a:p>
          <a:p>
            <a:pPr marL="0" indent="0">
              <a:buNone/>
            </a:pPr>
            <a:r>
              <a:rPr lang="ro-MD" sz="1200" dirty="0">
                <a:latin typeface="Arial" panose="020B0604020202020204" pitchFamily="34" charset="0"/>
                <a:cs typeface="Arial" panose="020B0604020202020204" pitchFamily="34" charset="0"/>
              </a:rPr>
              <a:t>specializate pentru interpreți și traducători.</a:t>
            </a:r>
            <a:endParaRPr lang="ro-MD" sz="1200" kern="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1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12</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219635" y="241391"/>
            <a:ext cx="8839200" cy="571726"/>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2</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Managementul resurselor umane</a:t>
            </a:r>
            <a:br>
              <a:rPr lang="ro-MD" dirty="0">
                <a:solidFill>
                  <a:srgbClr val="651D32"/>
                </a:solidFill>
                <a:latin typeface="Arial" panose="020B0604020202020204" pitchFamily="34" charset="0"/>
                <a:cs typeface="Arial" panose="020B0604020202020204" pitchFamily="34" charset="0"/>
              </a:rPr>
            </a:br>
            <a:r>
              <a:rPr lang="ro-RO" sz="13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2.4: Cultură organizațională pozitivă în cadrul Judecătoriei Bălți creată și menținută</a:t>
            </a:r>
            <a:endParaRPr lang="x-none"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356460" y="1106357"/>
            <a:ext cx="4071107" cy="2972059"/>
          </a:xfrm>
        </p:spPr>
        <p:txBody>
          <a:bodyPr vert="horz" lIns="91440" tIns="45720" rIns="91440" bIns="45720" rtlCol="0" anchor="t">
            <a:noAutofit/>
          </a:bodyPr>
          <a:lstStyle/>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A.2.4.1. Organizarea activităților de consolidare a echipei judecătoriei</a:t>
            </a:r>
          </a:p>
          <a:p>
            <a:pPr marL="0" indent="0" algn="just">
              <a:buNone/>
            </a:pPr>
            <a:r>
              <a:rPr lang="ro-MD" sz="1400" kern="1200" dirty="0">
                <a:effectLst/>
                <a:latin typeface="Arial" panose="020B0604020202020204" pitchFamily="34" charset="0"/>
                <a:cs typeface="Arial" panose="020B0604020202020204" pitchFamily="34" charset="0"/>
              </a:rPr>
              <a:t>Implicarea continuă a salariaților în activități comune cu societatea civilă – </a:t>
            </a:r>
            <a:r>
              <a:rPr lang="ro-MD" sz="1400" i="1" kern="1200" dirty="0">
                <a:effectLst/>
                <a:latin typeface="Arial" panose="020B0604020202020204" pitchFamily="34" charset="0"/>
                <a:cs typeface="Arial" panose="020B0604020202020204" pitchFamily="34" charset="0"/>
              </a:rPr>
              <a:t>sport, educare juridică, excursii</a:t>
            </a:r>
            <a:r>
              <a:rPr lang="ro-MD" sz="1400" kern="1200" dirty="0">
                <a:effectLst/>
                <a:latin typeface="Arial" panose="020B0604020202020204" pitchFamily="34" charset="0"/>
                <a:cs typeface="Arial" panose="020B0604020202020204" pitchFamily="34" charset="0"/>
              </a:rPr>
              <a:t>.</a:t>
            </a:r>
          </a:p>
          <a:p>
            <a:pPr>
              <a:buFont typeface="Arial" panose="020B0604020202020204" pitchFamily="34" charset="0"/>
              <a:buChar char="•"/>
            </a:pPr>
            <a:r>
              <a:rPr lang="pt-BR" sz="1400" b="1" kern="1200" dirty="0">
                <a:effectLst/>
                <a:latin typeface="Arial" panose="020B0604020202020204" pitchFamily="34" charset="0"/>
                <a:cs typeface="Arial" panose="020B0604020202020204" pitchFamily="34" charset="0"/>
              </a:rPr>
              <a:t>A.2.4.2. Realizarea de programe de recunoaștere a meritelor angajaților</a:t>
            </a:r>
            <a:endParaRPr lang="ro-MD" sz="1400" b="1" kern="1200" dirty="0">
              <a:effectLst/>
              <a:latin typeface="Arial" panose="020B0604020202020204" pitchFamily="34" charset="0"/>
              <a:cs typeface="Arial" panose="020B0604020202020204" pitchFamily="34" charset="0"/>
            </a:endParaRPr>
          </a:p>
          <a:p>
            <a:pPr marL="0" indent="0" algn="just">
              <a:buNone/>
            </a:pPr>
            <a:r>
              <a:rPr lang="ro-MD" sz="1400" kern="1200" dirty="0">
                <a:effectLst/>
                <a:latin typeface="Arial" panose="020B0604020202020204" pitchFamily="34" charset="0"/>
                <a:cs typeface="Arial" panose="020B0604020202020204" pitchFamily="34" charset="0"/>
              </a:rPr>
              <a:t>Demers AAIJ privind acordarea diplomelor de onoare membrilor Grupului de lucru privind implementarea proiectului USAID Instanțe Judecătorești Model.</a:t>
            </a:r>
          </a:p>
        </p:txBody>
      </p:sp>
      <p:pic>
        <p:nvPicPr>
          <p:cNvPr id="7" name="Picture 6" descr="A person standing on a blue arrow with a telescope&#10;&#10;Description automatically generated with low confidence">
            <a:extLst>
              <a:ext uri="{FF2B5EF4-FFF2-40B4-BE49-F238E27FC236}">
                <a16:creationId xmlns:a16="http://schemas.microsoft.com/office/drawing/2014/main" id="{E74013AE-E685-E215-0ECE-20AAD8F0F1AF}"/>
              </a:ext>
            </a:extLst>
          </p:cNvPr>
          <p:cNvPicPr>
            <a:picLocks noChangeAspect="1"/>
          </p:cNvPicPr>
          <p:nvPr/>
        </p:nvPicPr>
        <p:blipFill>
          <a:blip r:embed="rId3"/>
          <a:stretch>
            <a:fillRect/>
          </a:stretch>
        </p:blipFill>
        <p:spPr>
          <a:xfrm>
            <a:off x="4427568" y="1106358"/>
            <a:ext cx="4450466" cy="2972058"/>
          </a:xfrm>
          <a:prstGeom prst="rect">
            <a:avLst/>
          </a:prstGeom>
        </p:spPr>
      </p:pic>
    </p:spTree>
    <p:extLst>
      <p:ext uri="{BB962C8B-B14F-4D97-AF65-F5344CB8AC3E}">
        <p14:creationId xmlns:p14="http://schemas.microsoft.com/office/powerpoint/2010/main" val="115792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13</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152400" y="153989"/>
            <a:ext cx="8839200" cy="571726"/>
          </a:xfrm>
        </p:spPr>
        <p:txBody>
          <a:bodyPr anchor="b">
            <a:normAutofit fontScale="90000"/>
          </a:bodyPr>
          <a:lstStyle/>
          <a:p>
            <a:r>
              <a:rPr lang="en-US" err="1">
                <a:solidFill>
                  <a:srgbClr val="651D32"/>
                </a:solidFill>
                <a:latin typeface="Arial" panose="020B0604020202020204" pitchFamily="34" charset="0"/>
                <a:cs typeface="Arial" panose="020B0604020202020204" pitchFamily="34" charset="0"/>
              </a:rPr>
              <a:t>Direcția</a:t>
            </a:r>
            <a:r>
              <a:rPr lang="en-US">
                <a:solidFill>
                  <a:srgbClr val="651D32"/>
                </a:solidFill>
                <a:latin typeface="Arial" panose="020B0604020202020204" pitchFamily="34" charset="0"/>
                <a:cs typeface="Arial" panose="020B0604020202020204" pitchFamily="34" charset="0"/>
              </a:rPr>
              <a:t> </a:t>
            </a:r>
            <a:r>
              <a:rPr lang="en-US" err="1">
                <a:solidFill>
                  <a:srgbClr val="651D32"/>
                </a:solidFill>
                <a:latin typeface="Arial" panose="020B0604020202020204" pitchFamily="34" charset="0"/>
                <a:cs typeface="Arial" panose="020B0604020202020204" pitchFamily="34" charset="0"/>
              </a:rPr>
              <a:t>strategică</a:t>
            </a:r>
            <a:r>
              <a:rPr lang="en-US">
                <a:solidFill>
                  <a:srgbClr val="651D32"/>
                </a:solidFill>
                <a:latin typeface="Arial" panose="020B0604020202020204" pitchFamily="34" charset="0"/>
                <a:cs typeface="Arial" panose="020B0604020202020204" pitchFamily="34" charset="0"/>
              </a:rPr>
              <a:t> </a:t>
            </a:r>
            <a:r>
              <a:rPr lang="ro-MD">
                <a:solidFill>
                  <a:srgbClr val="651D32"/>
                </a:solidFill>
                <a:latin typeface="Arial" panose="020B0604020202020204" pitchFamily="34" charset="0"/>
                <a:cs typeface="Arial" panose="020B0604020202020204" pitchFamily="34" charset="0"/>
              </a:rPr>
              <a:t>2</a:t>
            </a:r>
            <a:r>
              <a:rPr lang="en-US">
                <a:solidFill>
                  <a:srgbClr val="651D32"/>
                </a:solidFill>
                <a:latin typeface="Arial" panose="020B0604020202020204" pitchFamily="34" charset="0"/>
                <a:cs typeface="Arial" panose="020B0604020202020204" pitchFamily="34" charset="0"/>
              </a:rPr>
              <a:t>:</a:t>
            </a:r>
            <a:r>
              <a:rPr lang="ro-MD">
                <a:solidFill>
                  <a:srgbClr val="651D32"/>
                </a:solidFill>
                <a:latin typeface="Arial" panose="020B0604020202020204" pitchFamily="34" charset="0"/>
                <a:cs typeface="Arial" panose="020B0604020202020204" pitchFamily="34" charset="0"/>
              </a:rPr>
              <a:t> Managementul resurselor umane</a:t>
            </a:r>
            <a:br>
              <a:rPr lang="ro-MD">
                <a:solidFill>
                  <a:srgbClr val="651D32"/>
                </a:solidFill>
                <a:latin typeface="Arial" panose="020B0604020202020204" pitchFamily="34" charset="0"/>
                <a:cs typeface="Arial" panose="020B0604020202020204" pitchFamily="34" charset="0"/>
              </a:rPr>
            </a:br>
            <a:r>
              <a:rPr lang="ro-RO" sz="130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2.4: Cultură organizațională pozitivă în cadrul Judecătoriei Bălți creată și menținută</a:t>
            </a:r>
            <a:endParaRPr lang="x-none">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410704" y="937647"/>
            <a:ext cx="4016863" cy="3758339"/>
          </a:xfrm>
        </p:spPr>
        <p:txBody>
          <a:bodyPr vert="horz" lIns="91440" tIns="45720" rIns="91440" bIns="45720" rtlCol="0" anchor="t">
            <a:noAutofit/>
          </a:bodyPr>
          <a:lstStyle/>
          <a:p>
            <a:pPr>
              <a:buFont typeface="Arial" panose="020B0604020202020204" pitchFamily="34" charset="0"/>
              <a:buChar char="•"/>
            </a:pPr>
            <a:r>
              <a:rPr lang="it-IT" sz="1400" b="1" kern="1200">
                <a:effectLst/>
                <a:latin typeface="Arial" panose="020B0604020202020204" pitchFamily="34" charset="0"/>
                <a:cs typeface="Arial" panose="020B0604020202020204" pitchFamily="34" charset="0"/>
              </a:rPr>
              <a:t>A.2.4.3. Dezvoltarea unei ample politici de stimulare non-financiară a personalului instanței de judecată</a:t>
            </a:r>
            <a:endParaRPr lang="ro-MD" sz="1400" b="1" kern="1200">
              <a:effectLst/>
              <a:latin typeface="Arial" panose="020B0604020202020204" pitchFamily="34" charset="0"/>
              <a:cs typeface="Arial" panose="020B0604020202020204" pitchFamily="34" charset="0"/>
            </a:endParaRPr>
          </a:p>
          <a:p>
            <a:pPr lvl="1">
              <a:spcAft>
                <a:spcPts val="0"/>
              </a:spcAft>
              <a:buFont typeface="Wingdings" panose="05000000000000000000" pitchFamily="2" charset="2"/>
              <a:buChar char="ü"/>
            </a:pPr>
            <a:r>
              <a:rPr lang="ro-MD" sz="1400" kern="1200">
                <a:effectLst/>
                <a:latin typeface="Arial" panose="020B0604020202020204" pitchFamily="34" charset="0"/>
                <a:cs typeface="Arial" panose="020B0604020202020204" pitchFamily="34" charset="0"/>
              </a:rPr>
              <a:t>Asigurarea oportunităților de creștere și dezvoltare;</a:t>
            </a:r>
          </a:p>
          <a:p>
            <a:pPr lvl="1">
              <a:spcAft>
                <a:spcPts val="0"/>
              </a:spcAft>
              <a:buFont typeface="Wingdings" panose="05000000000000000000" pitchFamily="2" charset="2"/>
              <a:buChar char="ü"/>
            </a:pPr>
            <a:r>
              <a:rPr lang="ro-MD" sz="1400" kern="1200">
                <a:effectLst/>
                <a:latin typeface="Arial" panose="020B0604020202020204" pitchFamily="34" charset="0"/>
                <a:cs typeface="Arial" panose="020B0604020202020204" pitchFamily="34" charset="0"/>
              </a:rPr>
              <a:t>Implicarea în activități de schimb de bune practici, vizite de studiu;</a:t>
            </a:r>
          </a:p>
          <a:p>
            <a:pPr lvl="1">
              <a:spcAft>
                <a:spcPts val="0"/>
              </a:spcAft>
              <a:buFont typeface="Wingdings" panose="05000000000000000000" pitchFamily="2" charset="2"/>
              <a:buChar char="ü"/>
            </a:pPr>
            <a:r>
              <a:rPr lang="ro-MD" sz="1400">
                <a:latin typeface="Arial" panose="020B0604020202020204" pitchFamily="34" charset="0"/>
                <a:cs typeface="Arial" panose="020B0604020202020204" pitchFamily="34" charset="0"/>
              </a:rPr>
              <a:t>Implicarea în activități de instruire în calitate de formatori;</a:t>
            </a:r>
            <a:endParaRPr lang="ro-MD" sz="1400" kern="1200">
              <a:effectLst/>
              <a:latin typeface="Arial" panose="020B0604020202020204" pitchFamily="34" charset="0"/>
              <a:cs typeface="Arial" panose="020B0604020202020204" pitchFamily="34" charset="0"/>
            </a:endParaRPr>
          </a:p>
          <a:p>
            <a:pPr lvl="1">
              <a:spcAft>
                <a:spcPts val="0"/>
              </a:spcAft>
              <a:buFont typeface="Wingdings" panose="05000000000000000000" pitchFamily="2" charset="2"/>
              <a:buChar char="ü"/>
            </a:pPr>
            <a:r>
              <a:rPr lang="ro-MD" sz="1400" kern="1200">
                <a:effectLst/>
                <a:latin typeface="Arial" panose="020B0604020202020204" pitchFamily="34" charset="0"/>
                <a:cs typeface="Arial" panose="020B0604020202020204" pitchFamily="34" charset="0"/>
              </a:rPr>
              <a:t>Implicarea în procesul decizional</a:t>
            </a:r>
            <a:r>
              <a:rPr lang="ro-MD" sz="1400">
                <a:latin typeface="Arial" panose="020B0604020202020204" pitchFamily="34" charset="0"/>
                <a:cs typeface="Arial" panose="020B0604020202020204" pitchFamily="34" charset="0"/>
              </a:rPr>
              <a:t>, </a:t>
            </a:r>
            <a:r>
              <a:rPr lang="ro-MD" sz="1400" kern="1200">
                <a:effectLst/>
                <a:latin typeface="Arial" panose="020B0604020202020204" pitchFamily="34" charset="0"/>
                <a:cs typeface="Arial" panose="020B0604020202020204" pitchFamily="34" charset="0"/>
              </a:rPr>
              <a:t>activități de proiect;</a:t>
            </a:r>
          </a:p>
          <a:p>
            <a:pPr lvl="1">
              <a:spcAft>
                <a:spcPts val="0"/>
              </a:spcAft>
              <a:buFont typeface="Wingdings" panose="05000000000000000000" pitchFamily="2" charset="2"/>
              <a:buChar char="ü"/>
            </a:pPr>
            <a:r>
              <a:rPr lang="ro-MD" sz="1400" kern="1200">
                <a:effectLst/>
                <a:latin typeface="Arial" panose="020B0604020202020204" pitchFamily="34" charset="0"/>
                <a:cs typeface="Arial" panose="020B0604020202020204" pitchFamily="34" charset="0"/>
              </a:rPr>
              <a:t>Social media;</a:t>
            </a:r>
          </a:p>
          <a:p>
            <a:pPr lvl="1">
              <a:spcAft>
                <a:spcPts val="0"/>
              </a:spcAft>
              <a:buFont typeface="Wingdings" panose="05000000000000000000" pitchFamily="2" charset="2"/>
              <a:buChar char="ü"/>
            </a:pPr>
            <a:r>
              <a:rPr lang="ro-MD" sz="1400" kern="1200">
                <a:effectLst/>
                <a:latin typeface="Arial" panose="020B0604020202020204" pitchFamily="34" charset="0"/>
                <a:cs typeface="Arial" panose="020B0604020202020204" pitchFamily="34" charset="0"/>
              </a:rPr>
              <a:t>Accentuarea importanței activității realizate;</a:t>
            </a:r>
          </a:p>
          <a:p>
            <a:pPr lvl="1">
              <a:spcAft>
                <a:spcPts val="0"/>
              </a:spcAft>
              <a:buFont typeface="Wingdings" panose="05000000000000000000" pitchFamily="2" charset="2"/>
              <a:buChar char="ü"/>
            </a:pPr>
            <a:r>
              <a:rPr lang="ro-MD" sz="1400">
                <a:latin typeface="Arial" panose="020B0604020202020204" pitchFamily="34" charset="0"/>
                <a:cs typeface="Arial" panose="020B0604020202020204" pitchFamily="34" charset="0"/>
              </a:rPr>
              <a:t>Diplome, distincții;</a:t>
            </a:r>
            <a:endParaRPr lang="ro-MD" sz="1400" kern="1200">
              <a:effectLst/>
              <a:latin typeface="Arial" panose="020B0604020202020204" pitchFamily="34" charset="0"/>
              <a:cs typeface="Arial" panose="020B0604020202020204" pitchFamily="34" charset="0"/>
            </a:endParaRPr>
          </a:p>
          <a:p>
            <a:pPr lvl="1">
              <a:spcAft>
                <a:spcPts val="0"/>
              </a:spcAft>
              <a:buFont typeface="Wingdings" panose="05000000000000000000" pitchFamily="2" charset="2"/>
              <a:buChar char="ü"/>
            </a:pPr>
            <a:r>
              <a:rPr lang="ro-MD" sz="1400" kern="1200">
                <a:effectLst/>
                <a:latin typeface="Arial" panose="020B0604020202020204" pitchFamily="34" charset="0"/>
                <a:cs typeface="Arial" panose="020B0604020202020204" pitchFamily="34" charset="0"/>
              </a:rPr>
              <a:t>Autonomie funcțională.</a:t>
            </a:r>
          </a:p>
          <a:p>
            <a:pPr>
              <a:buFont typeface="Arial" panose="020B0604020202020204" pitchFamily="34" charset="0"/>
              <a:buChar char="•"/>
            </a:pPr>
            <a:endParaRPr lang="ro-MD" sz="1400" kern="1200">
              <a:effectLst/>
              <a:highlight>
                <a:srgbClr val="FFFF00"/>
              </a:highlight>
              <a:latin typeface="Arial" panose="020B0604020202020204" pitchFamily="34" charset="0"/>
              <a:cs typeface="Arial" panose="020B0604020202020204" pitchFamily="34" charset="0"/>
            </a:endParaRPr>
          </a:p>
        </p:txBody>
      </p:sp>
      <p:pic>
        <p:nvPicPr>
          <p:cNvPr id="7" name="Picture 6" descr="A person standing on a blue arrow with a telescope&#10;&#10;Description automatically generated with low confidence">
            <a:extLst>
              <a:ext uri="{FF2B5EF4-FFF2-40B4-BE49-F238E27FC236}">
                <a16:creationId xmlns:a16="http://schemas.microsoft.com/office/drawing/2014/main" id="{E74013AE-E685-E215-0ECE-20AAD8F0F1AF}"/>
              </a:ext>
            </a:extLst>
          </p:cNvPr>
          <p:cNvPicPr>
            <a:picLocks noChangeAspect="1"/>
          </p:cNvPicPr>
          <p:nvPr/>
        </p:nvPicPr>
        <p:blipFill>
          <a:blip r:embed="rId3"/>
          <a:stretch>
            <a:fillRect/>
          </a:stretch>
        </p:blipFill>
        <p:spPr>
          <a:xfrm>
            <a:off x="4427568" y="1106358"/>
            <a:ext cx="4450466" cy="2972058"/>
          </a:xfrm>
          <a:prstGeom prst="rect">
            <a:avLst/>
          </a:prstGeom>
        </p:spPr>
      </p:pic>
    </p:spTree>
    <p:extLst>
      <p:ext uri="{BB962C8B-B14F-4D97-AF65-F5344CB8AC3E}">
        <p14:creationId xmlns:p14="http://schemas.microsoft.com/office/powerpoint/2010/main" val="464907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14</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304800" y="235256"/>
            <a:ext cx="8686800" cy="716197"/>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3</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Gestionarea dosarelor</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3.1: Mecanismul intern de monitorizare, gestionare și raportare a performanței instanței de judecată este implementat</a:t>
            </a:r>
            <a:endParaRPr lang="x-none" sz="1400"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221876" y="900953"/>
            <a:ext cx="4955242" cy="4129833"/>
          </a:xfrm>
        </p:spPr>
        <p:txBody>
          <a:bodyPr vert="horz" lIns="91440" tIns="45720" rIns="91440" bIns="45720" rtlCol="0" anchor="t">
            <a:noAutofit/>
          </a:bodyPr>
          <a:lstStyle/>
          <a:p>
            <a:pPr>
              <a:buFont typeface="Arial" panose="020B0604020202020204" pitchFamily="34" charset="0"/>
              <a:buChar char="•"/>
            </a:pPr>
            <a:r>
              <a:rPr lang="pt-BR" sz="1400" b="1" kern="1200" dirty="0">
                <a:effectLst/>
                <a:latin typeface="Arial" panose="020B0604020202020204" pitchFamily="34" charset="0"/>
                <a:cs typeface="Arial" panose="020B0604020202020204" pitchFamily="34" charset="0"/>
              </a:rPr>
              <a:t>A.3.1.1.  Colectarea  trimestrială  a  datelor  despre  performanța  Judecătoriei Bălți</a:t>
            </a:r>
            <a:endParaRPr lang="ro-MD" sz="1400" b="1" kern="1200" dirty="0">
              <a:effectLst/>
              <a:latin typeface="Arial" panose="020B0604020202020204" pitchFamily="34" charset="0"/>
              <a:cs typeface="Arial" panose="020B0604020202020204" pitchFamily="34" charset="0"/>
            </a:endParaRPr>
          </a:p>
          <a:p>
            <a:pPr marL="0" indent="0">
              <a:buNone/>
            </a:pPr>
            <a:r>
              <a:rPr lang="ro-MD" sz="1400" dirty="0">
                <a:latin typeface="Arial" panose="020B0604020202020204" pitchFamily="34" charset="0"/>
                <a:cs typeface="Arial" panose="020B0604020202020204" pitchFamily="34" charset="0"/>
              </a:rPr>
              <a:t>Pregătirea ședinței de </a:t>
            </a:r>
            <a:r>
              <a:rPr lang="it-IT" sz="1400" dirty="0">
                <a:latin typeface="Arial" panose="020B0604020202020204" pitchFamily="34" charset="0"/>
                <a:cs typeface="Arial" panose="020B0604020202020204" pitchFamily="34" charset="0"/>
              </a:rPr>
              <a:t>trimestriale  </a:t>
            </a:r>
            <a:r>
              <a:rPr lang="ro-MD" sz="1400" dirty="0">
                <a:latin typeface="Arial" panose="020B0604020202020204" pitchFamily="34" charset="0"/>
                <a:cs typeface="Arial" panose="020B0604020202020204" pitchFamily="34" charset="0"/>
              </a:rPr>
              <a:t>a Grupului de lucru a Judecătoriei Bălți privind aplicarea standardelor minime de calitate.</a:t>
            </a:r>
            <a:endParaRPr lang="ro-MD" sz="1400" kern="12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it-IT" sz="1400" b="1" kern="1200" dirty="0">
                <a:effectLst/>
                <a:latin typeface="Arial" panose="020B0604020202020204" pitchFamily="34" charset="0"/>
                <a:cs typeface="Arial" panose="020B0604020202020204" pitchFamily="34" charset="0"/>
              </a:rPr>
              <a:t>A.3.1.2.  Organizarea  ședințelor  trimestriale  de  gestionare  a  performanței Judecătoriei Bălți</a:t>
            </a:r>
            <a:endParaRPr lang="ro-MD" sz="1400" b="1" dirty="0">
              <a:latin typeface="Arial" panose="020B0604020202020204" pitchFamily="34" charset="0"/>
              <a:cs typeface="Arial" panose="020B0604020202020204" pitchFamily="34" charset="0"/>
            </a:endParaRPr>
          </a:p>
          <a:p>
            <a:pPr marL="0" indent="0">
              <a:buNone/>
            </a:pPr>
            <a:r>
              <a:rPr lang="ro-MD" sz="1400" dirty="0">
                <a:latin typeface="Arial" panose="020B0604020202020204" pitchFamily="34" charset="0"/>
                <a:cs typeface="Arial" panose="020B0604020202020204" pitchFamily="34" charset="0"/>
              </a:rPr>
              <a:t>Ședința </a:t>
            </a:r>
            <a:r>
              <a:rPr lang="en-US" sz="1400" dirty="0">
                <a:latin typeface="Arial" panose="020B0604020202020204" pitchFamily="34" charset="0"/>
                <a:cs typeface="Arial" panose="020B0604020202020204" pitchFamily="34" charset="0"/>
              </a:rPr>
              <a:t>de </a:t>
            </a:r>
            <a:r>
              <a:rPr lang="ro-MD" sz="1400" dirty="0">
                <a:latin typeface="Arial" panose="020B0604020202020204" pitchFamily="34" charset="0"/>
                <a:cs typeface="Arial" panose="020B0604020202020204" pitchFamily="34" charset="0"/>
              </a:rPr>
              <a:t>evaluare și monitorizare a activității/performanței Judecătoriei Bălți pentru anul 2023.</a:t>
            </a:r>
          </a:p>
          <a:p>
            <a:r>
              <a:rPr lang="ro-MD" sz="1400" b="1" dirty="0">
                <a:latin typeface="Arial" panose="020B0604020202020204" pitchFamily="34" charset="0"/>
                <a:cs typeface="Arial" panose="020B0604020202020204" pitchFamily="34" charset="0"/>
              </a:rPr>
              <a:t>A.3.1.3. Îmbunătățirea performanței Judecătoriei Bălți</a:t>
            </a:r>
          </a:p>
          <a:p>
            <a:pPr marL="0" indent="0">
              <a:buNone/>
            </a:pPr>
            <a:r>
              <a:rPr lang="ro-MD" sz="1400" dirty="0">
                <a:latin typeface="Arial" panose="020B0604020202020204" pitchFamily="34" charset="0"/>
                <a:cs typeface="Arial" panose="020B0604020202020204" pitchFamily="34" charset="0"/>
              </a:rPr>
              <a:t>Instituirea Grupului de lucru privind aplicarea standardelor minime de calitate.</a:t>
            </a:r>
          </a:p>
          <a:p>
            <a:r>
              <a:rPr lang="ro-MD" sz="1400" b="1" dirty="0">
                <a:latin typeface="Arial" panose="020B0604020202020204" pitchFamily="34" charset="0"/>
                <a:cs typeface="Arial" panose="020B0604020202020204" pitchFamily="34" charset="0"/>
              </a:rPr>
              <a:t>A.3.1.4. Elaborarea și implementarea măsurilor menite să sporească claritatea actelor judecătorești de dispoziție</a:t>
            </a:r>
          </a:p>
          <a:p>
            <a:pPr marL="0" indent="0">
              <a:buNone/>
            </a:pPr>
            <a:endParaRPr lang="ro-MD" sz="1400" b="1" dirty="0">
              <a:latin typeface="Arial" panose="020B0604020202020204" pitchFamily="34" charset="0"/>
              <a:cs typeface="Arial" panose="020B0604020202020204" pitchFamily="34" charset="0"/>
            </a:endParaRPr>
          </a:p>
          <a:p>
            <a:pPr marL="0" indent="0">
              <a:buNone/>
            </a:pPr>
            <a:endParaRPr lang="ro-MD" sz="1400" dirty="0">
              <a:latin typeface="Arial" panose="020B0604020202020204" pitchFamily="34" charset="0"/>
              <a:cs typeface="Arial" panose="020B0604020202020204" pitchFamily="34" charset="0"/>
            </a:endParaRPr>
          </a:p>
        </p:txBody>
      </p:sp>
      <p:pic>
        <p:nvPicPr>
          <p:cNvPr id="8" name="Picture 7" descr="A person standing next to a computer&#10;&#10;Description automatically generated with medium confidence">
            <a:extLst>
              <a:ext uri="{FF2B5EF4-FFF2-40B4-BE49-F238E27FC236}">
                <a16:creationId xmlns:a16="http://schemas.microsoft.com/office/drawing/2014/main" id="{CF2090E9-060D-3566-C7C0-A10D226834EB}"/>
              </a:ext>
            </a:extLst>
          </p:cNvPr>
          <p:cNvPicPr>
            <a:picLocks noChangeAspect="1"/>
          </p:cNvPicPr>
          <p:nvPr/>
        </p:nvPicPr>
        <p:blipFill>
          <a:blip r:embed="rId2"/>
          <a:stretch>
            <a:fillRect/>
          </a:stretch>
        </p:blipFill>
        <p:spPr>
          <a:xfrm>
            <a:off x="5241414" y="1006798"/>
            <a:ext cx="3233171" cy="3612574"/>
          </a:xfrm>
          <a:prstGeom prst="rect">
            <a:avLst/>
          </a:prstGeom>
        </p:spPr>
      </p:pic>
    </p:spTree>
    <p:extLst>
      <p:ext uri="{BB962C8B-B14F-4D97-AF65-F5344CB8AC3E}">
        <p14:creationId xmlns:p14="http://schemas.microsoft.com/office/powerpoint/2010/main" val="171546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15</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304800" y="235256"/>
            <a:ext cx="8839200" cy="716197"/>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3</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Gestionarea dosarelor</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3.2: Măsuri normative și administrative pentru reducerea volumului de muncă al judecătorilor identificate și aplicate</a:t>
            </a:r>
            <a:endParaRPr lang="x-none" sz="1400"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304801" y="1089211"/>
            <a:ext cx="8597152" cy="3755427"/>
          </a:xfrm>
        </p:spPr>
        <p:txBody>
          <a:bodyPr vert="horz" lIns="91440" tIns="45720" rIns="91440" bIns="45720" rtlCol="0" anchor="t">
            <a:noAutofit/>
          </a:bodyPr>
          <a:lstStyle/>
          <a:p>
            <a:pPr>
              <a:buFont typeface="Arial" panose="020B0604020202020204" pitchFamily="34" charset="0"/>
              <a:buChar char="•"/>
            </a:pPr>
            <a:r>
              <a:rPr lang="ro-MD" sz="1200" b="1" kern="1200" dirty="0">
                <a:effectLst/>
                <a:latin typeface="Arial" panose="020B0604020202020204" pitchFamily="34" charset="0"/>
                <a:cs typeface="Arial" panose="020B0604020202020204" pitchFamily="34" charset="0"/>
              </a:rPr>
              <a:t>A.3.2.1. Organizarea activităților de schimb de bune practici dintre instanțele naționale și internaționale în domeniul reducerii volumului de lucru</a:t>
            </a:r>
          </a:p>
          <a:p>
            <a:pPr marL="0" indent="0">
              <a:buNone/>
            </a:pPr>
            <a:r>
              <a:rPr lang="ro-MD" sz="1200" dirty="0">
                <a:latin typeface="Arial" panose="020B0604020202020204" pitchFamily="34" charset="0"/>
                <a:cs typeface="Arial" panose="020B0604020202020204" pitchFamily="34" charset="0"/>
              </a:rPr>
              <a:t>	Ședința Schimb de bune practici cu instanțele de judecată din circumscripția Curții de Apel Bălți - 19.01.2024 pe tematica: protecția datelor cu caracter personal, mecanism de evaluare și monitorizare a performanței, planificare strategică, elaborarea și implementarea Planurilor anuale de comunicare.</a:t>
            </a:r>
            <a:endParaRPr lang="ro-MD" sz="1200" kern="12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pt-BR" sz="1200" b="1" kern="1200" dirty="0">
                <a:effectLst/>
                <a:latin typeface="Arial" panose="020B0604020202020204" pitchFamily="34" charset="0"/>
                <a:cs typeface="Arial" panose="020B0604020202020204" pitchFamily="34" charset="0"/>
              </a:rPr>
              <a:t>A.3.2.2. Inițierea și realizarea acțiunilor de sistematizare a propunerilor de modificare a cadrului normativ privind reducerea volumului de muncă</a:t>
            </a:r>
            <a:endParaRPr lang="ro-MD" sz="1200" b="1" dirty="0">
              <a:latin typeface="Arial" panose="020B0604020202020204" pitchFamily="34" charset="0"/>
              <a:cs typeface="Arial" panose="020B0604020202020204" pitchFamily="34" charset="0"/>
            </a:endParaRPr>
          </a:p>
          <a:p>
            <a:pPr marL="454025" lvl="1" indent="0">
              <a:buNone/>
            </a:pPr>
            <a:r>
              <a:rPr lang="ro-MD" sz="1200" kern="1200" dirty="0">
                <a:effectLst/>
                <a:latin typeface="Arial" panose="020B0604020202020204" pitchFamily="34" charset="0"/>
                <a:cs typeface="Arial" panose="020B0604020202020204" pitchFamily="34" charset="0"/>
              </a:rPr>
              <a:t>Propuneri de dezvoltare PIGD, e-Dosar Judiciar, sistem de Videoconferință.</a:t>
            </a:r>
          </a:p>
          <a:p>
            <a:pPr>
              <a:buFont typeface="Arial" panose="020B0604020202020204" pitchFamily="34" charset="0"/>
              <a:buChar char="•"/>
            </a:pPr>
            <a:r>
              <a:rPr lang="ro-MD" sz="1200" b="1" kern="1200" dirty="0">
                <a:effectLst/>
                <a:latin typeface="Arial" panose="020B0604020202020204" pitchFamily="34" charset="0"/>
                <a:cs typeface="Arial" panose="020B0604020202020204" pitchFamily="34" charset="0"/>
              </a:rPr>
              <a:t>A.3.2.3. Implicarea continuă a reprezentanților instanței de judecată în grupurile de lucru de pe lângă organele centrale de specialitate privind modificarea cadrului normativ</a:t>
            </a:r>
          </a:p>
          <a:p>
            <a:pPr marL="454025" lvl="1" indent="0">
              <a:buNone/>
            </a:pPr>
            <a:r>
              <a:rPr lang="ro-MD" sz="1200" kern="1200" dirty="0">
                <a:effectLst/>
                <a:latin typeface="Arial" panose="020B0604020202020204" pitchFamily="34" charset="0"/>
                <a:cs typeface="Arial" panose="020B0604020202020204" pitchFamily="34" charset="0"/>
              </a:rPr>
              <a:t>Grupuri de lucru:</a:t>
            </a:r>
          </a:p>
          <a:p>
            <a:pPr lvl="1">
              <a:buFontTx/>
              <a:buChar char="-"/>
            </a:pPr>
            <a:r>
              <a:rPr lang="ro-MD" sz="1200" kern="1200" dirty="0">
                <a:effectLst/>
                <a:latin typeface="Arial" panose="020B0604020202020204" pitchFamily="34" charset="0"/>
                <a:cs typeface="Arial" panose="020B0604020202020204" pitchFamily="34" charset="0"/>
              </a:rPr>
              <a:t>privind implementarea Sistemului Informațional Judiciar, organizat sub egida CSM;</a:t>
            </a:r>
          </a:p>
          <a:p>
            <a:pPr lvl="1">
              <a:buFontTx/>
              <a:buChar char="-"/>
            </a:pPr>
            <a:r>
              <a:rPr lang="ro-MD" sz="1200" kern="1200" dirty="0">
                <a:effectLst/>
                <a:latin typeface="Arial" panose="020B0604020202020204" pitchFamily="34" charset="0"/>
                <a:cs typeface="Arial" panose="020B0604020202020204" pitchFamily="34" charset="0"/>
              </a:rPr>
              <a:t>privind implementarea uniformă a raportării anuale privind performanța instanțelor judecătorești;</a:t>
            </a:r>
          </a:p>
          <a:p>
            <a:pPr lvl="1">
              <a:buFontTx/>
              <a:buChar char="-"/>
            </a:pPr>
            <a:r>
              <a:rPr lang="ro-MD" sz="1200" kern="1200" dirty="0">
                <a:effectLst/>
                <a:latin typeface="Arial" panose="020B0604020202020204" pitchFamily="34" charset="0"/>
                <a:cs typeface="Arial" panose="020B0604020202020204" pitchFamily="34" charset="0"/>
              </a:rPr>
              <a:t>privind optimizarea politicilor de resurse umane.</a:t>
            </a:r>
          </a:p>
        </p:txBody>
      </p:sp>
    </p:spTree>
    <p:extLst>
      <p:ext uri="{BB962C8B-B14F-4D97-AF65-F5344CB8AC3E}">
        <p14:creationId xmlns:p14="http://schemas.microsoft.com/office/powerpoint/2010/main" val="3278534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16</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297051" y="153988"/>
            <a:ext cx="8839200" cy="591873"/>
          </a:xfrm>
        </p:spPr>
        <p:txBody>
          <a:bodyPr anchor="b">
            <a:normAutofit fontScale="90000"/>
          </a:bodyPr>
          <a:lstStyle/>
          <a:p>
            <a:br>
              <a:rPr lang="ro-MD">
                <a:solidFill>
                  <a:srgbClr val="651D32"/>
                </a:solidFill>
                <a:latin typeface="Arial" panose="020B0604020202020204" pitchFamily="34" charset="0"/>
                <a:cs typeface="Arial" panose="020B0604020202020204" pitchFamily="34" charset="0"/>
              </a:rPr>
            </a:br>
            <a:r>
              <a:rPr lang="en-US" err="1">
                <a:solidFill>
                  <a:srgbClr val="651D32"/>
                </a:solidFill>
                <a:latin typeface="Arial" panose="020B0604020202020204" pitchFamily="34" charset="0"/>
                <a:cs typeface="Arial" panose="020B0604020202020204" pitchFamily="34" charset="0"/>
              </a:rPr>
              <a:t>Direcția</a:t>
            </a:r>
            <a:r>
              <a:rPr lang="en-US">
                <a:solidFill>
                  <a:srgbClr val="651D32"/>
                </a:solidFill>
                <a:latin typeface="Arial" panose="020B0604020202020204" pitchFamily="34" charset="0"/>
                <a:cs typeface="Arial" panose="020B0604020202020204" pitchFamily="34" charset="0"/>
              </a:rPr>
              <a:t> </a:t>
            </a:r>
            <a:r>
              <a:rPr lang="en-US" err="1">
                <a:solidFill>
                  <a:srgbClr val="651D32"/>
                </a:solidFill>
                <a:latin typeface="Arial" panose="020B0604020202020204" pitchFamily="34" charset="0"/>
                <a:cs typeface="Arial" panose="020B0604020202020204" pitchFamily="34" charset="0"/>
              </a:rPr>
              <a:t>strategică</a:t>
            </a:r>
            <a:r>
              <a:rPr lang="en-US">
                <a:solidFill>
                  <a:srgbClr val="651D32"/>
                </a:solidFill>
                <a:latin typeface="Arial" panose="020B0604020202020204" pitchFamily="34" charset="0"/>
                <a:cs typeface="Arial" panose="020B0604020202020204" pitchFamily="34" charset="0"/>
              </a:rPr>
              <a:t> </a:t>
            </a:r>
            <a:r>
              <a:rPr lang="ro-MD">
                <a:solidFill>
                  <a:srgbClr val="651D32"/>
                </a:solidFill>
                <a:latin typeface="Arial" panose="020B0604020202020204" pitchFamily="34" charset="0"/>
                <a:cs typeface="Arial" panose="020B0604020202020204" pitchFamily="34" charset="0"/>
              </a:rPr>
              <a:t>4</a:t>
            </a:r>
            <a:r>
              <a:rPr lang="en-US">
                <a:solidFill>
                  <a:srgbClr val="651D32"/>
                </a:solidFill>
                <a:latin typeface="Arial" panose="020B0604020202020204" pitchFamily="34" charset="0"/>
                <a:cs typeface="Arial" panose="020B0604020202020204" pitchFamily="34" charset="0"/>
              </a:rPr>
              <a:t>:</a:t>
            </a:r>
            <a:r>
              <a:rPr lang="ro-MD">
                <a:solidFill>
                  <a:srgbClr val="651D32"/>
                </a:solidFill>
                <a:latin typeface="Arial" panose="020B0604020202020204" pitchFamily="34" charset="0"/>
                <a:cs typeface="Arial" panose="020B0604020202020204" pitchFamily="34" charset="0"/>
              </a:rPr>
              <a:t> Managementul infrastructurii</a:t>
            </a:r>
            <a:br>
              <a:rPr lang="ro-RO" sz="1400">
                <a:solidFill>
                  <a:srgbClr val="651D32"/>
                </a:solidFill>
                <a:effectLst/>
                <a:latin typeface="Arial" panose="020B0604020202020204" pitchFamily="34" charset="0"/>
                <a:ea typeface="Times New Roman" panose="02020603050405020304" pitchFamily="18" charset="0"/>
                <a:cs typeface="Arial" panose="020B0604020202020204" pitchFamily="34" charset="0"/>
              </a:rPr>
            </a:br>
            <a:r>
              <a:rPr lang="ro-RO" sz="140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4.1: Sediile Judecătoriei Bălți unificate</a:t>
            </a:r>
            <a:endParaRPr lang="x-none" sz="1400">
              <a:solidFill>
                <a:srgbClr val="651D32"/>
              </a:solidFill>
              <a:highlight>
                <a:srgbClr val="00FF00"/>
              </a:highlight>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152401" y="1158992"/>
            <a:ext cx="4813014" cy="3272516"/>
          </a:xfrm>
        </p:spPr>
        <p:txBody>
          <a:bodyPr vert="horz" lIns="91440" tIns="45720" rIns="91440" bIns="45720" rtlCol="0" anchor="t">
            <a:noAutofit/>
          </a:bodyPr>
          <a:lstStyle/>
          <a:p>
            <a:pPr>
              <a:buFont typeface="Arial" panose="020B0604020202020204" pitchFamily="34" charset="0"/>
              <a:buChar char="•"/>
            </a:pPr>
            <a:r>
              <a:rPr lang="en-US" sz="1400" b="1" kern="0" dirty="0">
                <a:effectLst/>
                <a:latin typeface="Arial" panose="020B0604020202020204" pitchFamily="34" charset="0"/>
                <a:ea typeface="Times New Roman" panose="02020603050405020304" pitchFamily="18" charset="0"/>
                <a:cs typeface="Arial" panose="020B0604020202020204" pitchFamily="34" charset="0"/>
              </a:rPr>
              <a:t>A.4.1.1.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Colaborarea</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cu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organele</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centrale de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specialitate</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prin</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suportul</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logistic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necesar</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pentru</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urgentarea</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procesului</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de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unificare</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sediilor</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instanței</a:t>
            </a:r>
            <a:r>
              <a:rPr lang="en-US" sz="1400" b="1" kern="0" dirty="0">
                <a:effectLst/>
                <a:latin typeface="Arial" panose="020B0604020202020204" pitchFamily="34" charset="0"/>
                <a:ea typeface="Times New Roman" panose="02020603050405020304" pitchFamily="18" charset="0"/>
                <a:cs typeface="Arial" panose="020B0604020202020204" pitchFamily="34" charset="0"/>
              </a:rPr>
              <a:t> de </a:t>
            </a:r>
            <a:r>
              <a:rPr lang="en-US" sz="1400" b="1" kern="0" dirty="0" err="1">
                <a:effectLst/>
                <a:latin typeface="Arial" panose="020B0604020202020204" pitchFamily="34" charset="0"/>
                <a:ea typeface="Times New Roman" panose="02020603050405020304" pitchFamily="18" charset="0"/>
                <a:cs typeface="Arial" panose="020B0604020202020204" pitchFamily="34" charset="0"/>
              </a:rPr>
              <a:t>judecată</a:t>
            </a:r>
            <a:endParaRPr lang="ro-MD" sz="1400" b="1" kern="0" dirty="0">
              <a:latin typeface="Arial" panose="020B0604020202020204" pitchFamily="34" charset="0"/>
              <a:ea typeface="Times New Roman" panose="02020603050405020304" pitchFamily="18" charset="0"/>
              <a:cs typeface="Arial" panose="020B0604020202020204" pitchFamily="34" charset="0"/>
            </a:endParaRPr>
          </a:p>
          <a:p>
            <a:pPr>
              <a:buFont typeface="Arial" panose="020B0604020202020204" pitchFamily="34" charset="0"/>
              <a:buChar char="•"/>
            </a:pPr>
            <a:r>
              <a:rPr lang="ro-MD" sz="1400" kern="0" dirty="0">
                <a:latin typeface="Arial" panose="020B0604020202020204" pitchFamily="34" charset="0"/>
                <a:cs typeface="Arial" panose="020B0604020202020204" pitchFamily="34" charset="0"/>
              </a:rPr>
              <a:t>Implicarea reprezentanților Judecătoriei Bălți în procesul modificării hărții judecătorești.</a:t>
            </a:r>
          </a:p>
          <a:p>
            <a:pPr>
              <a:buFont typeface="Arial" panose="020B0604020202020204" pitchFamily="34" charset="0"/>
              <a:buChar char="•"/>
            </a:pPr>
            <a:r>
              <a:rPr lang="ro-MD" sz="1400" kern="0" dirty="0">
                <a:effectLst/>
                <a:latin typeface="Arial" panose="020B0604020202020204" pitchFamily="34" charset="0"/>
                <a:cs typeface="Arial" panose="020B0604020202020204" pitchFamily="34" charset="0"/>
              </a:rPr>
              <a:t>Opinii prezentate asupra Proiectului de </a:t>
            </a:r>
            <a:r>
              <a:rPr lang="ro-MD" sz="1400" kern="0" dirty="0">
                <a:latin typeface="Arial" panose="020B0604020202020204" pitchFamily="34" charset="0"/>
                <a:cs typeface="Arial" panose="020B0604020202020204" pitchFamily="34" charset="0"/>
              </a:rPr>
              <a:t>Lege pentru modificarea unor acte normative (privind revizuirea hărții judiciare).</a:t>
            </a:r>
          </a:p>
          <a:p>
            <a:pPr>
              <a:buFont typeface="Arial" panose="020B0604020202020204" pitchFamily="34" charset="0"/>
              <a:buChar char="•"/>
            </a:pPr>
            <a:r>
              <a:rPr lang="ro-MD" sz="1400" b="1" kern="0" dirty="0">
                <a:latin typeface="Arial" panose="020B0604020202020204" pitchFamily="34" charset="0"/>
                <a:cs typeface="Arial" panose="020B0604020202020204" pitchFamily="34" charset="0"/>
              </a:rPr>
              <a:t>A.4.1.2. Asigurarea implicării instanței în proiecte cu parteneri externi pentru urgentarea procesului de unificarea sediilor instanței de judecată;</a:t>
            </a:r>
          </a:p>
          <a:p>
            <a:pPr>
              <a:buFont typeface="Arial" panose="020B0604020202020204" pitchFamily="34" charset="0"/>
              <a:buChar char="•"/>
            </a:pPr>
            <a:r>
              <a:rPr lang="ro-MD" sz="1400" b="1" kern="0" dirty="0">
                <a:latin typeface="Arial" panose="020B0604020202020204" pitchFamily="34" charset="0"/>
                <a:cs typeface="Arial" panose="020B0604020202020204" pitchFamily="34" charset="0"/>
              </a:rPr>
              <a:t>A.4.1.3.  Colaborarea  continuă  cu  APL  pentru  realizarea  procesului  de unificarea sediilor instanței de judecată.</a:t>
            </a:r>
          </a:p>
          <a:p>
            <a:pPr marL="454025" lvl="1" indent="0">
              <a:buNone/>
            </a:pPr>
            <a:endParaRPr lang="ro-MD" sz="1400" kern="0" dirty="0">
              <a:latin typeface="Arial" panose="020B0604020202020204" pitchFamily="34" charset="0"/>
              <a:cs typeface="Arial" panose="020B0604020202020204" pitchFamily="34" charset="0"/>
            </a:endParaRPr>
          </a:p>
        </p:txBody>
      </p:sp>
      <p:pic>
        <p:nvPicPr>
          <p:cNvPr id="8" name="Picture 7" descr="A person in a wheelchair and a person in a wheelchair&#10;&#10;Description automatically generated with low confidence">
            <a:extLst>
              <a:ext uri="{FF2B5EF4-FFF2-40B4-BE49-F238E27FC236}">
                <a16:creationId xmlns:a16="http://schemas.microsoft.com/office/drawing/2014/main" id="{3395A4DD-FF93-0C31-FDD9-16CF037B0914}"/>
              </a:ext>
            </a:extLst>
          </p:cNvPr>
          <p:cNvPicPr>
            <a:picLocks noChangeAspect="1"/>
          </p:cNvPicPr>
          <p:nvPr/>
        </p:nvPicPr>
        <p:blipFill>
          <a:blip r:embed="rId2"/>
          <a:stretch>
            <a:fillRect/>
          </a:stretch>
        </p:blipFill>
        <p:spPr>
          <a:xfrm>
            <a:off x="4965415" y="951453"/>
            <a:ext cx="3566585" cy="3687594"/>
          </a:xfrm>
          <a:prstGeom prst="rect">
            <a:avLst/>
          </a:prstGeom>
        </p:spPr>
      </p:pic>
    </p:spTree>
    <p:extLst>
      <p:ext uri="{BB962C8B-B14F-4D97-AF65-F5344CB8AC3E}">
        <p14:creationId xmlns:p14="http://schemas.microsoft.com/office/powerpoint/2010/main" val="1520205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F5DE99D3-117C-D576-EAD4-494642DEC5D9}"/>
              </a:ext>
            </a:extLst>
          </p:cNvPr>
          <p:cNvSpPr>
            <a:spLocks noGrp="1"/>
          </p:cNvSpPr>
          <p:nvPr>
            <p:ph type="sldNum" sz="quarter" idx="4"/>
          </p:nvPr>
        </p:nvSpPr>
        <p:spPr/>
        <p:txBody>
          <a:bodyPr/>
          <a:lstStyle/>
          <a:p>
            <a:fld id="{42782948-4DBE-204D-AB9E-B65E067054AE}" type="slidenum">
              <a:rPr lang="en-US" smtClean="0"/>
              <a:pPr/>
              <a:t>17</a:t>
            </a:fld>
            <a:endParaRPr lang="en-US"/>
          </a:p>
        </p:txBody>
      </p:sp>
      <p:sp>
        <p:nvSpPr>
          <p:cNvPr id="4" name="Titlu 3">
            <a:extLst>
              <a:ext uri="{FF2B5EF4-FFF2-40B4-BE49-F238E27FC236}">
                <a16:creationId xmlns:a16="http://schemas.microsoft.com/office/drawing/2014/main" id="{167AC5E4-5BEA-DC08-53E9-3EF5C2EF901A}"/>
              </a:ext>
            </a:extLst>
          </p:cNvPr>
          <p:cNvSpPr>
            <a:spLocks noGrp="1"/>
          </p:cNvSpPr>
          <p:nvPr>
            <p:ph type="title"/>
          </p:nvPr>
        </p:nvSpPr>
        <p:spPr>
          <a:xfrm>
            <a:off x="645459" y="657347"/>
            <a:ext cx="7772400" cy="892552"/>
          </a:xfrm>
        </p:spPr>
        <p:txBody>
          <a:bodyPr/>
          <a:lstStyle/>
          <a:p>
            <a:r>
              <a:rPr lang="ro-MD" dirty="0">
                <a:solidFill>
                  <a:schemeClr val="accent2">
                    <a:lumMod val="50000"/>
                  </a:schemeClr>
                </a:solidFill>
              </a:rPr>
              <a:t>Direcția strategică 4: Managementul infrastructurii</a:t>
            </a:r>
            <a:br>
              <a:rPr lang="ro-MD" sz="1800" dirty="0"/>
            </a:br>
            <a:r>
              <a:rPr lang="ro-MD" sz="1400" dirty="0">
                <a:solidFill>
                  <a:srgbClr val="651D32"/>
                </a:solidFill>
              </a:rPr>
              <a:t>Obiectivul strategic 4.2: Accesibilitatea fizică a instanței judecătorești pentru toate categoriile de justițiabili este asigurată</a:t>
            </a:r>
            <a:endParaRPr lang="ro-MD" sz="1800" dirty="0">
              <a:solidFill>
                <a:srgbClr val="651D32"/>
              </a:solidFill>
            </a:endParaRPr>
          </a:p>
        </p:txBody>
      </p:sp>
      <p:sp>
        <p:nvSpPr>
          <p:cNvPr id="5" name="Substituent conținut 4">
            <a:extLst>
              <a:ext uri="{FF2B5EF4-FFF2-40B4-BE49-F238E27FC236}">
                <a16:creationId xmlns:a16="http://schemas.microsoft.com/office/drawing/2014/main" id="{AABC27A4-7448-C1AA-A107-8E1EF209CF81}"/>
              </a:ext>
            </a:extLst>
          </p:cNvPr>
          <p:cNvSpPr>
            <a:spLocks noGrp="1"/>
          </p:cNvSpPr>
          <p:nvPr>
            <p:ph idx="1"/>
          </p:nvPr>
        </p:nvSpPr>
        <p:spPr>
          <a:xfrm>
            <a:off x="685800" y="1902759"/>
            <a:ext cx="7772400" cy="2594628"/>
          </a:xfrm>
        </p:spPr>
        <p:txBody>
          <a:bodyPr>
            <a:normAutofit lnSpcReduction="10000"/>
          </a:bodyPr>
          <a:lstStyle/>
          <a:p>
            <a:r>
              <a:rPr lang="ro-MD" sz="1400" b="1" dirty="0"/>
              <a:t>A.4.2.1. Evaluarea anuală a opiniei publice privind accesibilitatea fizică a instanței de judecată</a:t>
            </a:r>
          </a:p>
          <a:p>
            <a:pPr marL="0" indent="0">
              <a:buNone/>
            </a:pPr>
            <a:r>
              <a:rPr lang="ro-MD" sz="1400" dirty="0"/>
              <a:t>Sondajele se realizează prin intermediul PIGD în lunile septembrie-august.</a:t>
            </a:r>
          </a:p>
          <a:p>
            <a:r>
              <a:rPr lang="ro-MD" sz="1400" b="1" dirty="0"/>
              <a:t>A.4.2.2.  Implicarea  persoanelor  interesate,  specializate  în  procesul  de planificare a lucrărilor de accesibilizare fizică a instanței</a:t>
            </a:r>
          </a:p>
          <a:p>
            <a:pPr marL="0" indent="0">
              <a:buNone/>
            </a:pPr>
            <a:r>
              <a:rPr lang="ro-MD" sz="1400" dirty="0"/>
              <a:t>Pentru 2024 nu au fost alocate surse la capitolul reparați capitale de accesibilizare fizică a instanței de judecată la necesitățile persoanelor cu dizabilități.</a:t>
            </a:r>
          </a:p>
          <a:p>
            <a:r>
              <a:rPr lang="ro-MD" sz="1400" b="1" dirty="0"/>
              <a:t>A.4.2.3. Amenajarea unui spațiu separat pentru justițiabili, avocați, procurori în vederea asigurării posibilității de a face cunoștință cu materialele dosarelor.</a:t>
            </a:r>
          </a:p>
          <a:p>
            <a:pPr marL="0" indent="0">
              <a:buNone/>
            </a:pPr>
            <a:r>
              <a:rPr lang="ro-MD" dirty="0"/>
              <a:t>Spațiu amenajat (et.2, sediul Central-Bălți)</a:t>
            </a:r>
          </a:p>
        </p:txBody>
      </p:sp>
    </p:spTree>
    <p:extLst>
      <p:ext uri="{BB962C8B-B14F-4D97-AF65-F5344CB8AC3E}">
        <p14:creationId xmlns:p14="http://schemas.microsoft.com/office/powerpoint/2010/main" val="838219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18</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296835" y="235256"/>
            <a:ext cx="8839200" cy="716197"/>
          </a:xfrm>
        </p:spPr>
        <p:txBody>
          <a:bodyPr anchor="b">
            <a:normAutofit fontScale="90000"/>
          </a:bodyPr>
          <a:lstStyle/>
          <a:p>
            <a:r>
              <a:rPr lang="en-US" err="1">
                <a:solidFill>
                  <a:srgbClr val="651D32"/>
                </a:solidFill>
                <a:latin typeface="Arial" panose="020B0604020202020204" pitchFamily="34" charset="0"/>
                <a:cs typeface="Arial" panose="020B0604020202020204" pitchFamily="34" charset="0"/>
              </a:rPr>
              <a:t>Direcția</a:t>
            </a:r>
            <a:r>
              <a:rPr lang="en-US">
                <a:solidFill>
                  <a:srgbClr val="651D32"/>
                </a:solidFill>
                <a:latin typeface="Arial" panose="020B0604020202020204" pitchFamily="34" charset="0"/>
                <a:cs typeface="Arial" panose="020B0604020202020204" pitchFamily="34" charset="0"/>
              </a:rPr>
              <a:t> </a:t>
            </a:r>
            <a:r>
              <a:rPr lang="en-US" err="1">
                <a:solidFill>
                  <a:srgbClr val="651D32"/>
                </a:solidFill>
                <a:latin typeface="Arial" panose="020B0604020202020204" pitchFamily="34" charset="0"/>
                <a:cs typeface="Arial" panose="020B0604020202020204" pitchFamily="34" charset="0"/>
              </a:rPr>
              <a:t>strategică</a:t>
            </a:r>
            <a:r>
              <a:rPr lang="en-US">
                <a:solidFill>
                  <a:srgbClr val="651D32"/>
                </a:solidFill>
                <a:latin typeface="Arial" panose="020B0604020202020204" pitchFamily="34" charset="0"/>
                <a:cs typeface="Arial" panose="020B0604020202020204" pitchFamily="34" charset="0"/>
              </a:rPr>
              <a:t> </a:t>
            </a:r>
            <a:r>
              <a:rPr lang="ro-MD">
                <a:solidFill>
                  <a:srgbClr val="651D32"/>
                </a:solidFill>
                <a:latin typeface="Arial" panose="020B0604020202020204" pitchFamily="34" charset="0"/>
                <a:cs typeface="Arial" panose="020B0604020202020204" pitchFamily="34" charset="0"/>
              </a:rPr>
              <a:t>4</a:t>
            </a:r>
            <a:r>
              <a:rPr lang="en-US">
                <a:solidFill>
                  <a:srgbClr val="651D32"/>
                </a:solidFill>
                <a:latin typeface="Arial" panose="020B0604020202020204" pitchFamily="34" charset="0"/>
                <a:cs typeface="Arial" panose="020B0604020202020204" pitchFamily="34" charset="0"/>
              </a:rPr>
              <a:t>:</a:t>
            </a:r>
            <a:r>
              <a:rPr lang="ro-MD">
                <a:solidFill>
                  <a:srgbClr val="651D32"/>
                </a:solidFill>
                <a:latin typeface="Arial" panose="020B0604020202020204" pitchFamily="34" charset="0"/>
                <a:cs typeface="Arial" panose="020B0604020202020204" pitchFamily="34" charset="0"/>
              </a:rPr>
              <a:t> Managementul infrastructurii</a:t>
            </a:r>
            <a:br>
              <a:rPr lang="ro-MD">
                <a:solidFill>
                  <a:srgbClr val="651D32"/>
                </a:solidFill>
                <a:latin typeface="Arial" panose="020B0604020202020204" pitchFamily="34" charset="0"/>
                <a:cs typeface="Arial" panose="020B0604020202020204" pitchFamily="34" charset="0"/>
              </a:rPr>
            </a:br>
            <a:r>
              <a:rPr lang="ro-RO" sz="140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4.3: Sistem de acordare a serviciilor de asistență juridică primară, urgentă în cooperare cu parteneri externi instituită</a:t>
            </a:r>
            <a:endParaRPr lang="x-none" sz="140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1" y="1174656"/>
            <a:ext cx="5062819" cy="3160363"/>
          </a:xfrm>
        </p:spPr>
        <p:txBody>
          <a:bodyPr vert="horz" lIns="91440" tIns="45720" rIns="91440" bIns="45720" rtlCol="0" anchor="t">
            <a:noAutofit/>
          </a:bodyPr>
          <a:lstStyle/>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A.4.3.1. Instituirea unui ghișeu de acordare a asistenței juridice garantate de stat în sediul instanței de judecată</a:t>
            </a:r>
          </a:p>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A.4.3.2.  Instituirea  unui  birou  de  consiliere  pentru  persoanele  cu  nevoi speciale, victimele violenței în familie</a:t>
            </a:r>
          </a:p>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A.4.3.3.  Instituționalizarea  funcțiilor  de  pedagog  și  psiholog  în  cadrul instanței de judecată</a:t>
            </a:r>
          </a:p>
          <a:p>
            <a:pPr lvl="1">
              <a:buFont typeface="Wingdings" panose="05000000000000000000" pitchFamily="2" charset="2"/>
              <a:buChar char="Ø"/>
            </a:pPr>
            <a:r>
              <a:rPr lang="ro-MD" sz="1400" dirty="0">
                <a:latin typeface="Arial" panose="020B0604020202020204" pitchFamily="34" charset="0"/>
                <a:cs typeface="Arial" panose="020B0604020202020204" pitchFamily="34" charset="0"/>
              </a:rPr>
              <a:t>A fost înaintat demers CSM privind instituționalizarea  funcțiilor  de  pedagog  și psiholog în cadrul instanței de judecată;</a:t>
            </a:r>
          </a:p>
          <a:p>
            <a:pPr lvl="1">
              <a:buFont typeface="Wingdings" panose="05000000000000000000" pitchFamily="2" charset="2"/>
              <a:buChar char="Ø"/>
            </a:pPr>
            <a:r>
              <a:rPr lang="ro-MD" sz="1400" dirty="0">
                <a:latin typeface="Arial" panose="020B0604020202020204" pitchFamily="34" charset="0"/>
                <a:cs typeface="Arial" panose="020B0604020202020204" pitchFamily="34" charset="0"/>
              </a:rPr>
              <a:t>A fost angajat Grefier cu studii și experiență de pedagog, care poate participa în ședințe de judecată în calitate de pedagog.</a:t>
            </a:r>
          </a:p>
          <a:p>
            <a:pPr>
              <a:buFont typeface="Arial" panose="020B0604020202020204" pitchFamily="34" charset="0"/>
              <a:buChar char="•"/>
            </a:pPr>
            <a:endParaRPr lang="ro-MD" sz="1400" b="1" kern="1200" dirty="0">
              <a:effectLst/>
              <a:highlight>
                <a:srgbClr val="FFFF00"/>
              </a:highlight>
              <a:latin typeface="Arial" panose="020B0604020202020204" pitchFamily="34" charset="0"/>
              <a:cs typeface="Arial" panose="020B0604020202020204" pitchFamily="34" charset="0"/>
            </a:endParaRPr>
          </a:p>
        </p:txBody>
      </p:sp>
      <p:pic>
        <p:nvPicPr>
          <p:cNvPr id="7" name="Picture 6" descr="A person and person sitting at a table with a computer&#10;&#10;Description automatically generated with medium confidence">
            <a:extLst>
              <a:ext uri="{FF2B5EF4-FFF2-40B4-BE49-F238E27FC236}">
                <a16:creationId xmlns:a16="http://schemas.microsoft.com/office/drawing/2014/main" id="{3D88D81E-0937-F4FE-5FC5-D250DB3680D7}"/>
              </a:ext>
            </a:extLst>
          </p:cNvPr>
          <p:cNvPicPr>
            <a:picLocks noChangeAspect="1"/>
          </p:cNvPicPr>
          <p:nvPr/>
        </p:nvPicPr>
        <p:blipFill>
          <a:blip r:embed="rId2"/>
          <a:stretch>
            <a:fillRect/>
          </a:stretch>
        </p:blipFill>
        <p:spPr>
          <a:xfrm>
            <a:off x="5150787" y="1065756"/>
            <a:ext cx="3840813" cy="3269263"/>
          </a:xfrm>
          <a:prstGeom prst="rect">
            <a:avLst/>
          </a:prstGeom>
        </p:spPr>
      </p:pic>
    </p:spTree>
    <p:extLst>
      <p:ext uri="{BB962C8B-B14F-4D97-AF65-F5344CB8AC3E}">
        <p14:creationId xmlns:p14="http://schemas.microsoft.com/office/powerpoint/2010/main" val="178550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19</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207819" y="348520"/>
            <a:ext cx="8839200" cy="716197"/>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5</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Accesibilitate informațională</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5.1: Instanța de judecată accesibilă informațional oricând și de oriunde pentru toate categoriile de justițiabili</a:t>
            </a:r>
            <a:endParaRPr lang="x-none" sz="1400" dirty="0">
              <a:solidFill>
                <a:srgbClr val="651D32"/>
              </a:solidFill>
              <a:latin typeface="Arial" panose="020B0604020202020204" pitchFamily="34" charset="0"/>
              <a:cs typeface="Arial" panose="020B0604020202020204" pitchFamily="34" charset="0"/>
            </a:endParaRPr>
          </a:p>
        </p:txBody>
      </p:sp>
      <p:sp>
        <p:nvSpPr>
          <p:cNvPr id="7" name="CasetăText 6">
            <a:extLst>
              <a:ext uri="{FF2B5EF4-FFF2-40B4-BE49-F238E27FC236}">
                <a16:creationId xmlns:a16="http://schemas.microsoft.com/office/drawing/2014/main" id="{9806EF18-11A3-3463-002A-704E2EB48815}"/>
              </a:ext>
            </a:extLst>
          </p:cNvPr>
          <p:cNvSpPr txBox="1"/>
          <p:nvPr/>
        </p:nvSpPr>
        <p:spPr>
          <a:xfrm>
            <a:off x="207819" y="1236746"/>
            <a:ext cx="8728362" cy="2544286"/>
          </a:xfrm>
          <a:prstGeom prst="rect">
            <a:avLst/>
          </a:prstGeom>
          <a:noFill/>
        </p:spPr>
        <p:txBody>
          <a:bodyPr wrap="square">
            <a:spAutoFit/>
          </a:bodyPr>
          <a:lstStyle/>
          <a:p>
            <a:pPr marL="230188" marR="0" lvl="0" indent="-230188"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ro-MD" sz="1400" b="1"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A. 5.1.1. Actualizarea continuă a paginii web și a paginii social media a Judecătoriei Bălți</a:t>
            </a: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Lipsă erori raportate de către justițiabili sau public legate de actualizarea conținutului paginii web.</a:t>
            </a:r>
          </a:p>
          <a:p>
            <a:pPr marL="0" marR="0" lvl="0" indent="0" algn="l" defTabSz="457200" rtl="0" eaLnBrk="1" fontAlgn="auto" latinLnBrk="0" hangingPunct="1">
              <a:lnSpc>
                <a:spcPct val="100000"/>
              </a:lnSpc>
              <a:spcBef>
                <a:spcPts val="0"/>
              </a:spcBef>
              <a:spcAft>
                <a:spcPts val="800"/>
              </a:spcAft>
              <a:buClrTx/>
              <a:buSzTx/>
              <a:buFont typeface="Arial"/>
              <a:buNone/>
              <a:tabLst/>
              <a:defRPr/>
            </a:pPr>
            <a:endPar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endParaRPr>
          </a:p>
          <a:p>
            <a:pPr marL="230188" marR="0" lvl="0" indent="-230188" algn="l" defTabSz="4572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ro-MD" sz="1400" b="1"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A.5.1.2.  Adaptarea  integrală  a  paginii  oficiale  a  instanței  la  necesitățile persoanelor cu dizabilități</a:t>
            </a: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Subtitrarea</a:t>
            </a:r>
            <a:r>
              <a:rPr kumimoji="0" lang="en-US"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 </a:t>
            </a:r>
            <a:r>
              <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ș</a:t>
            </a:r>
            <a:r>
              <a:rPr kumimoji="0" lang="en-US" sz="1400" b="0" i="0" u="none" strike="noStrike" kern="1200" cap="none" spc="0" normalizeH="0" baseline="0" noProof="0" dirty="0" err="1">
                <a:ln>
                  <a:noFill/>
                </a:ln>
                <a:solidFill>
                  <a:srgbClr val="6C6463"/>
                </a:solidFill>
                <a:effectLst/>
                <a:uLnTx/>
                <a:uFillTx/>
                <a:latin typeface="Arial" panose="020B0604020202020204" pitchFamily="34" charset="0"/>
                <a:ea typeface="+mn-ea"/>
                <a:cs typeface="Arial" panose="020B0604020202020204" pitchFamily="34" charset="0"/>
              </a:rPr>
              <a:t>i</a:t>
            </a:r>
            <a:r>
              <a:rPr kumimoji="0" lang="en-US"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srgbClr val="6C6463"/>
                </a:solidFill>
                <a:effectLst/>
                <a:uLnTx/>
                <a:uFillTx/>
                <a:latin typeface="Arial" panose="020B0604020202020204" pitchFamily="34" charset="0"/>
                <a:ea typeface="+mn-ea"/>
                <a:cs typeface="Arial" panose="020B0604020202020204" pitchFamily="34" charset="0"/>
              </a:rPr>
              <a:t>asigurarea</a:t>
            </a:r>
            <a:r>
              <a:rPr kumimoji="0" lang="en-US"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err="1">
                <a:ln>
                  <a:noFill/>
                </a:ln>
                <a:solidFill>
                  <a:srgbClr val="6C6463"/>
                </a:solidFill>
                <a:effectLst/>
                <a:uLnTx/>
                <a:uFillTx/>
                <a:latin typeface="Arial" panose="020B0604020202020204" pitchFamily="34" charset="0"/>
                <a:ea typeface="+mn-ea"/>
                <a:cs typeface="Arial" panose="020B0604020202020204" pitchFamily="34" charset="0"/>
              </a:rPr>
              <a:t>suportului</a:t>
            </a:r>
            <a:r>
              <a:rPr kumimoji="0" lang="en-US"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 </a:t>
            </a:r>
            <a:r>
              <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audio a ghidurilor și postărilor video plasate pe pagina web și rețelele de socializare oficiale ale judecătoriei Bălți;</a:t>
            </a:r>
          </a:p>
          <a:p>
            <a:pPr marL="0" marR="0" lvl="0" indent="0" algn="l" defTabSz="457200" rtl="0" eaLnBrk="1" fontAlgn="auto" latinLnBrk="0" hangingPunct="1">
              <a:lnSpc>
                <a:spcPct val="100000"/>
              </a:lnSpc>
              <a:spcBef>
                <a:spcPts val="0"/>
              </a:spcBef>
              <a:spcAft>
                <a:spcPts val="800"/>
              </a:spcAft>
              <a:buClrTx/>
              <a:buSzTx/>
              <a:buFont typeface="Arial"/>
              <a:buNone/>
              <a:tabLst/>
              <a:defRPr/>
            </a:pPr>
            <a:r>
              <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A fost solicitat suportul </a:t>
            </a:r>
            <a:r>
              <a:rPr kumimoji="0" lang="pt-BR"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Centrul pentru Drepturile Persoanelor cu Dizabilități</a:t>
            </a:r>
            <a:r>
              <a:rPr kumimoji="0" lang="ro-MD" sz="14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rPr>
              <a:t> pentru identificarea unui soft care să asigure accesibilitatea mai bună a fișierelor încărcate pe pagina web a instanței de judecată.</a:t>
            </a:r>
          </a:p>
        </p:txBody>
      </p:sp>
    </p:spTree>
    <p:extLst>
      <p:ext uri="{BB962C8B-B14F-4D97-AF65-F5344CB8AC3E}">
        <p14:creationId xmlns:p14="http://schemas.microsoft.com/office/powerpoint/2010/main" val="218362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EA2003-7CF4-914C-AF20-8651ACC5570D}"/>
              </a:ext>
            </a:extLst>
          </p:cNvPr>
          <p:cNvSpPr>
            <a:spLocks noGrp="1"/>
          </p:cNvSpPr>
          <p:nvPr>
            <p:ph sz="half" idx="1"/>
          </p:nvPr>
        </p:nvSpPr>
        <p:spPr>
          <a:xfrm>
            <a:off x="685496" y="1394413"/>
            <a:ext cx="3809696" cy="3200400"/>
          </a:xfrm>
        </p:spPr>
        <p:txBody>
          <a:bodyPr vert="horz" lIns="91440" tIns="45720" rIns="91440" bIns="45720" rtlCol="0" anchor="t">
            <a:normAutofit/>
          </a:bodyPr>
          <a:lstStyle/>
          <a:p>
            <a:pPr marL="229870" indent="-229870">
              <a:lnSpc>
                <a:spcPct val="90000"/>
              </a:lnSpc>
              <a:buFont typeface="Wingdings" pitchFamily="2" charset="2"/>
              <a:buChar char="q"/>
            </a:pPr>
            <a:r>
              <a:rPr lang="en-MD" sz="1400" dirty="0">
                <a:latin typeface="Arial" panose="020B0604020202020204" pitchFamily="34" charset="0"/>
                <a:cs typeface="Arial" panose="020B0604020202020204" pitchFamily="34" charset="0"/>
              </a:rPr>
              <a:t>Evaluarea activităților realizate și progreselor atinse;</a:t>
            </a:r>
            <a:endParaRPr lang="en-US" dirty="0"/>
          </a:p>
          <a:p>
            <a:pPr marL="229870" indent="-229870">
              <a:lnSpc>
                <a:spcPct val="90000"/>
              </a:lnSpc>
              <a:buFont typeface="Wingdings" pitchFamily="2" charset="2"/>
              <a:buChar char="q"/>
            </a:pPr>
            <a:r>
              <a:rPr lang="en-MD" sz="1400" dirty="0">
                <a:latin typeface="Arial" panose="020B0604020202020204" pitchFamily="34" charset="0"/>
                <a:cs typeface="Arial" panose="020B0604020202020204" pitchFamily="34" charset="0"/>
              </a:rPr>
              <a:t>Evaluarea performanței instanței și resurselor avute în gestiune;</a:t>
            </a:r>
          </a:p>
          <a:p>
            <a:pPr marL="229870" indent="-229870">
              <a:lnSpc>
                <a:spcPct val="90000"/>
              </a:lnSpc>
              <a:buFont typeface="Wingdings" pitchFamily="2" charset="2"/>
              <a:buChar char="q"/>
            </a:pPr>
            <a:r>
              <a:rPr lang="en-MD" sz="1400" dirty="0">
                <a:latin typeface="Arial" panose="020B0604020202020204" pitchFamily="34" charset="0"/>
                <a:cs typeface="Arial" panose="020B0604020202020204" pitchFamily="34" charset="0"/>
              </a:rPr>
              <a:t>Identificarea barierelor și problemelor care au împiedicat sau reținut realizarea anumitor progrese;</a:t>
            </a:r>
          </a:p>
          <a:p>
            <a:pPr marL="229870" indent="-229870">
              <a:lnSpc>
                <a:spcPct val="90000"/>
              </a:lnSpc>
              <a:buFont typeface="Wingdings" pitchFamily="2" charset="2"/>
              <a:buChar char="q"/>
            </a:pPr>
            <a:r>
              <a:rPr lang="ro-MD" sz="1400" dirty="0">
                <a:latin typeface="Arial"/>
                <a:cs typeface="Arial"/>
              </a:rPr>
              <a:t>Identificarea priorităților pentru trimestrul următor (aprilie-iunie</a:t>
            </a:r>
            <a:r>
              <a:rPr lang="en-US" sz="1400" dirty="0">
                <a:latin typeface="Arial"/>
                <a:cs typeface="Arial"/>
              </a:rPr>
              <a:t> </a:t>
            </a:r>
            <a:r>
              <a:rPr lang="ro-MD" sz="1400" dirty="0">
                <a:latin typeface="Arial"/>
                <a:cs typeface="Arial"/>
              </a:rPr>
              <a:t>2024);</a:t>
            </a:r>
            <a:endParaRPr lang="en-MD" sz="1400" dirty="0">
              <a:latin typeface="Arial"/>
              <a:cs typeface="Arial"/>
            </a:endParaRPr>
          </a:p>
        </p:txBody>
      </p:sp>
      <p:pic>
        <p:nvPicPr>
          <p:cNvPr id="1026" name="Picture 2" descr="Orientarea catre obiective. Cum poti realiza cat mai multe in viata? -  Bugetul Personal">
            <a:extLst>
              <a:ext uri="{FF2B5EF4-FFF2-40B4-BE49-F238E27FC236}">
                <a16:creationId xmlns:a16="http://schemas.microsoft.com/office/drawing/2014/main" id="{DC60F8A9-B5E8-4440-95D9-F10F520666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71400" y="1393826"/>
            <a:ext cx="3810304" cy="2180982"/>
          </a:xfrm>
          <a:prstGeom prst="rect">
            <a:avLst/>
          </a:prstGeom>
          <a:noFill/>
        </p:spPr>
      </p:pic>
      <p:sp>
        <p:nvSpPr>
          <p:cNvPr id="18" name="Slide Number Placeholder 17">
            <a:extLst>
              <a:ext uri="{FF2B5EF4-FFF2-40B4-BE49-F238E27FC236}">
                <a16:creationId xmlns:a16="http://schemas.microsoft.com/office/drawing/2014/main" id="{191D1940-F8E7-474F-84BD-F72E982286C8}"/>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2</a:t>
            </a:fld>
            <a:endParaRPr lang="en-US"/>
          </a:p>
        </p:txBody>
      </p:sp>
      <p:sp>
        <p:nvSpPr>
          <p:cNvPr id="4" name="Title 7">
            <a:extLst>
              <a:ext uri="{FF2B5EF4-FFF2-40B4-BE49-F238E27FC236}">
                <a16:creationId xmlns:a16="http://schemas.microsoft.com/office/drawing/2014/main" id="{6F79DD48-D513-013E-6C47-D1BA77C59387}"/>
              </a:ext>
            </a:extLst>
          </p:cNvPr>
          <p:cNvSpPr>
            <a:spLocks noGrp="1"/>
          </p:cNvSpPr>
          <p:nvPr>
            <p:ph type="title"/>
          </p:nvPr>
        </p:nvSpPr>
        <p:spPr>
          <a:xfrm>
            <a:off x="685800" y="679450"/>
            <a:ext cx="7772400" cy="465138"/>
          </a:xfrm>
        </p:spPr>
        <p:txBody>
          <a:bodyPr anchor="b">
            <a:normAutofit/>
          </a:bodyPr>
          <a:lstStyle/>
          <a:p>
            <a:r>
              <a:rPr lang="ro-MD">
                <a:solidFill>
                  <a:srgbClr val="651D32"/>
                </a:solidFill>
                <a:latin typeface="Arial" panose="020B0604020202020204" pitchFamily="34" charset="0"/>
                <a:cs typeface="Arial" panose="020B0604020202020204" pitchFamily="34" charset="0"/>
              </a:rPr>
              <a:t>OBIECTIVELE ȘEDINȚEI</a:t>
            </a:r>
            <a:endParaRPr lang="en-MD">
              <a:solidFill>
                <a:srgbClr val="651D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stituent număr diapozitiv 3">
            <a:extLst>
              <a:ext uri="{FF2B5EF4-FFF2-40B4-BE49-F238E27FC236}">
                <a16:creationId xmlns:a16="http://schemas.microsoft.com/office/drawing/2014/main" id="{27078FFA-D62C-36DF-8357-A204F01E07CA}"/>
              </a:ext>
            </a:extLst>
          </p:cNvPr>
          <p:cNvSpPr>
            <a:spLocks noGrp="1"/>
          </p:cNvSpPr>
          <p:nvPr>
            <p:ph type="sldNum" sz="quarter" idx="12"/>
          </p:nvPr>
        </p:nvSpPr>
        <p:spPr/>
        <p:txBody>
          <a:bodyPr/>
          <a:lstStyle/>
          <a:p>
            <a:fld id="{42782948-4DBE-204D-AB9E-B65E067054AE}" type="slidenum">
              <a:rPr lang="en-US" smtClean="0"/>
              <a:pPr/>
              <a:t>20</a:t>
            </a:fld>
            <a:endParaRPr lang="en-US"/>
          </a:p>
        </p:txBody>
      </p:sp>
      <p:sp>
        <p:nvSpPr>
          <p:cNvPr id="6" name="Substituent conținut 5">
            <a:extLst>
              <a:ext uri="{FF2B5EF4-FFF2-40B4-BE49-F238E27FC236}">
                <a16:creationId xmlns:a16="http://schemas.microsoft.com/office/drawing/2014/main" id="{6329686C-79B7-C511-B3CA-06D0B2A2989C}"/>
              </a:ext>
            </a:extLst>
          </p:cNvPr>
          <p:cNvSpPr>
            <a:spLocks noGrp="1"/>
          </p:cNvSpPr>
          <p:nvPr>
            <p:ph sz="half" idx="1"/>
          </p:nvPr>
        </p:nvSpPr>
        <p:spPr>
          <a:xfrm>
            <a:off x="53789" y="1121687"/>
            <a:ext cx="7772400" cy="3409483"/>
          </a:xfrm>
        </p:spPr>
        <p:txBody>
          <a:bodyPr vert="horz" lIns="91440" tIns="45720" rIns="91440" bIns="45720" rtlCol="0" anchor="t">
            <a:noAutofit/>
          </a:bodyPr>
          <a:lstStyle/>
          <a:p>
            <a:pPr>
              <a:buFont typeface="Arial" panose="020B0604020202020204" pitchFamily="34" charset="0"/>
              <a:buChar char="•"/>
            </a:pPr>
            <a:r>
              <a:rPr lang="pt-BR" sz="1400" b="1" kern="1200" dirty="0">
                <a:effectLst/>
                <a:latin typeface="Arial" panose="020B0604020202020204" pitchFamily="34" charset="0"/>
                <a:cs typeface="Arial" panose="020B0604020202020204" pitchFamily="34" charset="0"/>
              </a:rPr>
              <a:t>A.5.1.3. Imprimarea și distribuirea broșurii despre activitatea judecătoriei și elaborarea, imprimarea și distribuirea materialelor informative despre activitatea instanței</a:t>
            </a:r>
            <a:r>
              <a:rPr lang="ro-MD" sz="1400" b="1" kern="1200" dirty="0">
                <a:effectLst/>
                <a:latin typeface="Arial" panose="020B0604020202020204" pitchFamily="34" charset="0"/>
                <a:cs typeface="Arial" panose="020B0604020202020204" pitchFamily="34" charset="0"/>
              </a:rPr>
              <a:t> (inclusiv online)</a:t>
            </a:r>
            <a:endParaRPr lang="ro-MD" sz="1400" dirty="0">
              <a:latin typeface="Arial"/>
              <a:cs typeface="Arial"/>
            </a:endParaRPr>
          </a:p>
          <a:p>
            <a:pPr lvl="1" fontAlgn="base">
              <a:buFont typeface="Wingdings" panose="05000000000000000000" pitchFamily="2" charset="2"/>
              <a:buChar char="Ø"/>
            </a:pPr>
            <a:r>
              <a:rPr lang="ro-MD" sz="1400" b="0" i="0" dirty="0">
                <a:effectLst/>
                <a:latin typeface="Arial" panose="020B0604020202020204" pitchFamily="34" charset="0"/>
                <a:cs typeface="Arial" panose="020B0604020202020204" pitchFamily="34" charset="0"/>
              </a:rPr>
              <a:t>Noțiuni juridice (dicționar pe înțelesul tuturor – story Facebook)</a:t>
            </a:r>
            <a:r>
              <a:rPr lang="en-US" sz="1400" b="0" i="0" dirty="0">
                <a:effectLst/>
                <a:latin typeface="Arial" panose="020B0604020202020204" pitchFamily="34" charset="0"/>
                <a:cs typeface="Arial" panose="020B0604020202020204" pitchFamily="34" charset="0"/>
              </a:rPr>
              <a:t>;</a:t>
            </a:r>
            <a:endParaRPr lang="ro-MD" sz="1400" b="0" i="0" dirty="0">
              <a:effectLst/>
              <a:latin typeface="Arial" panose="020B0604020202020204" pitchFamily="34" charset="0"/>
              <a:cs typeface="Arial" panose="020B0604020202020204" pitchFamily="34" charset="0"/>
            </a:endParaRPr>
          </a:p>
          <a:p>
            <a:pPr lvl="1" fontAlgn="base">
              <a:buFont typeface="Wingdings" panose="05000000000000000000" pitchFamily="2" charset="2"/>
              <a:buChar char="Ø"/>
            </a:pPr>
            <a:r>
              <a:rPr lang="ro-MD" sz="1400" dirty="0">
                <a:latin typeface="Arial" panose="020B0604020202020204" pitchFamily="34" charset="0"/>
                <a:cs typeface="Arial" panose="020B0604020202020204" pitchFamily="34" charset="0"/>
              </a:rPr>
              <a:t>Taxa de timbru;</a:t>
            </a:r>
          </a:p>
          <a:p>
            <a:pPr lvl="1" fontAlgn="base">
              <a:buFont typeface="Wingdings" panose="05000000000000000000" pitchFamily="2" charset="2"/>
              <a:buChar char="Ø"/>
            </a:pPr>
            <a:r>
              <a:rPr lang="ro-MD" sz="1400" b="0" i="0" dirty="0">
                <a:effectLst/>
                <a:latin typeface="Arial" panose="020B0604020202020204" pitchFamily="34" charset="0"/>
                <a:cs typeface="Arial" panose="020B0604020202020204" pitchFamily="34" charset="0"/>
              </a:rPr>
              <a:t>Retrospectiva Judecătoriei Bălți;</a:t>
            </a:r>
          </a:p>
          <a:p>
            <a:pPr lvl="1" fontAlgn="base">
              <a:buFont typeface="Wingdings" panose="05000000000000000000" pitchFamily="2" charset="2"/>
              <a:buChar char="Ø"/>
            </a:pPr>
            <a:r>
              <a:rPr lang="ro-MD" sz="1400" b="0" i="0" dirty="0">
                <a:effectLst/>
                <a:latin typeface="Arial" panose="020B0604020202020204" pitchFamily="34" charset="0"/>
                <a:cs typeface="Arial" panose="020B0604020202020204" pitchFamily="34" charset="0"/>
              </a:rPr>
              <a:t>Legea taxei de stat</a:t>
            </a:r>
            <a:r>
              <a:rPr lang="en-US" sz="1400" b="0" i="0" dirty="0">
                <a:effectLst/>
                <a:latin typeface="Arial" panose="020B0604020202020204" pitchFamily="34" charset="0"/>
                <a:cs typeface="Arial" panose="020B0604020202020204" pitchFamily="34" charset="0"/>
              </a:rPr>
              <a:t>; </a:t>
            </a:r>
            <a:endParaRPr lang="ro-MD" sz="1400" b="0" i="0" dirty="0">
              <a:effectLst/>
              <a:latin typeface="Arial" panose="020B0604020202020204" pitchFamily="34" charset="0"/>
              <a:cs typeface="Arial" panose="020B0604020202020204" pitchFamily="34" charset="0"/>
            </a:endParaRPr>
          </a:p>
          <a:p>
            <a:pPr lvl="1" fontAlgn="base">
              <a:buFont typeface="Wingdings" panose="05000000000000000000" pitchFamily="2" charset="2"/>
              <a:buChar char="Ø"/>
            </a:pPr>
            <a:r>
              <a:rPr lang="ro-MD" sz="1400" dirty="0">
                <a:latin typeface="Arial" panose="020B0604020202020204" pitchFamily="34" charset="0"/>
                <a:cs typeface="Arial" panose="020B0604020202020204" pitchFamily="34" charset="0"/>
              </a:rPr>
              <a:t>Legea acces la informații de interes public.</a:t>
            </a:r>
          </a:p>
        </p:txBody>
      </p:sp>
      <p:pic>
        <p:nvPicPr>
          <p:cNvPr id="7" name="Picture 7" descr="A person standing in front of a computer&#10;&#10;Description automatically generated with medium confidence">
            <a:extLst>
              <a:ext uri="{FF2B5EF4-FFF2-40B4-BE49-F238E27FC236}">
                <a16:creationId xmlns:a16="http://schemas.microsoft.com/office/drawing/2014/main" id="{F795DE82-9DF2-7259-0A62-B2E8854BEB7A}"/>
              </a:ext>
            </a:extLst>
          </p:cNvPr>
          <p:cNvPicPr>
            <a:picLocks noChangeAspect="1"/>
          </p:cNvPicPr>
          <p:nvPr/>
        </p:nvPicPr>
        <p:blipFill>
          <a:blip r:embed="rId2"/>
          <a:stretch>
            <a:fillRect/>
          </a:stretch>
        </p:blipFill>
        <p:spPr>
          <a:xfrm>
            <a:off x="5150225" y="2383576"/>
            <a:ext cx="3905844" cy="2647211"/>
          </a:xfrm>
          <a:prstGeom prst="rect">
            <a:avLst/>
          </a:prstGeom>
        </p:spPr>
      </p:pic>
      <p:sp>
        <p:nvSpPr>
          <p:cNvPr id="8" name="Title 3">
            <a:extLst>
              <a:ext uri="{FF2B5EF4-FFF2-40B4-BE49-F238E27FC236}">
                <a16:creationId xmlns:a16="http://schemas.microsoft.com/office/drawing/2014/main" id="{C11A183C-46C7-59A7-37D6-7A9062E11C2E}"/>
              </a:ext>
            </a:extLst>
          </p:cNvPr>
          <p:cNvSpPr>
            <a:spLocks noGrp="1"/>
          </p:cNvSpPr>
          <p:nvPr>
            <p:ph type="title"/>
          </p:nvPr>
        </p:nvSpPr>
        <p:spPr>
          <a:xfrm>
            <a:off x="152400" y="405490"/>
            <a:ext cx="8839200" cy="716197"/>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5</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Accesibilitate informațională</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5.1: Instanța de judecată accesibilă informațional oricând și de oriunde pentru toate categoriile de justițiabili</a:t>
            </a:r>
            <a:endParaRPr lang="x-none" sz="1400" dirty="0">
              <a:solidFill>
                <a:srgbClr val="651D32"/>
              </a:solidFill>
              <a:latin typeface="Arial" panose="020B0604020202020204" pitchFamily="34" charset="0"/>
              <a:cs typeface="Arial" panose="020B0604020202020204" pitchFamily="34" charset="0"/>
            </a:endParaRPr>
          </a:p>
        </p:txBody>
      </p:sp>
      <p:pic>
        <p:nvPicPr>
          <p:cNvPr id="2" name="Imagine 1">
            <a:extLst>
              <a:ext uri="{FF2B5EF4-FFF2-40B4-BE49-F238E27FC236}">
                <a16:creationId xmlns:a16="http://schemas.microsoft.com/office/drawing/2014/main" id="{627EDA59-9511-7183-CA42-A94552238972}"/>
              </a:ext>
            </a:extLst>
          </p:cNvPr>
          <p:cNvPicPr>
            <a:picLocks noChangeAspect="1"/>
          </p:cNvPicPr>
          <p:nvPr/>
        </p:nvPicPr>
        <p:blipFill rotWithShape="1">
          <a:blip r:embed="rId3"/>
          <a:srcRect t="8446" b="9864"/>
          <a:stretch/>
        </p:blipFill>
        <p:spPr>
          <a:xfrm>
            <a:off x="221878" y="3418195"/>
            <a:ext cx="2507875" cy="1519518"/>
          </a:xfrm>
          <a:prstGeom prst="rect">
            <a:avLst/>
          </a:prstGeom>
        </p:spPr>
      </p:pic>
      <p:pic>
        <p:nvPicPr>
          <p:cNvPr id="2050" name="Picture 2" descr="Nu este disponibilă nicio descriere pentru fotografie.">
            <a:extLst>
              <a:ext uri="{FF2B5EF4-FFF2-40B4-BE49-F238E27FC236}">
                <a16:creationId xmlns:a16="http://schemas.microsoft.com/office/drawing/2014/main" id="{63001F16-6030-9838-3174-2F276B624B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56" b="11689"/>
          <a:stretch/>
        </p:blipFill>
        <p:spPr bwMode="auto">
          <a:xfrm>
            <a:off x="2784793" y="3418195"/>
            <a:ext cx="2310392" cy="151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527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21</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152400" y="219062"/>
            <a:ext cx="8839200" cy="716197"/>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5</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Accesibilitate informațională</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5.1: Instanța de judecată accesibilă informațional oricând și de oriunde pentru toate categoriile de justițiabili</a:t>
            </a:r>
            <a:endParaRPr lang="x-none" sz="1400"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207818" y="1297486"/>
            <a:ext cx="8566388" cy="3094224"/>
          </a:xfrm>
        </p:spPr>
        <p:txBody>
          <a:bodyPr vert="horz" lIns="91440" tIns="45720" rIns="91440" bIns="45720" rtlCol="0" anchor="t">
            <a:noAutofit/>
          </a:bodyPr>
          <a:lstStyle/>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A.5.1.4.  Dezvoltarea  mecanismului  on-line  de  depunere  și  prelucrare  a petițiilor, propunerilor și recomandărilor</a:t>
            </a:r>
          </a:p>
          <a:p>
            <a:pPr marL="0" indent="0">
              <a:buNone/>
            </a:pPr>
            <a:r>
              <a:rPr lang="ro-MD" sz="1400" dirty="0">
                <a:latin typeface="Arial" panose="020B0604020202020204" pitchFamily="34" charset="0"/>
                <a:cs typeface="Arial" panose="020B0604020202020204" pitchFamily="34" charset="0"/>
              </a:rPr>
              <a:t>Pe pagina web și paginile de Facebook și </a:t>
            </a:r>
            <a:r>
              <a:rPr lang="ro-MD" sz="1400" dirty="0" err="1">
                <a:latin typeface="Arial" panose="020B0604020202020204" pitchFamily="34" charset="0"/>
                <a:cs typeface="Arial" panose="020B0604020202020204" pitchFamily="34" charset="0"/>
              </a:rPr>
              <a:t>Instagram</a:t>
            </a:r>
            <a:r>
              <a:rPr lang="ro-MD" sz="1400" dirty="0">
                <a:latin typeface="Arial" panose="020B0604020202020204" pitchFamily="34" charset="0"/>
                <a:cs typeface="Arial" panose="020B0604020202020204" pitchFamily="34" charset="0"/>
              </a:rPr>
              <a:t> avem elaborat și afișat Ghid cum depui Petiție online</a:t>
            </a:r>
            <a:r>
              <a:rPr lang="ro-MD" sz="1400" b="1" dirty="0">
                <a:latin typeface="Arial" panose="020B0604020202020204" pitchFamily="34" charset="0"/>
                <a:cs typeface="Arial" panose="020B0604020202020204" pitchFamily="34" charset="0"/>
              </a:rPr>
              <a:t>.</a:t>
            </a:r>
          </a:p>
          <a:p>
            <a:pPr marL="0" indent="0">
              <a:buNone/>
            </a:pPr>
            <a:r>
              <a:rPr lang="ro-MD" sz="1400" kern="1200" dirty="0">
                <a:effectLst/>
                <a:latin typeface="Arial" panose="020B0604020202020204" pitchFamily="34" charset="0"/>
                <a:cs typeface="Arial" panose="020B0604020202020204" pitchFamily="34" charset="0"/>
              </a:rPr>
              <a:t>În cadrul ședinței Consiliului Consultativ al Judecătoriei Bălți și comunității locale </a:t>
            </a:r>
            <a:r>
              <a:rPr lang="ro-MD" sz="1400" dirty="0">
                <a:latin typeface="Arial" panose="020B0604020202020204" pitchFamily="34" charset="0"/>
                <a:cs typeface="Arial" panose="020B0604020202020204" pitchFamily="34" charset="0"/>
              </a:rPr>
              <a:t>din 27.03.2024 </a:t>
            </a:r>
            <a:r>
              <a:rPr lang="ro-MD" sz="1400" kern="1200" dirty="0">
                <a:effectLst/>
                <a:latin typeface="Arial" panose="020B0604020202020204" pitchFamily="34" charset="0"/>
                <a:cs typeface="Arial" panose="020B0604020202020204" pitchFamily="34" charset="0"/>
              </a:rPr>
              <a:t>a fost promovat și analizat  mecanismul online de depunere a petițiilor.</a:t>
            </a:r>
            <a:endParaRPr lang="ro-MD" sz="1400" dirty="0">
              <a:latin typeface="Arial" panose="020B0604020202020204" pitchFamily="34" charset="0"/>
              <a:cs typeface="Arial" panose="020B0604020202020204" pitchFamily="34" charset="0"/>
            </a:endParaRPr>
          </a:p>
          <a:p>
            <a:pPr marL="0" indent="0">
              <a:buNone/>
            </a:pPr>
            <a:endParaRPr lang="ro-MD" sz="1400" kern="12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A.5.1.5. Elaborarea și implementarea unei politici de popularizare și stimulare a utilizării modalităților online de adresare în instanța de judecată</a:t>
            </a:r>
          </a:p>
          <a:p>
            <a:pPr marL="0" indent="0">
              <a:buNone/>
            </a:pPr>
            <a:r>
              <a:rPr lang="ro-MD" sz="1400" dirty="0">
                <a:latin typeface="Arial" panose="020B0604020202020204" pitchFamily="34" charset="0"/>
                <a:cs typeface="Arial" panose="020B0604020202020204" pitchFamily="34" charset="0"/>
              </a:rPr>
              <a:t>Acte semnate în PIGD  90%</a:t>
            </a:r>
          </a:p>
          <a:p>
            <a:pPr marL="0" indent="0">
              <a:buNone/>
            </a:pPr>
            <a:r>
              <a:rPr lang="ro-MD" sz="1400" dirty="0">
                <a:latin typeface="Arial" panose="020B0604020202020204" pitchFamily="34" charset="0"/>
                <a:cs typeface="Arial" panose="020B0604020202020204" pitchFamily="34" charset="0"/>
              </a:rPr>
              <a:t>Acte procesuale expediate către participanți la proces prin PIGD</a:t>
            </a:r>
          </a:p>
          <a:p>
            <a:pPr marL="0" indent="0">
              <a:buNone/>
            </a:pPr>
            <a:r>
              <a:rPr lang="ro-MD" sz="1400" dirty="0">
                <a:latin typeface="Arial" panose="020B0604020202020204" pitchFamily="34" charset="0"/>
                <a:cs typeface="Arial" panose="020B0604020202020204" pitchFamily="34" charset="0"/>
              </a:rPr>
              <a:t>Utilizarea la rată ridicată a e-mail-urilor</a:t>
            </a:r>
          </a:p>
          <a:p>
            <a:pPr lvl="1" fontAlgn="base">
              <a:buFont typeface="Wingdings" panose="05000000000000000000" pitchFamily="2" charset="2"/>
              <a:buChar char="Ø"/>
            </a:pPr>
            <a:endParaRPr lang="en-US" sz="1400" b="0" i="0" dirty="0">
              <a:effectLst/>
              <a:latin typeface="Arial" panose="020B0604020202020204" pitchFamily="34" charset="0"/>
              <a:cs typeface="Arial" panose="020B0604020202020204" pitchFamily="34" charset="0"/>
            </a:endParaRPr>
          </a:p>
          <a:p>
            <a:pPr marL="468630" marR="0" lvl="1" indent="-285750" algn="just"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ro-MD" sz="1200" b="0" i="0" u="none" strike="noStrike" kern="1200" cap="none" spc="0" normalizeH="0" baseline="0" noProof="0" dirty="0">
              <a:ln>
                <a:noFill/>
              </a:ln>
              <a:solidFill>
                <a:srgbClr val="6C646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95020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22</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224617" y="153989"/>
            <a:ext cx="8694765" cy="580412"/>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5</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Accesibilitate informațională</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5.2: Procesele judecătorești legate de participarea efectivă în proces digitalizate</a:t>
            </a:r>
            <a:endParaRPr lang="x-none" sz="1400"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152400" y="874105"/>
            <a:ext cx="4963956" cy="3970534"/>
          </a:xfrm>
        </p:spPr>
        <p:txBody>
          <a:bodyPr vert="horz" lIns="91440" tIns="45720" rIns="91440" bIns="45720" rtlCol="0" anchor="t">
            <a:noAutofit/>
          </a:bodyPr>
          <a:lstStyle/>
          <a:p>
            <a:pPr>
              <a:buFont typeface="Arial" panose="020B0604020202020204" pitchFamily="34" charset="0"/>
              <a:buChar char="•"/>
            </a:pPr>
            <a:r>
              <a:rPr lang="pt-BR" sz="1400" b="1" kern="1200" dirty="0">
                <a:effectLst/>
                <a:latin typeface="Arial" panose="020B0604020202020204" pitchFamily="34" charset="0"/>
                <a:cs typeface="Arial" panose="020B0604020202020204" pitchFamily="34" charset="0"/>
              </a:rPr>
              <a:t>A.5.2.1. Implementarea, dezvoltarea și extinderea sistemului e-Dosar</a:t>
            </a:r>
            <a:r>
              <a:rPr lang="ro-RO" sz="1400" b="1" kern="1200" dirty="0">
                <a:effectLst/>
                <a:latin typeface="Arial" panose="020B0604020202020204" pitchFamily="34" charset="0"/>
                <a:cs typeface="Arial" panose="020B0604020202020204" pitchFamily="34" charset="0"/>
              </a:rPr>
              <a:t> judiciar</a:t>
            </a:r>
            <a:endParaRPr lang="ro-MD" sz="1400" b="1" dirty="0">
              <a:latin typeface="Arial" panose="020B0604020202020204" pitchFamily="34" charset="0"/>
              <a:cs typeface="Arial" panose="020B0604020202020204" pitchFamily="34" charset="0"/>
            </a:endParaRPr>
          </a:p>
          <a:p>
            <a:pPr marL="454025" lvl="1" indent="0">
              <a:buNone/>
            </a:pPr>
            <a:r>
              <a:rPr kumimoji="0" lang="ro-MD" sz="1400" b="1" i="0" u="sng" strike="noStrike" kern="1200" cap="none" spc="0" normalizeH="0" baseline="0" noProof="0" dirty="0">
                <a:ln>
                  <a:noFill/>
                </a:ln>
                <a:effectLst/>
                <a:uLnTx/>
                <a:uFillTx/>
                <a:latin typeface="Arial"/>
                <a:ea typeface="+mn-ea"/>
                <a:cs typeface="Arial"/>
              </a:rPr>
              <a:t>01.0</a:t>
            </a:r>
            <a:r>
              <a:rPr kumimoji="0" lang="en-US" sz="1400" b="1" i="0" u="sng" strike="noStrike" kern="1200" cap="none" spc="0" normalizeH="0" baseline="0" noProof="0" dirty="0">
                <a:ln>
                  <a:noFill/>
                </a:ln>
                <a:effectLst/>
                <a:uLnTx/>
                <a:uFillTx/>
                <a:latin typeface="Arial"/>
                <a:ea typeface="+mn-ea"/>
                <a:cs typeface="Arial"/>
              </a:rPr>
              <a:t>1</a:t>
            </a:r>
            <a:r>
              <a:rPr kumimoji="0" lang="ro-MD" sz="1400" b="1" i="0" u="sng" strike="noStrike" kern="1200" cap="none" spc="0" normalizeH="0" baseline="0" noProof="0" dirty="0">
                <a:ln>
                  <a:noFill/>
                </a:ln>
                <a:effectLst/>
                <a:uLnTx/>
                <a:uFillTx/>
                <a:latin typeface="Arial"/>
                <a:ea typeface="+mn-ea"/>
                <a:cs typeface="Arial"/>
              </a:rPr>
              <a:t>.202</a:t>
            </a:r>
            <a:r>
              <a:rPr kumimoji="0" lang="en-US" sz="1400" b="1" i="0" u="sng" strike="noStrike" kern="1200" cap="none" spc="0" normalizeH="0" baseline="0" noProof="0" dirty="0">
                <a:ln>
                  <a:noFill/>
                </a:ln>
                <a:effectLst/>
                <a:uLnTx/>
                <a:uFillTx/>
                <a:latin typeface="Arial"/>
                <a:ea typeface="+mn-ea"/>
                <a:cs typeface="Arial"/>
              </a:rPr>
              <a:t>4 </a:t>
            </a:r>
            <a:r>
              <a:rPr kumimoji="0" lang="ro-MD" sz="1400" b="1" i="0" u="sng" strike="noStrike" kern="1200" cap="none" spc="0" normalizeH="0" baseline="0" noProof="0" dirty="0">
                <a:ln>
                  <a:noFill/>
                </a:ln>
                <a:effectLst/>
                <a:uLnTx/>
                <a:uFillTx/>
                <a:latin typeface="Arial"/>
                <a:ea typeface="+mn-ea"/>
                <a:cs typeface="Arial"/>
              </a:rPr>
              <a:t>-</a:t>
            </a:r>
            <a:r>
              <a:rPr kumimoji="0" lang="en-US" sz="1400" b="1" i="0" u="sng" strike="noStrike" kern="1200" cap="none" spc="0" normalizeH="0" baseline="0" noProof="0" dirty="0">
                <a:ln>
                  <a:noFill/>
                </a:ln>
                <a:effectLst/>
                <a:uLnTx/>
                <a:uFillTx/>
                <a:latin typeface="Arial"/>
                <a:ea typeface="+mn-ea"/>
                <a:cs typeface="Arial"/>
              </a:rPr>
              <a:t> </a:t>
            </a:r>
            <a:r>
              <a:rPr kumimoji="0" lang="ro-MD" sz="1400" b="1" i="0" u="sng" strike="noStrike" kern="1200" cap="none" spc="0" normalizeH="0" baseline="0" noProof="0" dirty="0">
                <a:ln>
                  <a:noFill/>
                </a:ln>
                <a:effectLst/>
                <a:uLnTx/>
                <a:uFillTx/>
                <a:latin typeface="Arial"/>
                <a:ea typeface="+mn-ea"/>
                <a:cs typeface="Arial"/>
              </a:rPr>
              <a:t>3</a:t>
            </a:r>
            <a:r>
              <a:rPr kumimoji="0" lang="en-US" sz="1400" b="1" i="0" u="sng" strike="noStrike" kern="1200" cap="none" spc="0" normalizeH="0" baseline="0" noProof="0" dirty="0">
                <a:ln>
                  <a:noFill/>
                </a:ln>
                <a:effectLst/>
                <a:uLnTx/>
                <a:uFillTx/>
                <a:latin typeface="Arial"/>
                <a:ea typeface="+mn-ea"/>
                <a:cs typeface="Arial"/>
              </a:rPr>
              <a:t>1</a:t>
            </a:r>
            <a:r>
              <a:rPr kumimoji="0" lang="ro-MD" sz="1400" b="1" i="0" u="sng" strike="noStrike" kern="1200" cap="none" spc="0" normalizeH="0" baseline="0" noProof="0" dirty="0">
                <a:ln>
                  <a:noFill/>
                </a:ln>
                <a:effectLst/>
                <a:uLnTx/>
                <a:uFillTx/>
                <a:latin typeface="Arial"/>
                <a:ea typeface="+mn-ea"/>
                <a:cs typeface="Arial"/>
              </a:rPr>
              <a:t>.0</a:t>
            </a:r>
            <a:r>
              <a:rPr kumimoji="0" lang="en-US" sz="1400" b="1" i="0" u="sng" strike="noStrike" kern="1200" cap="none" spc="0" normalizeH="0" baseline="0" noProof="0" dirty="0">
                <a:ln>
                  <a:noFill/>
                </a:ln>
                <a:effectLst/>
                <a:uLnTx/>
                <a:uFillTx/>
                <a:latin typeface="Arial"/>
                <a:ea typeface="+mn-ea"/>
                <a:cs typeface="Arial"/>
              </a:rPr>
              <a:t>3</a:t>
            </a:r>
            <a:r>
              <a:rPr kumimoji="0" lang="ro-MD" sz="1400" b="1" i="0" u="sng" strike="noStrike" kern="1200" cap="none" spc="0" normalizeH="0" baseline="0" noProof="0" dirty="0">
                <a:ln>
                  <a:noFill/>
                </a:ln>
                <a:effectLst/>
                <a:uLnTx/>
                <a:uFillTx/>
                <a:latin typeface="Arial"/>
                <a:ea typeface="+mn-ea"/>
                <a:cs typeface="Arial"/>
              </a:rPr>
              <a:t>.202</a:t>
            </a:r>
            <a:r>
              <a:rPr lang="en-US" sz="1400" b="1" u="sng" dirty="0">
                <a:latin typeface="Arial"/>
                <a:cs typeface="Arial"/>
              </a:rPr>
              <a:t>4</a:t>
            </a:r>
            <a:r>
              <a:rPr lang="ro-MD" sz="1400" dirty="0">
                <a:latin typeface="Arial"/>
                <a:cs typeface="Arial"/>
              </a:rPr>
              <a:t>:</a:t>
            </a:r>
          </a:p>
          <a:p>
            <a:pPr marL="683895" lvl="1" indent="-229870">
              <a:spcAft>
                <a:spcPts val="0"/>
              </a:spcAft>
              <a:buFont typeface="Wingdings" panose="05000000000000000000" pitchFamily="2" charset="2"/>
              <a:buChar char="Ø"/>
            </a:pPr>
            <a:r>
              <a:rPr lang="it-IT" sz="1400" b="1" dirty="0">
                <a:latin typeface="Arial"/>
                <a:cs typeface="Arial"/>
              </a:rPr>
              <a:t>acțiuni civile depuse </a:t>
            </a:r>
            <a:r>
              <a:rPr lang="it-IT" sz="1400" dirty="0">
                <a:latin typeface="Arial"/>
                <a:cs typeface="Arial"/>
              </a:rPr>
              <a:t>inițial </a:t>
            </a:r>
            <a:r>
              <a:rPr lang="ro-MD" sz="1400" dirty="0">
                <a:latin typeface="Arial"/>
                <a:cs typeface="Arial"/>
              </a:rPr>
              <a:t>- </a:t>
            </a:r>
            <a:r>
              <a:rPr lang="ro-MD" sz="1400" b="1" dirty="0">
                <a:solidFill>
                  <a:srgbClr val="651D32"/>
                </a:solidFill>
                <a:latin typeface="Arial"/>
                <a:cs typeface="Arial"/>
              </a:rPr>
              <a:t>1</a:t>
            </a:r>
            <a:r>
              <a:rPr lang="en-US" sz="1400" b="1" dirty="0">
                <a:solidFill>
                  <a:srgbClr val="651D32"/>
                </a:solidFill>
                <a:latin typeface="Arial"/>
                <a:cs typeface="Arial"/>
              </a:rPr>
              <a:t>7</a:t>
            </a:r>
            <a:r>
              <a:rPr lang="ro-MD" sz="1400" dirty="0">
                <a:latin typeface="Arial"/>
                <a:cs typeface="Arial"/>
              </a:rPr>
              <a:t>;</a:t>
            </a:r>
          </a:p>
          <a:p>
            <a:pPr marL="684530" marR="0" lvl="2" indent="0" algn="l" defTabSz="457200" rtl="0" eaLnBrk="1" fontAlgn="auto" latinLnBrk="0" hangingPunct="1">
              <a:lnSpc>
                <a:spcPct val="100000"/>
              </a:lnSpc>
              <a:spcBef>
                <a:spcPts val="0"/>
              </a:spcBef>
              <a:spcAft>
                <a:spcPts val="0"/>
              </a:spcAft>
              <a:buClrTx/>
              <a:buSzTx/>
              <a:buFontTx/>
              <a:buNone/>
              <a:tabLst/>
              <a:defRPr/>
            </a:pPr>
            <a:endParaRPr kumimoji="0" lang="ro-MD" sz="1200" b="0" i="0" u="none" strike="noStrike" kern="1200" cap="none" spc="0" normalizeH="0" baseline="0" noProof="0" dirty="0">
              <a:ln>
                <a:noFill/>
              </a:ln>
              <a:solidFill>
                <a:prstClr val="black"/>
              </a:solidFill>
              <a:effectLst/>
              <a:uLnTx/>
              <a:uFillTx/>
              <a:latin typeface="Arial"/>
              <a:ea typeface="+mn-ea"/>
              <a:cs typeface="Arial"/>
            </a:endParaRPr>
          </a:p>
          <a:p>
            <a:pPr>
              <a:buFont typeface="Arial" panose="020B0604020202020204" pitchFamily="34" charset="0"/>
              <a:buChar char="•"/>
            </a:pPr>
            <a:r>
              <a:rPr lang="fr-FR" sz="1400" b="1" kern="1200" dirty="0">
                <a:effectLst/>
                <a:latin typeface="Arial" panose="020B0604020202020204" pitchFamily="34" charset="0"/>
                <a:cs typeface="Arial" panose="020B0604020202020204" pitchFamily="34" charset="0"/>
              </a:rPr>
              <a:t>A.5.2.2. </a:t>
            </a:r>
            <a:r>
              <a:rPr lang="fr-FR" sz="1400" b="1" kern="1200" dirty="0" err="1">
                <a:effectLst/>
                <a:latin typeface="Arial" panose="020B0604020202020204" pitchFamily="34" charset="0"/>
                <a:cs typeface="Arial" panose="020B0604020202020204" pitchFamily="34" charset="0"/>
              </a:rPr>
              <a:t>Tranziția</a:t>
            </a:r>
            <a:r>
              <a:rPr lang="fr-FR" sz="1400" b="1" kern="1200" dirty="0">
                <a:effectLst/>
                <a:latin typeface="Arial" panose="020B0604020202020204" pitchFamily="34" charset="0"/>
                <a:cs typeface="Arial" panose="020B0604020202020204" pitchFamily="34" charset="0"/>
              </a:rPr>
              <a:t> la </a:t>
            </a:r>
            <a:r>
              <a:rPr lang="fr-FR" sz="1400" b="1" kern="1200" dirty="0" err="1">
                <a:effectLst/>
                <a:latin typeface="Arial" panose="020B0604020202020204" pitchFamily="34" charset="0"/>
                <a:cs typeface="Arial" panose="020B0604020202020204" pitchFamily="34" charset="0"/>
              </a:rPr>
              <a:t>schimbul</a:t>
            </a:r>
            <a:r>
              <a:rPr lang="fr-FR" sz="1400" b="1" kern="1200" dirty="0">
                <a:effectLst/>
                <a:latin typeface="Arial" panose="020B0604020202020204" pitchFamily="34" charset="0"/>
                <a:cs typeface="Arial" panose="020B0604020202020204" pitchFamily="34" charset="0"/>
              </a:rPr>
              <a:t> </a:t>
            </a:r>
            <a:r>
              <a:rPr lang="fr-FR" sz="1400" b="1" kern="1200" dirty="0" err="1">
                <a:effectLst/>
                <a:latin typeface="Arial" panose="020B0604020202020204" pitchFamily="34" charset="0"/>
                <a:cs typeface="Arial" panose="020B0604020202020204" pitchFamily="34" charset="0"/>
              </a:rPr>
              <a:t>electronic</a:t>
            </a:r>
            <a:r>
              <a:rPr lang="fr-FR" sz="1400" b="1" kern="1200" dirty="0">
                <a:effectLst/>
                <a:latin typeface="Arial" panose="020B0604020202020204" pitchFamily="34" charset="0"/>
                <a:cs typeface="Arial" panose="020B0604020202020204" pitchFamily="34" charset="0"/>
              </a:rPr>
              <a:t> de acte </a:t>
            </a:r>
            <a:r>
              <a:rPr lang="fr-FR" sz="1400" b="1" kern="1200" dirty="0" err="1">
                <a:effectLst/>
                <a:latin typeface="Arial" panose="020B0604020202020204" pitchFamily="34" charset="0"/>
                <a:cs typeface="Arial" panose="020B0604020202020204" pitchFamily="34" charset="0"/>
              </a:rPr>
              <a:t>cu</a:t>
            </a:r>
            <a:r>
              <a:rPr lang="fr-FR" sz="1400" b="1" kern="1200" dirty="0">
                <a:effectLst/>
                <a:latin typeface="Arial" panose="020B0604020202020204" pitchFamily="34" charset="0"/>
                <a:cs typeface="Arial" panose="020B0604020202020204" pitchFamily="34" charset="0"/>
              </a:rPr>
              <a:t> </a:t>
            </a:r>
            <a:r>
              <a:rPr lang="fr-FR" sz="1400" b="1" kern="1200" dirty="0" err="1">
                <a:effectLst/>
                <a:latin typeface="Arial" panose="020B0604020202020204" pitchFamily="34" charset="0"/>
                <a:cs typeface="Arial" panose="020B0604020202020204" pitchFamily="34" charset="0"/>
              </a:rPr>
              <a:t>autoritățile</a:t>
            </a:r>
            <a:r>
              <a:rPr lang="fr-FR" sz="1400" b="1" kern="1200" dirty="0">
                <a:effectLst/>
                <a:latin typeface="Arial" panose="020B0604020202020204" pitchFamily="34" charset="0"/>
                <a:cs typeface="Arial" panose="020B0604020202020204" pitchFamily="34" charset="0"/>
              </a:rPr>
              <a:t> </a:t>
            </a:r>
            <a:r>
              <a:rPr lang="fr-FR" sz="1400" b="1" kern="1200" dirty="0" err="1">
                <a:effectLst/>
                <a:latin typeface="Arial" panose="020B0604020202020204" pitchFamily="34" charset="0"/>
                <a:cs typeface="Arial" panose="020B0604020202020204" pitchFamily="34" charset="0"/>
              </a:rPr>
              <a:t>publice</a:t>
            </a:r>
            <a:r>
              <a:rPr lang="ro-MD" sz="1400" b="1" dirty="0">
                <a:latin typeface="Arial" panose="020B0604020202020204" pitchFamily="34" charset="0"/>
                <a:cs typeface="Arial" panose="020B0604020202020204" pitchFamily="34" charset="0"/>
              </a:rPr>
              <a:t> </a:t>
            </a:r>
            <a:endParaRPr lang="en-US" sz="1400" b="1" dirty="0">
              <a:latin typeface="Arial" panose="020B0604020202020204" pitchFamily="34" charset="0"/>
              <a:cs typeface="Arial" panose="020B0604020202020204" pitchFamily="34" charset="0"/>
            </a:endParaRPr>
          </a:p>
          <a:p>
            <a:pPr marL="454025" lvl="1" indent="0">
              <a:buNone/>
            </a:pPr>
            <a:r>
              <a:rPr kumimoji="0" lang="ro-MD" sz="1400" b="1" i="0" u="sng" strike="noStrike" kern="1200" cap="none" spc="0" normalizeH="0" baseline="0" noProof="0" dirty="0">
                <a:ln>
                  <a:noFill/>
                </a:ln>
                <a:effectLst/>
                <a:uLnTx/>
                <a:uFillTx/>
                <a:latin typeface="Arial"/>
                <a:ea typeface="+mn-ea"/>
                <a:cs typeface="Arial"/>
              </a:rPr>
              <a:t>01.0</a:t>
            </a:r>
            <a:r>
              <a:rPr kumimoji="0" lang="en-US" sz="1400" b="1" i="0" u="sng" strike="noStrike" kern="1200" cap="none" spc="0" normalizeH="0" baseline="0" noProof="0" dirty="0">
                <a:ln>
                  <a:noFill/>
                </a:ln>
                <a:effectLst/>
                <a:uLnTx/>
                <a:uFillTx/>
                <a:latin typeface="Arial"/>
                <a:ea typeface="+mn-ea"/>
                <a:cs typeface="Arial"/>
              </a:rPr>
              <a:t>1</a:t>
            </a:r>
            <a:r>
              <a:rPr kumimoji="0" lang="ro-MD" sz="1400" b="1" i="0" u="sng" strike="noStrike" kern="1200" cap="none" spc="0" normalizeH="0" baseline="0" noProof="0" dirty="0">
                <a:ln>
                  <a:noFill/>
                </a:ln>
                <a:effectLst/>
                <a:uLnTx/>
                <a:uFillTx/>
                <a:latin typeface="Arial"/>
                <a:ea typeface="+mn-ea"/>
                <a:cs typeface="Arial"/>
              </a:rPr>
              <a:t>.202</a:t>
            </a:r>
            <a:r>
              <a:rPr kumimoji="0" lang="en-US" sz="1400" b="1" i="0" u="sng" strike="noStrike" kern="1200" cap="none" spc="0" normalizeH="0" baseline="0" noProof="0" dirty="0">
                <a:ln>
                  <a:noFill/>
                </a:ln>
                <a:effectLst/>
                <a:uLnTx/>
                <a:uFillTx/>
                <a:latin typeface="Arial"/>
                <a:ea typeface="+mn-ea"/>
                <a:cs typeface="Arial"/>
              </a:rPr>
              <a:t>4 </a:t>
            </a:r>
            <a:r>
              <a:rPr kumimoji="0" lang="ro-MD" sz="1400" b="1" i="0" u="sng" strike="noStrike" kern="1200" cap="none" spc="0" normalizeH="0" baseline="0" noProof="0" dirty="0">
                <a:ln>
                  <a:noFill/>
                </a:ln>
                <a:effectLst/>
                <a:uLnTx/>
                <a:uFillTx/>
                <a:latin typeface="Arial"/>
                <a:ea typeface="+mn-ea"/>
                <a:cs typeface="Arial"/>
              </a:rPr>
              <a:t>-</a:t>
            </a:r>
            <a:r>
              <a:rPr kumimoji="0" lang="en-US" sz="1400" b="1" i="0" u="sng" strike="noStrike" kern="1200" cap="none" spc="0" normalizeH="0" baseline="0" noProof="0" dirty="0">
                <a:ln>
                  <a:noFill/>
                </a:ln>
                <a:effectLst/>
                <a:uLnTx/>
                <a:uFillTx/>
                <a:latin typeface="Arial"/>
                <a:ea typeface="+mn-ea"/>
                <a:cs typeface="Arial"/>
              </a:rPr>
              <a:t> </a:t>
            </a:r>
            <a:r>
              <a:rPr kumimoji="0" lang="ro-MD" sz="1400" b="1" i="0" u="sng" strike="noStrike" kern="1200" cap="none" spc="0" normalizeH="0" baseline="0" noProof="0" dirty="0">
                <a:ln>
                  <a:noFill/>
                </a:ln>
                <a:effectLst/>
                <a:uLnTx/>
                <a:uFillTx/>
                <a:latin typeface="Arial"/>
                <a:ea typeface="+mn-ea"/>
                <a:cs typeface="Arial"/>
              </a:rPr>
              <a:t>3</a:t>
            </a:r>
            <a:r>
              <a:rPr kumimoji="0" lang="en-US" sz="1400" b="1" i="0" u="sng" strike="noStrike" kern="1200" cap="none" spc="0" normalizeH="0" baseline="0" noProof="0" dirty="0">
                <a:ln>
                  <a:noFill/>
                </a:ln>
                <a:effectLst/>
                <a:uLnTx/>
                <a:uFillTx/>
                <a:latin typeface="Arial"/>
                <a:ea typeface="+mn-ea"/>
                <a:cs typeface="Arial"/>
              </a:rPr>
              <a:t>1</a:t>
            </a:r>
            <a:r>
              <a:rPr kumimoji="0" lang="ro-MD" sz="1400" b="1" i="0" u="sng" strike="noStrike" kern="1200" cap="none" spc="0" normalizeH="0" baseline="0" noProof="0" dirty="0">
                <a:ln>
                  <a:noFill/>
                </a:ln>
                <a:effectLst/>
                <a:uLnTx/>
                <a:uFillTx/>
                <a:latin typeface="Arial"/>
                <a:ea typeface="+mn-ea"/>
                <a:cs typeface="Arial"/>
              </a:rPr>
              <a:t>.0</a:t>
            </a:r>
            <a:r>
              <a:rPr kumimoji="0" lang="en-US" sz="1400" b="1" i="0" u="sng" strike="noStrike" kern="1200" cap="none" spc="0" normalizeH="0" baseline="0" noProof="0" dirty="0">
                <a:ln>
                  <a:noFill/>
                </a:ln>
                <a:effectLst/>
                <a:uLnTx/>
                <a:uFillTx/>
                <a:latin typeface="Arial"/>
                <a:ea typeface="+mn-ea"/>
                <a:cs typeface="Arial"/>
              </a:rPr>
              <a:t>3</a:t>
            </a:r>
            <a:r>
              <a:rPr kumimoji="0" lang="ro-MD" sz="1400" b="1" i="0" u="sng" strike="noStrike" kern="1200" cap="none" spc="0" normalizeH="0" baseline="0" noProof="0" dirty="0">
                <a:ln>
                  <a:noFill/>
                </a:ln>
                <a:effectLst/>
                <a:uLnTx/>
                <a:uFillTx/>
                <a:latin typeface="Arial"/>
                <a:ea typeface="+mn-ea"/>
                <a:cs typeface="Arial"/>
              </a:rPr>
              <a:t>.202</a:t>
            </a:r>
            <a:r>
              <a:rPr lang="en-US" sz="1400" b="1" u="sng" dirty="0">
                <a:latin typeface="Arial"/>
                <a:cs typeface="Arial"/>
              </a:rPr>
              <a:t>4</a:t>
            </a:r>
            <a:r>
              <a:rPr lang="ro-MD" sz="1400" b="1" u="sng" dirty="0">
                <a:latin typeface="Arial"/>
                <a:cs typeface="Arial"/>
              </a:rPr>
              <a:t>:</a:t>
            </a:r>
          </a:p>
          <a:p>
            <a:pPr lvl="1">
              <a:buFont typeface="Wingdings" panose="05000000000000000000" pitchFamily="2" charset="2"/>
              <a:buChar char="Ø"/>
            </a:pPr>
            <a:r>
              <a:rPr lang="ro-MD" sz="1400" dirty="0">
                <a:latin typeface="Arial"/>
                <a:cs typeface="Arial"/>
              </a:rPr>
              <a:t>T</a:t>
            </a:r>
            <a:r>
              <a:rPr kumimoji="0" lang="ro-MD" sz="1400" i="0" u="none" strike="noStrike" kern="1200" cap="none" spc="0" normalizeH="0" baseline="0" noProof="0" dirty="0" err="1">
                <a:ln>
                  <a:noFill/>
                </a:ln>
                <a:effectLst/>
                <a:uLnTx/>
                <a:uFillTx/>
                <a:latin typeface="Arial"/>
                <a:ea typeface="+mn-ea"/>
                <a:cs typeface="Arial"/>
              </a:rPr>
              <a:t>ransmise</a:t>
            </a:r>
            <a:r>
              <a:rPr kumimoji="0" lang="ro-MD" sz="1400" i="0" u="none" strike="noStrike" kern="1200" cap="none" spc="0" normalizeH="0" baseline="0" noProof="0" dirty="0">
                <a:ln>
                  <a:noFill/>
                </a:ln>
                <a:effectLst/>
                <a:uLnTx/>
                <a:uFillTx/>
                <a:latin typeface="Arial"/>
                <a:ea typeface="+mn-ea"/>
                <a:cs typeface="Arial"/>
              </a:rPr>
              <a:t> spre executare din PIGD către Biroul de probațiune - </a:t>
            </a:r>
            <a:r>
              <a:rPr lang="en-US" sz="1400" b="1" dirty="0">
                <a:solidFill>
                  <a:srgbClr val="651D32"/>
                </a:solidFill>
                <a:latin typeface="Arial"/>
                <a:cs typeface="Arial"/>
              </a:rPr>
              <a:t>120</a:t>
            </a:r>
            <a:r>
              <a:rPr kumimoji="0" lang="ro-MD" sz="1400" i="0" u="none" strike="noStrike" kern="1200" cap="none" spc="0" normalizeH="0" baseline="0" noProof="0" dirty="0">
                <a:ln>
                  <a:noFill/>
                </a:ln>
                <a:effectLst/>
                <a:uLnTx/>
                <a:uFillTx/>
                <a:latin typeface="Arial"/>
                <a:ea typeface="+mn-ea"/>
                <a:cs typeface="Arial"/>
              </a:rPr>
              <a:t> dosare </a:t>
            </a:r>
            <a:r>
              <a:rPr kumimoji="0" lang="ro-MD" sz="1400" i="1" u="none" strike="noStrike" kern="1200" cap="none" spc="0" normalizeH="0" baseline="0" noProof="0" dirty="0">
                <a:ln>
                  <a:noFill/>
                </a:ln>
                <a:solidFill>
                  <a:srgbClr val="651D32"/>
                </a:solidFill>
                <a:effectLst/>
                <a:uLnTx/>
                <a:uFillTx/>
                <a:latin typeface="Arial"/>
                <a:ea typeface="+mn-ea"/>
                <a:cs typeface="Arial"/>
              </a:rPr>
              <a:t>penale</a:t>
            </a:r>
            <a:r>
              <a:rPr kumimoji="0" lang="ro-MD" sz="1400" i="0" u="none" strike="noStrike" kern="1200" cap="none" spc="0" normalizeH="0" baseline="0" noProof="0" dirty="0">
                <a:ln>
                  <a:noFill/>
                </a:ln>
                <a:effectLst/>
                <a:uLnTx/>
                <a:uFillTx/>
                <a:latin typeface="Arial"/>
                <a:ea typeface="+mn-ea"/>
                <a:cs typeface="Arial"/>
              </a:rPr>
              <a:t> și </a:t>
            </a:r>
            <a:r>
              <a:rPr kumimoji="0" lang="ro-MD" sz="1400" i="1" u="none" strike="noStrike" kern="1200" cap="none" spc="0" normalizeH="0" baseline="0" noProof="0" dirty="0">
                <a:ln>
                  <a:noFill/>
                </a:ln>
                <a:solidFill>
                  <a:srgbClr val="651D32"/>
                </a:solidFill>
                <a:effectLst/>
                <a:uLnTx/>
                <a:uFillTx/>
                <a:latin typeface="Arial"/>
                <a:ea typeface="+mn-ea"/>
                <a:cs typeface="Arial"/>
              </a:rPr>
              <a:t>contravenționale</a:t>
            </a:r>
          </a:p>
          <a:p>
            <a:pPr marL="0" indent="0">
              <a:buNone/>
            </a:pPr>
            <a:endParaRPr lang="ro-MD" sz="1400" b="1" kern="1200" dirty="0">
              <a:effectLst/>
              <a:highlight>
                <a:srgbClr val="FFFF00"/>
              </a:highlight>
              <a:latin typeface="Arial" panose="020B0604020202020204" pitchFamily="34" charset="0"/>
              <a:cs typeface="Arial" panose="020B0604020202020204" pitchFamily="34" charset="0"/>
            </a:endParaRPr>
          </a:p>
        </p:txBody>
      </p:sp>
      <p:pic>
        <p:nvPicPr>
          <p:cNvPr id="7" name="Picture 6" descr="A picture containing footwear, clothing, cartoon, person&#10;&#10;Description automatically generated">
            <a:extLst>
              <a:ext uri="{FF2B5EF4-FFF2-40B4-BE49-F238E27FC236}">
                <a16:creationId xmlns:a16="http://schemas.microsoft.com/office/drawing/2014/main" id="{9E4F8C59-A916-A187-6722-268117C66721}"/>
              </a:ext>
            </a:extLst>
          </p:cNvPr>
          <p:cNvPicPr>
            <a:picLocks noChangeAspect="1"/>
          </p:cNvPicPr>
          <p:nvPr/>
        </p:nvPicPr>
        <p:blipFill>
          <a:blip r:embed="rId3"/>
          <a:stretch>
            <a:fillRect/>
          </a:stretch>
        </p:blipFill>
        <p:spPr>
          <a:xfrm>
            <a:off x="5116356" y="874105"/>
            <a:ext cx="3875244" cy="3970534"/>
          </a:xfrm>
          <a:prstGeom prst="rect">
            <a:avLst/>
          </a:prstGeom>
        </p:spPr>
      </p:pic>
    </p:spTree>
    <p:extLst>
      <p:ext uri="{BB962C8B-B14F-4D97-AF65-F5344CB8AC3E}">
        <p14:creationId xmlns:p14="http://schemas.microsoft.com/office/powerpoint/2010/main" val="336474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a:extLst>
              <a:ext uri="{FF2B5EF4-FFF2-40B4-BE49-F238E27FC236}">
                <a16:creationId xmlns:a16="http://schemas.microsoft.com/office/drawing/2014/main" id="{5B423905-D961-9058-71C6-D1FBC2AD92BC}"/>
              </a:ext>
            </a:extLst>
          </p:cNvPr>
          <p:cNvPicPr>
            <a:picLocks noChangeAspect="1"/>
          </p:cNvPicPr>
          <p:nvPr/>
        </p:nvPicPr>
        <p:blipFill>
          <a:blip r:embed="rId2"/>
          <a:stretch>
            <a:fillRect/>
          </a:stretch>
        </p:blipFill>
        <p:spPr>
          <a:xfrm>
            <a:off x="4321100" y="2200181"/>
            <a:ext cx="4670500" cy="2830606"/>
          </a:xfrm>
          <a:prstGeom prst="rect">
            <a:avLst/>
          </a:prstGeom>
        </p:spPr>
      </p:pic>
      <p:sp>
        <p:nvSpPr>
          <p:cNvPr id="2" name="Substituent dată 1">
            <a:extLst>
              <a:ext uri="{FF2B5EF4-FFF2-40B4-BE49-F238E27FC236}">
                <a16:creationId xmlns:a16="http://schemas.microsoft.com/office/drawing/2014/main" id="{C0C476BF-4D0A-2234-5961-F7AB3C948738}"/>
              </a:ext>
            </a:extLst>
          </p:cNvPr>
          <p:cNvSpPr>
            <a:spLocks noGrp="1"/>
          </p:cNvSpPr>
          <p:nvPr>
            <p:ph type="dt" sz="half" idx="2"/>
          </p:nvPr>
        </p:nvSpPr>
        <p:spPr/>
        <p:txBody>
          <a:bodyPr/>
          <a:lstStyle/>
          <a:p>
            <a:fld id="{C6B2C6E5-FD71-0348-98A6-18EEFEEC5C35}" type="datetime1">
              <a:rPr lang="en-US" smtClean="0"/>
              <a:t>5/17/2024</a:t>
            </a:fld>
            <a:endParaRPr lang="en-US"/>
          </a:p>
        </p:txBody>
      </p:sp>
      <p:sp>
        <p:nvSpPr>
          <p:cNvPr id="3" name="Substituent număr diapozitiv 2">
            <a:extLst>
              <a:ext uri="{FF2B5EF4-FFF2-40B4-BE49-F238E27FC236}">
                <a16:creationId xmlns:a16="http://schemas.microsoft.com/office/drawing/2014/main" id="{7DA877A5-E9F2-0077-6F71-454B1A625FC6}"/>
              </a:ext>
            </a:extLst>
          </p:cNvPr>
          <p:cNvSpPr>
            <a:spLocks noGrp="1"/>
          </p:cNvSpPr>
          <p:nvPr>
            <p:ph type="sldNum" sz="quarter" idx="4"/>
          </p:nvPr>
        </p:nvSpPr>
        <p:spPr/>
        <p:txBody>
          <a:bodyPr/>
          <a:lstStyle/>
          <a:p>
            <a:fld id="{42782948-4DBE-204D-AB9E-B65E067054AE}" type="slidenum">
              <a:rPr lang="en-US" smtClean="0"/>
              <a:pPr/>
              <a:t>23</a:t>
            </a:fld>
            <a:endParaRPr lang="en-US"/>
          </a:p>
        </p:txBody>
      </p:sp>
      <p:sp>
        <p:nvSpPr>
          <p:cNvPr id="5" name="Substituent conținut 4">
            <a:extLst>
              <a:ext uri="{FF2B5EF4-FFF2-40B4-BE49-F238E27FC236}">
                <a16:creationId xmlns:a16="http://schemas.microsoft.com/office/drawing/2014/main" id="{D04F7C7F-8548-3916-9361-88B617E07100}"/>
              </a:ext>
            </a:extLst>
          </p:cNvPr>
          <p:cNvSpPr>
            <a:spLocks noGrp="1"/>
          </p:cNvSpPr>
          <p:nvPr>
            <p:ph idx="1"/>
          </p:nvPr>
        </p:nvSpPr>
        <p:spPr>
          <a:xfrm>
            <a:off x="152400" y="1070341"/>
            <a:ext cx="7563971" cy="3774298"/>
          </a:xfrm>
        </p:spPr>
        <p:txBody>
          <a:bodyPr>
            <a:normAutofit fontScale="70000" lnSpcReduction="20000"/>
          </a:bodyPr>
          <a:lstStyle/>
          <a:p>
            <a:endParaRPr lang="ro-MD" dirty="0"/>
          </a:p>
          <a:p>
            <a:r>
              <a:rPr lang="ro-MD" b="1" dirty="0"/>
              <a:t>A.5.2.3. Eficientizarea activității de evidență și documentare procesuală a grefierului instanței de judecată</a:t>
            </a:r>
          </a:p>
          <a:p>
            <a:pPr marL="0" indent="0">
              <a:buNone/>
            </a:pPr>
            <a:r>
              <a:rPr lang="ro-MD" dirty="0"/>
              <a:t>Aplicarea continuă a registrelor electronice de transmitere a dosarelor după examinare.</a:t>
            </a:r>
          </a:p>
          <a:p>
            <a:pPr marL="0" indent="0">
              <a:buNone/>
            </a:pPr>
            <a:r>
              <a:rPr lang="ro-MD" dirty="0"/>
              <a:t>Expedierea actelor de procedură online, prin PIGD.</a:t>
            </a:r>
          </a:p>
          <a:p>
            <a:r>
              <a:rPr lang="ro-MD" b="1" dirty="0"/>
              <a:t>A.5.2.4. Optimizarea registrelor de evidență internă inclusiv prin tranziția la registre electronice</a:t>
            </a:r>
          </a:p>
          <a:p>
            <a:r>
              <a:rPr lang="ro-MD" b="1" dirty="0"/>
              <a:t>A.5.2.5. Extinderea sistemului de videoconferință </a:t>
            </a:r>
          </a:p>
          <a:p>
            <a:pPr marL="0" indent="0">
              <a:buNone/>
            </a:pPr>
            <a:r>
              <a:rPr lang="ro-MD" b="1" dirty="0"/>
              <a:t>la categoriile de participați prevăzute în legislație</a:t>
            </a:r>
          </a:p>
          <a:p>
            <a:r>
              <a:rPr lang="ro-MD" dirty="0"/>
              <a:t>Reprezentanți ai Judecătoriei Bălți membri ai grupului de lucru </a:t>
            </a:r>
          </a:p>
          <a:p>
            <a:pPr marL="0" indent="0">
              <a:buNone/>
            </a:pPr>
            <a:r>
              <a:rPr lang="ro-MD" dirty="0"/>
              <a:t>privind dezvoltarea sistemului de videoconferință. </a:t>
            </a:r>
          </a:p>
          <a:p>
            <a:r>
              <a:rPr lang="ro-MD" dirty="0"/>
              <a:t>Elaborat proiectul de Regulament privind petrecerea </a:t>
            </a:r>
          </a:p>
          <a:p>
            <a:pPr marL="0" indent="0">
              <a:buNone/>
            </a:pPr>
            <a:r>
              <a:rPr lang="ro-MD" dirty="0"/>
              <a:t>ședințelor de judecată prin intermediul sistemului de videoconferință.</a:t>
            </a:r>
          </a:p>
          <a:p>
            <a:r>
              <a:rPr lang="ro-MD" b="1" dirty="0"/>
              <a:t>A.5.2.6. Promovarea procesului de creare a centrelor </a:t>
            </a:r>
          </a:p>
          <a:p>
            <a:pPr marL="0" indent="0">
              <a:buNone/>
            </a:pPr>
            <a:r>
              <a:rPr lang="ro-MD" b="1" dirty="0"/>
              <a:t>de traducere în regim on-line în timpul ședinței de judecată</a:t>
            </a:r>
          </a:p>
          <a:p>
            <a:pPr marL="0" indent="0">
              <a:buNone/>
            </a:pPr>
            <a:r>
              <a:rPr lang="ro-MD" dirty="0"/>
              <a:t>În colaborare cu Agenția de Administrare a instanțelor Judecătorești și</a:t>
            </a:r>
          </a:p>
          <a:p>
            <a:pPr marL="0" indent="0">
              <a:buNone/>
            </a:pPr>
            <a:r>
              <a:rPr lang="ro-MD" dirty="0"/>
              <a:t> Proiectul USAID Instanțe Judecătorești Model, ediția II, </a:t>
            </a:r>
          </a:p>
          <a:p>
            <a:pPr marL="0" indent="0">
              <a:buNone/>
            </a:pPr>
            <a:r>
              <a:rPr lang="ro-MD" dirty="0"/>
              <a:t>urmează a fi creat centru republican unic pentru traduceri în timp real.</a:t>
            </a:r>
          </a:p>
        </p:txBody>
      </p:sp>
      <p:sp>
        <p:nvSpPr>
          <p:cNvPr id="6" name="Title 3">
            <a:extLst>
              <a:ext uri="{FF2B5EF4-FFF2-40B4-BE49-F238E27FC236}">
                <a16:creationId xmlns:a16="http://schemas.microsoft.com/office/drawing/2014/main" id="{0BC76212-1718-5BE3-FCF4-C1F1AC90B203}"/>
              </a:ext>
            </a:extLst>
          </p:cNvPr>
          <p:cNvSpPr>
            <a:spLocks noGrp="1"/>
          </p:cNvSpPr>
          <p:nvPr>
            <p:ph type="title"/>
          </p:nvPr>
        </p:nvSpPr>
        <p:spPr>
          <a:xfrm>
            <a:off x="449235" y="489929"/>
            <a:ext cx="8694765" cy="580412"/>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5</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Accesibilitate informațională</a:t>
            </a:r>
            <a:br>
              <a:rPr lang="ro-MD" dirty="0">
                <a:solidFill>
                  <a:srgbClr val="651D32"/>
                </a:solidFill>
                <a:latin typeface="Arial" panose="020B0604020202020204" pitchFamily="34" charset="0"/>
                <a:cs typeface="Arial" panose="020B0604020202020204" pitchFamily="34" charset="0"/>
              </a:rPr>
            </a:br>
            <a:r>
              <a:rPr lang="ro-RO" sz="14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5.2: Procesele judecătorești legate de participarea efectivă în proces digitalizate</a:t>
            </a:r>
            <a:endParaRPr lang="x-none" sz="1400" dirty="0">
              <a:solidFill>
                <a:srgbClr val="651D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216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6">
            <a:extLst>
              <a:ext uri="{FF2B5EF4-FFF2-40B4-BE49-F238E27FC236}">
                <a16:creationId xmlns:a16="http://schemas.microsoft.com/office/drawing/2014/main" id="{3A6B042D-BEA8-C446-A4E8-60862044D5BA}"/>
              </a:ext>
            </a:extLst>
          </p:cNvPr>
          <p:cNvPicPr>
            <a:picLocks noGrp="1" noChangeAspect="1" noChangeArrowheads="1"/>
          </p:cNvPicPr>
          <p:nvPr>
            <p:ph type="pic" sz="quarter" idx="10"/>
          </p:nvPr>
        </p:nvPicPr>
        <p:blipFill rotWithShape="1">
          <a:blip r:embed="rId2">
            <a:extLst>
              <a:ext uri="{28A0092B-C50C-407E-A947-70E740481C1C}">
                <a14:useLocalDpi xmlns:a14="http://schemas.microsoft.com/office/drawing/2010/main" val="0"/>
              </a:ext>
            </a:extLst>
          </a:blip>
          <a:srcRect l="16966" r="15713"/>
          <a:stretch/>
        </p:blipFill>
        <p:spPr bwMode="auto">
          <a:xfrm>
            <a:off x="152400" y="153987"/>
            <a:ext cx="4419600" cy="4876799"/>
          </a:xfrm>
          <a:prstGeom prst="rect">
            <a:avLst/>
          </a:prstGeom>
          <a:noFill/>
        </p:spPr>
      </p:pic>
      <p:sp>
        <p:nvSpPr>
          <p:cNvPr id="20" name="Slide Number Placeholder 19">
            <a:extLst>
              <a:ext uri="{FF2B5EF4-FFF2-40B4-BE49-F238E27FC236}">
                <a16:creationId xmlns:a16="http://schemas.microsoft.com/office/drawing/2014/main" id="{B9F8995E-F945-D842-A922-EA80C6BF0F84}"/>
              </a:ext>
            </a:extLst>
          </p:cNvPr>
          <p:cNvSpPr>
            <a:spLocks noGrp="1"/>
          </p:cNvSpPr>
          <p:nvPr>
            <p:ph type="sldNum" sz="quarter" idx="4"/>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3</a:t>
            </a:fld>
            <a:endParaRPr lang="en-US"/>
          </a:p>
        </p:txBody>
      </p:sp>
      <p:sp>
        <p:nvSpPr>
          <p:cNvPr id="4" name="Title 10">
            <a:extLst>
              <a:ext uri="{FF2B5EF4-FFF2-40B4-BE49-F238E27FC236}">
                <a16:creationId xmlns:a16="http://schemas.microsoft.com/office/drawing/2014/main" id="{0C1E80E3-4A36-F419-863A-33E00A46244F}"/>
              </a:ext>
            </a:extLst>
          </p:cNvPr>
          <p:cNvSpPr>
            <a:spLocks noGrp="1"/>
          </p:cNvSpPr>
          <p:nvPr>
            <p:ph type="title"/>
          </p:nvPr>
        </p:nvSpPr>
        <p:spPr>
          <a:xfrm>
            <a:off x="4737600" y="2189163"/>
            <a:ext cx="4254000" cy="836612"/>
          </a:xfrm>
        </p:spPr>
        <p:txBody>
          <a:bodyPr wrap="square" anchor="ctr">
            <a:normAutofit/>
          </a:bodyPr>
          <a:lstStyle/>
          <a:p>
            <a:pPr algn="ctr">
              <a:lnSpc>
                <a:spcPct val="90000"/>
              </a:lnSpc>
            </a:pPr>
            <a:r>
              <a:rPr lang="ro-MD" sz="1400" b="1" dirty="0">
                <a:solidFill>
                  <a:srgbClr val="6C6463"/>
                </a:solidFill>
                <a:latin typeface="Arial" panose="020B0604020202020204" pitchFamily="34" charset="0"/>
                <a:cs typeface="Arial" panose="020B0604020202020204" pitchFamily="34" charset="0"/>
              </a:rPr>
              <a:t>Prezentarea și evaluarea rezultatelor implementării </a:t>
            </a:r>
            <a:r>
              <a:rPr lang="ro-MD" sz="1400" b="1" dirty="0">
                <a:solidFill>
                  <a:srgbClr val="651D32"/>
                </a:solidFill>
                <a:latin typeface="Arial" panose="020B0604020202020204" pitchFamily="34" charset="0"/>
                <a:cs typeface="Arial" panose="020B0604020202020204" pitchFamily="34" charset="0"/>
              </a:rPr>
              <a:t>Planului de dezvoltare strategică </a:t>
            </a:r>
            <a:r>
              <a:rPr lang="ro-MD" sz="1400" b="1" dirty="0">
                <a:solidFill>
                  <a:srgbClr val="6C6463"/>
                </a:solidFill>
                <a:latin typeface="Arial" panose="020B0604020202020204" pitchFamily="34" charset="0"/>
                <a:cs typeface="Arial" panose="020B0604020202020204" pitchFamily="34" charset="0"/>
              </a:rPr>
              <a:t>a Judecătoriei Bălți 2023-2027</a:t>
            </a:r>
            <a:endParaRPr lang="en-MD" sz="1400" dirty="0">
              <a:solidFill>
                <a:srgbClr val="6C64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91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4</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481853" y="725549"/>
            <a:ext cx="8839200" cy="600043"/>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1</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t>
            </a:r>
            <a:r>
              <a:rPr lang="ro-MD" dirty="0" err="1">
                <a:solidFill>
                  <a:srgbClr val="651D32"/>
                </a:solidFill>
                <a:latin typeface="Arial" panose="020B0604020202020204" pitchFamily="34" charset="0"/>
                <a:cs typeface="Arial" panose="020B0604020202020204" pitchFamily="34" charset="0"/>
              </a:rPr>
              <a:t>Liderism</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și</a:t>
            </a:r>
            <a:r>
              <a:rPr lang="en-US" dirty="0">
                <a:solidFill>
                  <a:srgbClr val="651D32"/>
                </a:solidFill>
                <a:latin typeface="Arial" panose="020B0604020202020204" pitchFamily="34" charset="0"/>
                <a:cs typeface="Arial" panose="020B0604020202020204" pitchFamily="34" charset="0"/>
              </a:rPr>
              <a:t> management</a:t>
            </a:r>
            <a:br>
              <a:rPr lang="ro-MD" dirty="0">
                <a:solidFill>
                  <a:srgbClr val="651D32"/>
                </a:solidFill>
                <a:latin typeface="Arial" panose="020B0604020202020204" pitchFamily="34" charset="0"/>
                <a:cs typeface="Arial" panose="020B0604020202020204" pitchFamily="34" charset="0"/>
              </a:rPr>
            </a:br>
            <a:r>
              <a:rPr lang="ro-RO" sz="13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1.1: Mecanism de dezvoltare a </a:t>
            </a:r>
            <a:r>
              <a:rPr lang="ro-RO" sz="1300" dirty="0" err="1">
                <a:solidFill>
                  <a:srgbClr val="651D32"/>
                </a:solidFill>
                <a:effectLst/>
                <a:latin typeface="Arial" panose="020B0604020202020204" pitchFamily="34" charset="0"/>
                <a:ea typeface="Times New Roman" panose="02020603050405020304" pitchFamily="18" charset="0"/>
                <a:cs typeface="Arial" panose="020B0604020202020204" pitchFamily="34" charset="0"/>
              </a:rPr>
              <a:t>liderism</a:t>
            </a:r>
            <a:r>
              <a:rPr lang="ro-RO" sz="13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-ului la nivel de instanță implementat</a:t>
            </a:r>
            <a:endParaRPr lang="x-none"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400184" y="1486896"/>
            <a:ext cx="8343631" cy="2985124"/>
          </a:xfrm>
        </p:spPr>
        <p:txBody>
          <a:bodyPr vert="horz" lIns="91440" tIns="45720" rIns="91440" bIns="45720" rtlCol="0" anchor="t">
            <a:noAutofit/>
          </a:bodyPr>
          <a:lstStyle/>
          <a:p>
            <a:pPr>
              <a:buFont typeface="Arial" panose="020B0604020202020204" pitchFamily="34" charset="0"/>
              <a:buChar char="•"/>
            </a:pPr>
            <a:r>
              <a:rPr lang="ro-MD" sz="1200" b="1" kern="1200" dirty="0">
                <a:effectLst/>
                <a:latin typeface="Arial" panose="020B0604020202020204" pitchFamily="34" charset="0"/>
                <a:cs typeface="Arial" panose="020B0604020202020204" pitchFamily="34" charset="0"/>
              </a:rPr>
              <a:t>A.1.1.1. Informarea continuă a judecătorilor și personalului din toate sediile Judecătoriei Bălți despre misiunea, viziunea și obiectivele strategice ale judecătoriei</a:t>
            </a:r>
          </a:p>
          <a:p>
            <a:pPr marL="0" indent="0">
              <a:buNone/>
            </a:pPr>
            <a:r>
              <a:rPr lang="ro-MD" sz="1200" dirty="0">
                <a:latin typeface="Arial" panose="020B0604020202020204" pitchFamily="34" charset="0"/>
                <a:cs typeface="Arial" panose="020B0604020202020204" pitchFamily="34" charset="0"/>
              </a:rPr>
              <a:t>Implicarea tuturor șefilor de subdiviziuni la elaborarea planului anual de acțiuni per instanță și per secții și raportarea acestora la misiunea, viziunea și obiectivele judecătoriei stabilite în Planul de dezvoltare strategică 2023-2027.</a:t>
            </a:r>
          </a:p>
          <a:p>
            <a:r>
              <a:rPr lang="ro-MD" sz="1200" b="1" kern="1200" dirty="0">
                <a:effectLst/>
                <a:latin typeface="Arial" panose="020B0604020202020204" pitchFamily="34" charset="0"/>
                <a:cs typeface="Arial" panose="020B0604020202020204" pitchFamily="34" charset="0"/>
              </a:rPr>
              <a:t>A.1.1.6.  Elaborarea,  imprimarea  și  distribuirea  rapoartelor  anuale  privind implementarea strategiei de dezvoltare și activitatea Judecătoriei Bălți</a:t>
            </a:r>
          </a:p>
          <a:p>
            <a:pPr marL="0" indent="0">
              <a:buNone/>
            </a:pPr>
            <a:r>
              <a:rPr lang="ro-MD" sz="1200" dirty="0">
                <a:latin typeface="Arial" panose="020B0604020202020204" pitchFamily="34" charset="0"/>
                <a:cs typeface="Arial" panose="020B0604020202020204" pitchFamily="34" charset="0"/>
              </a:rPr>
              <a:t>Raport elaborat, printat, plasat pe pagina web.</a:t>
            </a:r>
            <a:endParaRPr lang="ro-MD" sz="1200" kern="1200" dirty="0">
              <a:effectLst/>
              <a:latin typeface="Arial" panose="020B0604020202020204" pitchFamily="34" charset="0"/>
              <a:cs typeface="Arial" panose="020B0604020202020204" pitchFamily="34" charset="0"/>
            </a:endParaRPr>
          </a:p>
        </p:txBody>
      </p:sp>
      <p:pic>
        <p:nvPicPr>
          <p:cNvPr id="5" name="Imagine 4">
            <a:extLst>
              <a:ext uri="{FF2B5EF4-FFF2-40B4-BE49-F238E27FC236}">
                <a16:creationId xmlns:a16="http://schemas.microsoft.com/office/drawing/2014/main" id="{DE5DC57C-37B4-6C6C-84A8-B1F789EB149C}"/>
              </a:ext>
            </a:extLst>
          </p:cNvPr>
          <p:cNvPicPr>
            <a:picLocks noChangeAspect="1"/>
          </p:cNvPicPr>
          <p:nvPr/>
        </p:nvPicPr>
        <p:blipFill rotWithShape="1">
          <a:blip r:embed="rId3"/>
          <a:srcRect l="26471" t="19337" r="26471" b="21578"/>
          <a:stretch/>
        </p:blipFill>
        <p:spPr>
          <a:xfrm>
            <a:off x="5474566" y="2749000"/>
            <a:ext cx="2891117" cy="2041852"/>
          </a:xfrm>
          <a:prstGeom prst="rect">
            <a:avLst/>
          </a:prstGeom>
        </p:spPr>
      </p:pic>
      <p:pic>
        <p:nvPicPr>
          <p:cNvPr id="8" name="Imagine 7">
            <a:extLst>
              <a:ext uri="{FF2B5EF4-FFF2-40B4-BE49-F238E27FC236}">
                <a16:creationId xmlns:a16="http://schemas.microsoft.com/office/drawing/2014/main" id="{533E61A2-3B91-7E80-9093-D8564D8E34A1}"/>
              </a:ext>
            </a:extLst>
          </p:cNvPr>
          <p:cNvPicPr>
            <a:picLocks noChangeAspect="1"/>
          </p:cNvPicPr>
          <p:nvPr/>
        </p:nvPicPr>
        <p:blipFill rotWithShape="1">
          <a:blip r:embed="rId4"/>
          <a:srcRect l="2575" t="21429" r="2720" b="20534"/>
          <a:stretch/>
        </p:blipFill>
        <p:spPr>
          <a:xfrm>
            <a:off x="481852" y="3186954"/>
            <a:ext cx="4742329" cy="1603898"/>
          </a:xfrm>
          <a:prstGeom prst="rect">
            <a:avLst/>
          </a:prstGeom>
        </p:spPr>
      </p:pic>
    </p:spTree>
    <p:extLst>
      <p:ext uri="{BB962C8B-B14F-4D97-AF65-F5344CB8AC3E}">
        <p14:creationId xmlns:p14="http://schemas.microsoft.com/office/powerpoint/2010/main" val="4263620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15A4905E-0762-20F3-30E5-3BF35D089F6F}"/>
              </a:ext>
            </a:extLst>
          </p:cNvPr>
          <p:cNvSpPr>
            <a:spLocks noGrp="1"/>
          </p:cNvSpPr>
          <p:nvPr>
            <p:ph type="sldNum" sz="quarter" idx="4"/>
          </p:nvPr>
        </p:nvSpPr>
        <p:spPr/>
        <p:txBody>
          <a:bodyPr/>
          <a:lstStyle/>
          <a:p>
            <a:fld id="{42782948-4DBE-204D-AB9E-B65E067054AE}" type="slidenum">
              <a:rPr lang="en-US" smtClean="0"/>
              <a:pPr/>
              <a:t>5</a:t>
            </a:fld>
            <a:endParaRPr lang="en-US"/>
          </a:p>
        </p:txBody>
      </p:sp>
      <p:sp>
        <p:nvSpPr>
          <p:cNvPr id="4" name="Titlu 3">
            <a:extLst>
              <a:ext uri="{FF2B5EF4-FFF2-40B4-BE49-F238E27FC236}">
                <a16:creationId xmlns:a16="http://schemas.microsoft.com/office/drawing/2014/main" id="{9FFC2464-6ECE-32F9-96C3-E1F5D512196D}"/>
              </a:ext>
            </a:extLst>
          </p:cNvPr>
          <p:cNvSpPr>
            <a:spLocks noGrp="1"/>
          </p:cNvSpPr>
          <p:nvPr>
            <p:ph type="title"/>
          </p:nvPr>
        </p:nvSpPr>
        <p:spPr>
          <a:xfrm>
            <a:off x="268941" y="340484"/>
            <a:ext cx="6992471" cy="830997"/>
          </a:xfrm>
        </p:spPr>
        <p:txBody>
          <a:bodyPr/>
          <a:lstStyle/>
          <a:p>
            <a:pPr marR="0" lvl="0" algn="l" defTabSz="457200" rtl="0" eaLnBrk="1" fontAlgn="auto" latinLnBrk="0" hangingPunct="1">
              <a:lnSpc>
                <a:spcPct val="100000"/>
              </a:lnSpc>
              <a:spcBef>
                <a:spcPts val="0"/>
              </a:spcBef>
              <a:spcAft>
                <a:spcPts val="800"/>
              </a:spcAft>
              <a:buClrTx/>
              <a:buSzTx/>
              <a:tabLst/>
              <a:defRPr/>
            </a:pPr>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1</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t>
            </a:r>
            <a:r>
              <a:rPr lang="ro-MD" dirty="0" err="1">
                <a:solidFill>
                  <a:srgbClr val="651D32"/>
                </a:solidFill>
                <a:latin typeface="Arial" panose="020B0604020202020204" pitchFamily="34" charset="0"/>
                <a:cs typeface="Arial" panose="020B0604020202020204" pitchFamily="34" charset="0"/>
              </a:rPr>
              <a:t>Liderism</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și</a:t>
            </a:r>
            <a:r>
              <a:rPr lang="en-US" dirty="0">
                <a:solidFill>
                  <a:srgbClr val="651D32"/>
                </a:solidFill>
                <a:latin typeface="Arial" panose="020B0604020202020204" pitchFamily="34" charset="0"/>
                <a:cs typeface="Arial" panose="020B0604020202020204" pitchFamily="34" charset="0"/>
              </a:rPr>
              <a:t> management</a:t>
            </a:r>
            <a:br>
              <a:rPr lang="ro-MD" dirty="0">
                <a:solidFill>
                  <a:srgbClr val="651D32"/>
                </a:solidFill>
                <a:latin typeface="Arial" panose="020B0604020202020204" pitchFamily="34" charset="0"/>
                <a:cs typeface="Arial" panose="020B0604020202020204" pitchFamily="34" charset="0"/>
              </a:rPr>
            </a:br>
            <a:r>
              <a:rPr kumimoji="0" lang="ro-MD" sz="1200" i="0" u="none" strike="noStrike" kern="1200" cap="none" spc="0" normalizeH="0" baseline="0" noProof="0" dirty="0">
                <a:ln>
                  <a:noFill/>
                </a:ln>
                <a:solidFill>
                  <a:srgbClr val="651D32"/>
                </a:solidFill>
                <a:effectLst/>
                <a:uLnTx/>
                <a:uFillTx/>
                <a:latin typeface="Arial" panose="020B0604020202020204" pitchFamily="34" charset="0"/>
                <a:ea typeface="+mn-ea"/>
                <a:cs typeface="Arial" panose="020B0604020202020204" pitchFamily="34" charset="0"/>
              </a:rPr>
              <a:t>Obiectivul strategic 1.2: Accesul la bunele practici naționale și internaționale în domeniul managementului judecătoresc asigurat</a:t>
            </a:r>
            <a:endParaRPr lang="ro-MD" dirty="0">
              <a:solidFill>
                <a:srgbClr val="651D32"/>
              </a:solidFill>
            </a:endParaRPr>
          </a:p>
        </p:txBody>
      </p:sp>
      <p:sp>
        <p:nvSpPr>
          <p:cNvPr id="5" name="Substituent conținut 4">
            <a:extLst>
              <a:ext uri="{FF2B5EF4-FFF2-40B4-BE49-F238E27FC236}">
                <a16:creationId xmlns:a16="http://schemas.microsoft.com/office/drawing/2014/main" id="{44AAE285-71EF-A595-2A67-3FEC532E7466}"/>
              </a:ext>
            </a:extLst>
          </p:cNvPr>
          <p:cNvSpPr>
            <a:spLocks noGrp="1"/>
          </p:cNvSpPr>
          <p:nvPr>
            <p:ph idx="1"/>
          </p:nvPr>
        </p:nvSpPr>
        <p:spPr>
          <a:xfrm>
            <a:off x="268942" y="1296986"/>
            <a:ext cx="5190564" cy="3786001"/>
          </a:xfrm>
        </p:spPr>
        <p:txBody>
          <a:bodyPr>
            <a:normAutofit fontScale="92500" lnSpcReduction="20000"/>
          </a:bodyPr>
          <a:lstStyle/>
          <a:p>
            <a:r>
              <a:rPr lang="ro-MD" b="1" dirty="0"/>
              <a:t>A.1.2.1. Încheierea acordurilor de schimb de bune practici și asistență reciprocă cu instanțe de judecată din alte state în domeniul managementului și administrării judecătorești</a:t>
            </a:r>
            <a:endParaRPr lang="ru-RU" b="1" dirty="0"/>
          </a:p>
          <a:p>
            <a:pPr marL="0" indent="0">
              <a:buNone/>
            </a:pPr>
            <a:r>
              <a:rPr lang="ro-MD" dirty="0"/>
              <a:t>Continuitatea colaborării cu instanțele din Galați, România.</a:t>
            </a:r>
          </a:p>
          <a:p>
            <a:r>
              <a:rPr lang="ro-MD" b="1" dirty="0"/>
              <a:t>A.1.2.2. Organizarea   vizitelor   de   studiu,   schimburilor   de   experiență, activităților de instruire comună</a:t>
            </a:r>
            <a:endParaRPr lang="ru-RU" b="1" dirty="0"/>
          </a:p>
          <a:p>
            <a:pPr marL="0" indent="0">
              <a:buNone/>
            </a:pPr>
            <a:r>
              <a:rPr lang="ro-MD" dirty="0"/>
              <a:t>Vizite de studiu a reprezentanților Judecătoriei Bălți la instanțele de judecată din Galați, România.</a:t>
            </a:r>
          </a:p>
          <a:p>
            <a:r>
              <a:rPr lang="ro-MD" b="1" dirty="0"/>
              <a:t>A.1.2.3. Identificarea, sistematizarea și înaintarea propunerilor de modificare a cadrului normativ intern pentru implementarea practicilor aplicate de instanțele din alte state</a:t>
            </a:r>
          </a:p>
          <a:p>
            <a:pPr marL="0" indent="0">
              <a:buNone/>
            </a:pPr>
            <a:r>
              <a:rPr lang="ro-MD" dirty="0"/>
              <a:t>Întocmirea automatizată direct în Programul Integrat de Gestiune a Dosarelor, a proiectelor de acte motivate pe dosare examinate în procedura scrisă/ simplificată</a:t>
            </a:r>
          </a:p>
        </p:txBody>
      </p:sp>
      <p:pic>
        <p:nvPicPr>
          <p:cNvPr id="6" name="Imagine 5">
            <a:extLst>
              <a:ext uri="{FF2B5EF4-FFF2-40B4-BE49-F238E27FC236}">
                <a16:creationId xmlns:a16="http://schemas.microsoft.com/office/drawing/2014/main" id="{6D4B652D-2430-4ED9-DD0D-138DA31CDB3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25463" b="77778" l="21250" r="48333">
                        <a14:foregroundMark x1="21354" y1="28519" x2="21354" y2="28519"/>
                        <a14:foregroundMark x1="36406" y1="25463" x2="36406" y2="25463"/>
                        <a14:foregroundMark x1="47708" y1="27500" x2="47708" y2="27500"/>
                        <a14:foregroundMark x1="47031" y1="36852" x2="47031" y2="36852"/>
                        <a14:foregroundMark x1="43802" y1="39537" x2="43802" y2="39537"/>
                        <a14:foregroundMark x1="40469" y1="40463" x2="40469" y2="40463"/>
                        <a14:foregroundMark x1="46510" y1="38889" x2="46510" y2="38889"/>
                        <a14:foregroundMark x1="47396" y1="31759" x2="47396" y2="31759"/>
                        <a14:foregroundMark x1="45938" y1="37870" x2="45938" y2="37870"/>
                        <a14:foregroundMark x1="43385" y1="40185" x2="42969" y2="40185"/>
                        <a14:foregroundMark x1="38385" y1="45370" x2="38385" y2="45648"/>
                        <a14:foregroundMark x1="39323" y1="52037" x2="39323" y2="53241"/>
                        <a14:foregroundMark x1="37813" y1="56944" x2="37813" y2="56944"/>
                        <a14:foregroundMark x1="34479" y1="57037" x2="34479" y2="57037"/>
                        <a14:foregroundMark x1="34375" y1="57963" x2="34479" y2="58426"/>
                        <a14:foregroundMark x1="34479" y1="58796" x2="34479" y2="58796"/>
                        <a14:foregroundMark x1="37865" y1="62407" x2="39740" y2="65093"/>
                        <a14:foregroundMark x1="41406" y1="69167" x2="41510" y2="69537"/>
                        <a14:foregroundMark x1="42292" y1="70926" x2="42813" y2="72315"/>
                        <a14:foregroundMark x1="42969" y1="72963" x2="43177" y2="73148"/>
                        <a14:foregroundMark x1="40625" y1="76296" x2="40625" y2="76296"/>
                        <a14:foregroundMark x1="37708" y1="77315" x2="37708" y2="77315"/>
                        <a14:foregroundMark x1="35885" y1="75926" x2="35885" y2="75926"/>
                        <a14:foregroundMark x1="34948" y1="74074" x2="34948" y2="74074"/>
                        <a14:foregroundMark x1="34740" y1="70926" x2="34740" y2="70926"/>
                        <a14:foregroundMark x1="35000" y1="74907" x2="35000" y2="74907"/>
                        <a14:foregroundMark x1="36354" y1="77222" x2="36354" y2="77222"/>
                        <a14:foregroundMark x1="35000" y1="77778" x2="35000" y2="77778"/>
                        <a14:foregroundMark x1="34688" y1="77037" x2="34688" y2="77037"/>
                        <a14:foregroundMark x1="36979" y1="71944" x2="36979" y2="71944"/>
                        <a14:foregroundMark x1="35417" y1="69537" x2="35417" y2="69537"/>
                        <a14:foregroundMark x1="37031" y1="69907" x2="37031" y2="70278"/>
                        <a14:foregroundMark x1="45521" y1="61111" x2="45521" y2="61111"/>
                        <a14:foregroundMark x1="47604" y1="63611" x2="47500" y2="65370"/>
                        <a14:foregroundMark x1="46875" y1="74352" x2="46875" y2="74352"/>
                        <a14:foregroundMark x1="47552" y1="75833" x2="47552" y2="75833"/>
                        <a14:foregroundMark x1="48177" y1="62778" x2="48177" y2="62778"/>
                        <a14:foregroundMark x1="47552" y1="51667" x2="47552" y2="51667"/>
                        <a14:foregroundMark x1="46667" y1="45556" x2="46667" y2="45556"/>
                        <a14:foregroundMark x1="43229" y1="47037" x2="43229" y2="47037"/>
                        <a14:foregroundMark x1="40260" y1="48056" x2="40260" y2="48056"/>
                        <a14:foregroundMark x1="43385" y1="50463" x2="44010" y2="52130"/>
                        <a14:foregroundMark x1="45521" y1="59444" x2="45521" y2="59444"/>
                        <a14:foregroundMark x1="41823" y1="55185" x2="39479" y2="56667"/>
                        <a14:foregroundMark x1="31510" y1="58519" x2="31510" y2="58519"/>
                        <a14:foregroundMark x1="23750" y1="41481" x2="23750" y2="41481"/>
                        <a14:foregroundMark x1="23073" y1="33611" x2="23073" y2="33611"/>
                        <a14:foregroundMark x1="22500" y1="29444" x2="22500" y2="29444"/>
                        <a14:foregroundMark x1="26250" y1="31111" x2="27135" y2="31204"/>
                        <a14:foregroundMark x1="33646" y1="32407" x2="34063" y2="32407"/>
                        <a14:foregroundMark x1="34688" y1="32407" x2="35000" y2="33333"/>
                        <a14:foregroundMark x1="34115" y1="40741" x2="34479" y2="42222"/>
                        <a14:foregroundMark x1="34844" y1="45185" x2="34844" y2="45185"/>
                        <a14:foregroundMark x1="33385" y1="46667" x2="31406" y2="46944"/>
                        <a14:foregroundMark x1="28542" y1="46944" x2="27917" y2="46944"/>
                        <a14:foregroundMark x1="24479" y1="46296" x2="24479" y2="46296"/>
                        <a14:foregroundMark x1="23594" y1="43611" x2="23385" y2="42593"/>
                        <a14:foregroundMark x1="22031" y1="35648" x2="22031" y2="34907"/>
                        <a14:foregroundMark x1="22396" y1="31759" x2="22396" y2="31759"/>
                        <a14:foregroundMark x1="22188" y1="29537" x2="22188" y2="29537"/>
                        <a14:foregroundMark x1="21302" y1="29167" x2="21302" y2="29167"/>
                        <a14:foregroundMark x1="21875" y1="29815" x2="21875" y2="29815"/>
                        <a14:foregroundMark x1="22396" y1="34630" x2="22604" y2="36944"/>
                        <a14:foregroundMark x1="22604" y1="42407" x2="22604" y2="42407"/>
                        <a14:foregroundMark x1="22083" y1="45556" x2="22083" y2="45556"/>
                        <a14:foregroundMark x1="22917" y1="48148" x2="22917" y2="48148"/>
                        <a14:foregroundMark x1="23646" y1="46296" x2="23646" y2="46296"/>
                        <a14:foregroundMark x1="23802" y1="46296" x2="23802" y2="46296"/>
                        <a14:foregroundMark x1="23958" y1="35370" x2="23958" y2="35370"/>
                        <a14:foregroundMark x1="22292" y1="35278" x2="22135" y2="35556"/>
                        <a14:foregroundMark x1="21979" y1="37315" x2="21979" y2="37315"/>
                        <a14:foregroundMark x1="22292" y1="41019" x2="22396" y2="42130"/>
                        <a14:foregroundMark x1="22500" y1="44815" x2="22552" y2="45370"/>
                        <a14:foregroundMark x1="22552" y1="46296" x2="22552" y2="46296"/>
                        <a14:foregroundMark x1="40938" y1="49815" x2="40938" y2="49815"/>
                        <a14:foregroundMark x1="45677" y1="46852" x2="45677" y2="46852"/>
                        <a14:foregroundMark x1="46771" y1="47870" x2="46771" y2="47870"/>
                        <a14:foregroundMark x1="46979" y1="53981" x2="47135" y2="54630"/>
                        <a14:foregroundMark x1="47604" y1="58796" x2="47604" y2="58796"/>
                        <a14:foregroundMark x1="47552" y1="61759" x2="47552" y2="61759"/>
                        <a14:foregroundMark x1="43906" y1="60741" x2="43906" y2="60741"/>
                        <a14:foregroundMark x1="41563" y1="61204" x2="41563" y2="61204"/>
                        <a14:foregroundMark x1="38021" y1="61019" x2="38021" y2="61019"/>
                        <a14:foregroundMark x1="36510" y1="61204" x2="36510" y2="61204"/>
                        <a14:foregroundMark x1="36979" y1="64259" x2="36979" y2="64259"/>
                        <a14:foregroundMark x1="37344" y1="65741" x2="37344" y2="65741"/>
                        <a14:foregroundMark x1="44323" y1="59074" x2="44323" y2="59074"/>
                        <a14:foregroundMark x1="43542" y1="61852" x2="43542" y2="61852"/>
                        <a14:foregroundMark x1="41927" y1="60833" x2="41927" y2="60833"/>
                        <a14:foregroundMark x1="39583" y1="61481" x2="39583" y2="61481"/>
                        <a14:foregroundMark x1="42292" y1="61481" x2="42292" y2="61481"/>
                        <a14:foregroundMark x1="44896" y1="61111" x2="45208" y2="60926"/>
                        <a14:foregroundMark x1="46406" y1="60185" x2="46406" y2="60185"/>
                        <a14:foregroundMark x1="46719" y1="60093" x2="46719" y2="60093"/>
                        <a14:foregroundMark x1="46771" y1="55833" x2="46719" y2="55370"/>
                        <a14:foregroundMark x1="45990" y1="50926" x2="45833" y2="50370"/>
                        <a14:foregroundMark x1="45729" y1="50093" x2="45729" y2="50093"/>
                        <a14:foregroundMark x1="45052" y1="49630" x2="45052" y2="49630"/>
                        <a14:foregroundMark x1="41198" y1="47870" x2="41198" y2="47870"/>
                        <a14:foregroundMark x1="41406" y1="45833" x2="41771" y2="44352"/>
                        <a14:foregroundMark x1="42708" y1="39722" x2="43177" y2="38796"/>
                        <a14:foregroundMark x1="43594" y1="38056" x2="43594" y2="38056"/>
                        <a14:foregroundMark x1="46146" y1="33796" x2="46146" y2="33796"/>
                        <a14:foregroundMark x1="46667" y1="27685" x2="46667" y2="27685"/>
                        <a14:foregroundMark x1="46667" y1="27685" x2="46667" y2="27685"/>
                        <a14:foregroundMark x1="45469" y1="26759" x2="45313" y2="26759"/>
                        <a14:foregroundMark x1="43073" y1="25926" x2="41771" y2="25926"/>
                        <a14:foregroundMark x1="38177" y1="25741" x2="38177" y2="25741"/>
                        <a14:foregroundMark x1="38125" y1="25926" x2="38177" y2="26481"/>
                        <a14:foregroundMark x1="38802" y1="26852" x2="39583" y2="27407"/>
                        <a14:foregroundMark x1="40990" y1="28056" x2="40990" y2="28056"/>
                        <a14:foregroundMark x1="44010" y1="29444" x2="44010" y2="29444"/>
                        <a14:foregroundMark x1="37656" y1="30556" x2="37656" y2="30556"/>
                        <a14:foregroundMark x1="39219" y1="30556" x2="39219" y2="30556"/>
                        <a14:foregroundMark x1="39219" y1="30556" x2="39219" y2="30556"/>
                        <a14:foregroundMark x1="28802" y1="29259" x2="28802" y2="29259"/>
                        <a14:foregroundMark x1="29115" y1="29259" x2="29115" y2="29259"/>
                        <a14:foregroundMark x1="29792" y1="29167" x2="29792" y2="29167"/>
                        <a14:foregroundMark x1="31094" y1="29074" x2="31094" y2="29074"/>
                        <a14:foregroundMark x1="29688" y1="28981" x2="29688" y2="28981"/>
                        <a14:foregroundMark x1="29323" y1="28981" x2="29323" y2="28981"/>
                        <a14:foregroundMark x1="28958" y1="29352" x2="28958" y2="29352"/>
                        <a14:foregroundMark x1="28229" y1="28519" x2="28229" y2="28519"/>
                        <a14:foregroundMark x1="31406" y1="28333" x2="31406" y2="28333"/>
                        <a14:foregroundMark x1="40365" y1="43889" x2="40365" y2="43889"/>
                        <a14:foregroundMark x1="40000" y1="45648" x2="40000" y2="45648"/>
                        <a14:foregroundMark x1="31979" y1="40741" x2="31979" y2="40741"/>
                        <a14:foregroundMark x1="39740" y1="45648" x2="39740" y2="45648"/>
                        <a14:foregroundMark x1="38073" y1="48704" x2="38073" y2="48704"/>
                        <a14:foregroundMark x1="43125" y1="45278" x2="43125" y2="45278"/>
                        <a14:foregroundMark x1="46042" y1="45278" x2="46042" y2="45278"/>
                        <a14:foregroundMark x1="43750" y1="45185" x2="43750" y2="45185"/>
                        <a14:foregroundMark x1="44740" y1="45185" x2="44740" y2="45185"/>
                        <a14:foregroundMark x1="44375" y1="45278" x2="44375" y2="45278"/>
                        <a14:foregroundMark x1="43542" y1="46204" x2="43542" y2="46204"/>
                        <a14:foregroundMark x1="42708" y1="45000" x2="42708" y2="45000"/>
                        <a14:foregroundMark x1="45885" y1="45093" x2="45885" y2="45093"/>
                        <a14:foregroundMark x1="47396" y1="45278" x2="47396" y2="45278"/>
                        <a14:foregroundMark x1="48021" y1="44907" x2="48021" y2="44907"/>
                        <a14:foregroundMark x1="48229" y1="44259" x2="48229" y2="44259"/>
                        <a14:foregroundMark x1="47500" y1="44537" x2="47500" y2="44537"/>
                        <a14:foregroundMark x1="45573" y1="45093" x2="45573" y2="45093"/>
                        <a14:foregroundMark x1="45052" y1="45000" x2="45052" y2="45000"/>
                        <a14:foregroundMark x1="45156" y1="44537" x2="45156" y2="44537"/>
                        <a14:foregroundMark x1="47969" y1="48148" x2="47969" y2="48148"/>
                        <a14:foregroundMark x1="48073" y1="52963" x2="48073" y2="52963"/>
                        <a14:foregroundMark x1="47969" y1="56944" x2="47969" y2="56944"/>
                        <a14:foregroundMark x1="48021" y1="58333" x2="48021" y2="58333"/>
                        <a14:foregroundMark x1="47969" y1="61111" x2="47969" y2="61111"/>
                        <a14:foregroundMark x1="48333" y1="62222" x2="48333" y2="62222"/>
                        <a14:foregroundMark x1="48177" y1="59630" x2="48177" y2="59630"/>
                        <a14:foregroundMark x1="48333" y1="60093" x2="48333" y2="60093"/>
                        <a14:foregroundMark x1="47969" y1="52593" x2="47969" y2="52593"/>
                        <a14:foregroundMark x1="34323" y1="50741" x2="34323" y2="50741"/>
                        <a14:foregroundMark x1="34844" y1="56389" x2="34844" y2="56389"/>
                        <a14:foregroundMark x1="33073" y1="58241" x2="33073" y2="58241"/>
                        <a14:foregroundMark x1="31979" y1="55000" x2="31979" y2="55000"/>
                        <a14:foregroundMark x1="31406" y1="51759" x2="31406" y2="51759"/>
                        <a14:foregroundMark x1="37760" y1="39907" x2="37760" y2="39907"/>
                        <a14:foregroundMark x1="37240" y1="40648" x2="37240" y2="40648"/>
                        <a14:foregroundMark x1="38594" y1="40926" x2="38594" y2="40926"/>
                        <a14:foregroundMark x1="37135" y1="38519" x2="37135" y2="38519"/>
                        <a14:foregroundMark x1="40208" y1="43241" x2="40208" y2="43241"/>
                        <a14:foregroundMark x1="38125" y1="42963" x2="38125" y2="42963"/>
                        <a14:foregroundMark x1="30260" y1="28889" x2="30260" y2="28889"/>
                      </a14:backgroundRemoval>
                    </a14:imgEffect>
                  </a14:imgLayer>
                </a14:imgProps>
              </a:ext>
            </a:extLst>
          </a:blip>
          <a:srcRect l="21250" t="24814" r="51544" b="21055"/>
          <a:stretch/>
        </p:blipFill>
        <p:spPr>
          <a:xfrm>
            <a:off x="5331758" y="746368"/>
            <a:ext cx="3543300" cy="4191345"/>
          </a:xfrm>
          <a:prstGeom prst="rect">
            <a:avLst/>
          </a:prstGeom>
        </p:spPr>
      </p:pic>
    </p:spTree>
    <p:extLst>
      <p:ext uri="{BB962C8B-B14F-4D97-AF65-F5344CB8AC3E}">
        <p14:creationId xmlns:p14="http://schemas.microsoft.com/office/powerpoint/2010/main" val="1269722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număr diapozitiv 2">
            <a:extLst>
              <a:ext uri="{FF2B5EF4-FFF2-40B4-BE49-F238E27FC236}">
                <a16:creationId xmlns:a16="http://schemas.microsoft.com/office/drawing/2014/main" id="{E46CA1CC-4A8E-D483-785B-CA225A56A844}"/>
              </a:ext>
            </a:extLst>
          </p:cNvPr>
          <p:cNvSpPr>
            <a:spLocks noGrp="1"/>
          </p:cNvSpPr>
          <p:nvPr>
            <p:ph type="sldNum" sz="quarter" idx="4"/>
          </p:nvPr>
        </p:nvSpPr>
        <p:spPr/>
        <p:txBody>
          <a:bodyPr/>
          <a:lstStyle/>
          <a:p>
            <a:fld id="{42782948-4DBE-204D-AB9E-B65E067054AE}" type="slidenum">
              <a:rPr lang="en-US" smtClean="0"/>
              <a:pPr/>
              <a:t>6</a:t>
            </a:fld>
            <a:endParaRPr lang="en-US"/>
          </a:p>
        </p:txBody>
      </p:sp>
      <p:sp>
        <p:nvSpPr>
          <p:cNvPr id="4" name="Titlu 3">
            <a:extLst>
              <a:ext uri="{FF2B5EF4-FFF2-40B4-BE49-F238E27FC236}">
                <a16:creationId xmlns:a16="http://schemas.microsoft.com/office/drawing/2014/main" id="{03D3E73A-F9B9-4207-5070-4DA704FCC879}"/>
              </a:ext>
            </a:extLst>
          </p:cNvPr>
          <p:cNvSpPr>
            <a:spLocks noGrp="1"/>
          </p:cNvSpPr>
          <p:nvPr>
            <p:ph type="title"/>
          </p:nvPr>
        </p:nvSpPr>
        <p:spPr>
          <a:xfrm>
            <a:off x="491121" y="842013"/>
            <a:ext cx="8242743" cy="707886"/>
          </a:xfrm>
        </p:spPr>
        <p:txBody>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1</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t>
            </a:r>
            <a:r>
              <a:rPr lang="ro-MD" dirty="0" err="1">
                <a:solidFill>
                  <a:srgbClr val="651D32"/>
                </a:solidFill>
                <a:latin typeface="Arial" panose="020B0604020202020204" pitchFamily="34" charset="0"/>
                <a:cs typeface="Arial" panose="020B0604020202020204" pitchFamily="34" charset="0"/>
              </a:rPr>
              <a:t>Liderism</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și</a:t>
            </a:r>
            <a:r>
              <a:rPr lang="en-US" dirty="0">
                <a:solidFill>
                  <a:srgbClr val="651D32"/>
                </a:solidFill>
                <a:latin typeface="Arial" panose="020B0604020202020204" pitchFamily="34" charset="0"/>
                <a:cs typeface="Arial" panose="020B0604020202020204" pitchFamily="34" charset="0"/>
              </a:rPr>
              <a:t> management </a:t>
            </a:r>
            <a:br>
              <a:rPr lang="ro-MD" dirty="0">
                <a:solidFill>
                  <a:srgbClr val="651D32"/>
                </a:solidFill>
                <a:latin typeface="Arial" panose="020B0604020202020204" pitchFamily="34" charset="0"/>
                <a:cs typeface="Arial" panose="020B0604020202020204" pitchFamily="34" charset="0"/>
              </a:rPr>
            </a:br>
            <a:r>
              <a:rPr lang="ro-MD" sz="1600" dirty="0">
                <a:solidFill>
                  <a:srgbClr val="651D32"/>
                </a:solidFill>
              </a:rPr>
              <a:t>Obiectivul strategic 1.3: Mecanism de dezvoltare a </a:t>
            </a:r>
            <a:r>
              <a:rPr lang="ro-MD" sz="1600" dirty="0" err="1">
                <a:solidFill>
                  <a:srgbClr val="651D32"/>
                </a:solidFill>
              </a:rPr>
              <a:t>liderism</a:t>
            </a:r>
            <a:r>
              <a:rPr lang="ro-MD" sz="1600" dirty="0">
                <a:solidFill>
                  <a:srgbClr val="651D32"/>
                </a:solidFill>
              </a:rPr>
              <a:t>-ului la nivel de instanță implementat</a:t>
            </a:r>
            <a:endParaRPr lang="ro-MD" dirty="0">
              <a:solidFill>
                <a:srgbClr val="651D32"/>
              </a:solidFill>
            </a:endParaRPr>
          </a:p>
        </p:txBody>
      </p:sp>
      <p:sp>
        <p:nvSpPr>
          <p:cNvPr id="5" name="Substituent conținut 4">
            <a:extLst>
              <a:ext uri="{FF2B5EF4-FFF2-40B4-BE49-F238E27FC236}">
                <a16:creationId xmlns:a16="http://schemas.microsoft.com/office/drawing/2014/main" id="{1ED398CD-30C5-DC57-5906-6BAC43FC2F63}"/>
              </a:ext>
            </a:extLst>
          </p:cNvPr>
          <p:cNvSpPr>
            <a:spLocks noGrp="1"/>
          </p:cNvSpPr>
          <p:nvPr>
            <p:ph idx="1"/>
          </p:nvPr>
        </p:nvSpPr>
        <p:spPr>
          <a:xfrm>
            <a:off x="491121" y="1737313"/>
            <a:ext cx="7772400" cy="3200400"/>
          </a:xfrm>
        </p:spPr>
        <p:txBody>
          <a:bodyPr/>
          <a:lstStyle/>
          <a:p>
            <a:pPr marL="0" indent="0">
              <a:buNone/>
            </a:pPr>
            <a:r>
              <a:rPr lang="ro-MD" b="1" dirty="0"/>
              <a:t>A.1.3.2.   Asigurarea   dezvoltării   profesionale   continue   a   liderilor   și potențialilor lideri de instanță</a:t>
            </a:r>
          </a:p>
          <a:p>
            <a:pPr marL="0" indent="0">
              <a:buNone/>
            </a:pPr>
            <a:r>
              <a:rPr lang="ro-MD" dirty="0"/>
              <a:t>Fiecare manager de subdiviziune instruiește un specialist principal din cadrul subdiviziunii cu eventual rol de locțiitor al managerului de bază.</a:t>
            </a:r>
          </a:p>
        </p:txBody>
      </p:sp>
    </p:spTree>
    <p:extLst>
      <p:ext uri="{BB962C8B-B14F-4D97-AF65-F5344CB8AC3E}">
        <p14:creationId xmlns:p14="http://schemas.microsoft.com/office/powerpoint/2010/main" val="3686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7</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152400" y="369141"/>
            <a:ext cx="8839200" cy="600043"/>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1</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a:t>
            </a:r>
            <a:r>
              <a:rPr lang="ro-MD" dirty="0" err="1">
                <a:solidFill>
                  <a:srgbClr val="651D32"/>
                </a:solidFill>
                <a:latin typeface="Arial" panose="020B0604020202020204" pitchFamily="34" charset="0"/>
                <a:cs typeface="Arial" panose="020B0604020202020204" pitchFamily="34" charset="0"/>
              </a:rPr>
              <a:t>Liderism</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și</a:t>
            </a:r>
            <a:r>
              <a:rPr lang="en-US" dirty="0">
                <a:solidFill>
                  <a:srgbClr val="651D32"/>
                </a:solidFill>
                <a:latin typeface="Arial" panose="020B0604020202020204" pitchFamily="34" charset="0"/>
                <a:cs typeface="Arial" panose="020B0604020202020204" pitchFamily="34" charset="0"/>
              </a:rPr>
              <a:t> management</a:t>
            </a:r>
            <a:br>
              <a:rPr lang="ro-MD" dirty="0">
                <a:solidFill>
                  <a:srgbClr val="651D32"/>
                </a:solidFill>
                <a:latin typeface="Arial" panose="020B0604020202020204" pitchFamily="34" charset="0"/>
                <a:cs typeface="Arial" panose="020B0604020202020204" pitchFamily="34" charset="0"/>
              </a:rPr>
            </a:br>
            <a:r>
              <a:rPr lang="ro-RO" sz="13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1.4: Procesul de gestionare a riscurilor în Judecătoria Bălți fortificat</a:t>
            </a:r>
            <a:endParaRPr lang="x-none"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329721" y="1258142"/>
            <a:ext cx="4612684" cy="2903963"/>
          </a:xfrm>
        </p:spPr>
        <p:txBody>
          <a:bodyPr vert="horz" lIns="91440" tIns="45720" rIns="91440" bIns="45720" rtlCol="0" anchor="t">
            <a:noAutofit/>
          </a:bodyPr>
          <a:lstStyle/>
          <a:p>
            <a:pPr>
              <a:buFont typeface="Arial" panose="020B0604020202020204" pitchFamily="34" charset="0"/>
              <a:buChar char="•"/>
            </a:pPr>
            <a:r>
              <a:rPr lang="pt-BR" sz="1400" b="1" kern="1200" dirty="0">
                <a:effectLst/>
                <a:latin typeface="Arial" panose="020B0604020202020204" pitchFamily="34" charset="0"/>
                <a:cs typeface="Arial" panose="020B0604020202020204" pitchFamily="34" charset="0"/>
              </a:rPr>
              <a:t>A.1.4.1. Organizarea ședințelor anuale de planificare a activității de gestiune a riscurilor cu implicarea justițiabililor, profesioniștilor, publicului interesat</a:t>
            </a:r>
            <a:endParaRPr lang="ro-MD" sz="1400" b="1" kern="1200" dirty="0">
              <a:effectLst/>
              <a:latin typeface="Arial" panose="020B0604020202020204" pitchFamily="34" charset="0"/>
              <a:cs typeface="Arial" panose="020B0604020202020204" pitchFamily="34" charset="0"/>
            </a:endParaRPr>
          </a:p>
          <a:p>
            <a:pPr>
              <a:buFont typeface="Arial" panose="020B0604020202020204" pitchFamily="34" charset="0"/>
              <a:buChar char="•"/>
            </a:pPr>
            <a:r>
              <a:rPr lang="ro-MD" sz="1400" b="1" kern="1200" dirty="0">
                <a:effectLst/>
                <a:latin typeface="Arial" panose="020B0604020202020204" pitchFamily="34" charset="0"/>
                <a:cs typeface="Arial" panose="020B0604020202020204" pitchFamily="34" charset="0"/>
              </a:rPr>
              <a:t>A.1.4.4. Implicarea tuturor persoanelor interesate la elaborarea planului de acțiuni anual al instanței</a:t>
            </a:r>
          </a:p>
          <a:p>
            <a:pPr marL="0" indent="0" algn="just">
              <a:buNone/>
            </a:pPr>
            <a:r>
              <a:rPr lang="ro-MD" sz="1400" kern="1200" dirty="0">
                <a:effectLst/>
                <a:latin typeface="Arial" panose="020B0604020202020204" pitchFamily="34" charset="0"/>
                <a:cs typeface="Arial" panose="020B0604020202020204" pitchFamily="34" charset="0"/>
              </a:rPr>
              <a:t>Publicul este implicat în ședințele consiliului consultativ al Judecătoriei Bălți și comunității locale unde formulează propuneri care sunt luate în calcul la elaborarea Planurilor anuale de acțiuni și în procesul de gestionare a riscurilor.</a:t>
            </a:r>
          </a:p>
        </p:txBody>
      </p:sp>
      <p:pic>
        <p:nvPicPr>
          <p:cNvPr id="9" name="Picture 8" descr="A picture containing footwear, clothing, person, standing&#10;&#10;Description automatically generated">
            <a:extLst>
              <a:ext uri="{FF2B5EF4-FFF2-40B4-BE49-F238E27FC236}">
                <a16:creationId xmlns:a16="http://schemas.microsoft.com/office/drawing/2014/main" id="{40ADFE12-2A3F-97DA-A217-171F507EA727}"/>
              </a:ext>
            </a:extLst>
          </p:cNvPr>
          <p:cNvPicPr>
            <a:picLocks noChangeAspect="1"/>
          </p:cNvPicPr>
          <p:nvPr/>
        </p:nvPicPr>
        <p:blipFill>
          <a:blip r:embed="rId3"/>
          <a:stretch>
            <a:fillRect/>
          </a:stretch>
        </p:blipFill>
        <p:spPr>
          <a:xfrm>
            <a:off x="5271248" y="1176981"/>
            <a:ext cx="3543031" cy="2985124"/>
          </a:xfrm>
          <a:prstGeom prst="rect">
            <a:avLst/>
          </a:prstGeom>
        </p:spPr>
      </p:pic>
    </p:spTree>
    <p:extLst>
      <p:ext uri="{BB962C8B-B14F-4D97-AF65-F5344CB8AC3E}">
        <p14:creationId xmlns:p14="http://schemas.microsoft.com/office/powerpoint/2010/main" val="354151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8</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304800" y="200602"/>
            <a:ext cx="8686800" cy="600043"/>
          </a:xfrm>
        </p:spPr>
        <p:txBody>
          <a:bodyPr anchor="b">
            <a:normAutofit fontScale="90000"/>
          </a:bodyPr>
          <a:lstStyle/>
          <a:p>
            <a:r>
              <a:rPr lang="en-US" dirty="0" err="1">
                <a:solidFill>
                  <a:srgbClr val="651D32"/>
                </a:solidFill>
                <a:latin typeface="Arial" panose="020B0604020202020204" pitchFamily="34" charset="0"/>
                <a:cs typeface="Arial" panose="020B0604020202020204" pitchFamily="34" charset="0"/>
              </a:rPr>
              <a:t>Direcția</a:t>
            </a:r>
            <a:r>
              <a:rPr lang="en-US" dirty="0">
                <a:solidFill>
                  <a:srgbClr val="651D32"/>
                </a:solidFill>
                <a:latin typeface="Arial" panose="020B0604020202020204" pitchFamily="34" charset="0"/>
                <a:cs typeface="Arial" panose="020B0604020202020204" pitchFamily="34" charset="0"/>
              </a:rPr>
              <a:t> </a:t>
            </a:r>
            <a:r>
              <a:rPr lang="en-US" dirty="0" err="1">
                <a:solidFill>
                  <a:srgbClr val="651D32"/>
                </a:solidFill>
                <a:latin typeface="Arial" panose="020B0604020202020204" pitchFamily="34" charset="0"/>
                <a:cs typeface="Arial" panose="020B0604020202020204" pitchFamily="34" charset="0"/>
              </a:rPr>
              <a:t>strategică</a:t>
            </a:r>
            <a:r>
              <a:rPr lang="en-US" dirty="0">
                <a:solidFill>
                  <a:srgbClr val="651D32"/>
                </a:solidFill>
                <a:latin typeface="Arial" panose="020B0604020202020204" pitchFamily="34" charset="0"/>
                <a:cs typeface="Arial" panose="020B0604020202020204" pitchFamily="34" charset="0"/>
              </a:rPr>
              <a:t> </a:t>
            </a:r>
            <a:r>
              <a:rPr lang="ro-MD" dirty="0">
                <a:solidFill>
                  <a:srgbClr val="651D32"/>
                </a:solidFill>
                <a:latin typeface="Arial" panose="020B0604020202020204" pitchFamily="34" charset="0"/>
                <a:cs typeface="Arial" panose="020B0604020202020204" pitchFamily="34" charset="0"/>
              </a:rPr>
              <a:t>2</a:t>
            </a:r>
            <a:r>
              <a:rPr lang="en-US" dirty="0">
                <a:solidFill>
                  <a:srgbClr val="651D32"/>
                </a:solidFill>
                <a:latin typeface="Arial" panose="020B0604020202020204" pitchFamily="34" charset="0"/>
                <a:cs typeface="Arial" panose="020B0604020202020204" pitchFamily="34" charset="0"/>
              </a:rPr>
              <a:t>:</a:t>
            </a:r>
            <a:r>
              <a:rPr lang="ro-MD" dirty="0">
                <a:solidFill>
                  <a:srgbClr val="651D32"/>
                </a:solidFill>
                <a:latin typeface="Arial" panose="020B0604020202020204" pitchFamily="34" charset="0"/>
                <a:cs typeface="Arial" panose="020B0604020202020204" pitchFamily="34" charset="0"/>
              </a:rPr>
              <a:t> Managementul resurselor umane</a:t>
            </a:r>
            <a:br>
              <a:rPr lang="ro-MD" dirty="0">
                <a:solidFill>
                  <a:srgbClr val="651D32"/>
                </a:solidFill>
                <a:latin typeface="Arial" panose="020B0604020202020204" pitchFamily="34" charset="0"/>
                <a:cs typeface="Arial" panose="020B0604020202020204" pitchFamily="34" charset="0"/>
              </a:rPr>
            </a:br>
            <a:r>
              <a:rPr lang="ro-RO" sz="1300" dirty="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2.1: Cooperarea între judecători, angajații instanței și alte părți interesate din sectorul justiției facilitată</a:t>
            </a:r>
            <a:endParaRPr lang="x-none" dirty="0">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100853" y="876414"/>
            <a:ext cx="8774205" cy="4107759"/>
          </a:xfrm>
        </p:spPr>
        <p:txBody>
          <a:bodyPr vert="horz" lIns="91440" tIns="45720" rIns="91440" bIns="45720" rtlCol="0" anchor="t">
            <a:noAutofit/>
          </a:bodyPr>
          <a:lstStyle/>
          <a:p>
            <a:pPr>
              <a:buFont typeface="Arial" panose="020B0604020202020204" pitchFamily="34" charset="0"/>
              <a:buChar char="•"/>
            </a:pPr>
            <a:r>
              <a:rPr lang="pt-BR" sz="1200" b="1" kern="1200" dirty="0">
                <a:effectLst/>
                <a:latin typeface="Arial" panose="020B0604020202020204" pitchFamily="34" charset="0"/>
                <a:cs typeface="Arial" panose="020B0604020202020204" pitchFamily="34" charset="0"/>
              </a:rPr>
              <a:t>A.2.1.1.   Organizarea   activităților   de   educație   juridică   interactive   cu reprezentanții societății civile și autorităților publice</a:t>
            </a:r>
            <a:endParaRPr lang="ro-MD" sz="1200" b="1" kern="1200" dirty="0">
              <a:effectLst/>
              <a:latin typeface="Arial" panose="020B0604020202020204" pitchFamily="34" charset="0"/>
              <a:cs typeface="Arial" panose="020B0604020202020204" pitchFamily="34" charset="0"/>
            </a:endParaRPr>
          </a:p>
          <a:p>
            <a:pPr marL="454025" lvl="1" indent="0">
              <a:buNone/>
            </a:pPr>
            <a:r>
              <a:rPr lang="en-US" sz="1200" b="1" i="1" dirty="0" err="1">
                <a:effectLst/>
                <a:latin typeface="Arial" panose="020B0604020202020204" pitchFamily="34" charset="0"/>
                <a:cs typeface="Arial" panose="020B0604020202020204" pitchFamily="34" charset="0"/>
              </a:rPr>
              <a:t>Judecătoria</a:t>
            </a:r>
            <a:r>
              <a:rPr lang="en-US" sz="1200" b="1" i="1" dirty="0">
                <a:effectLst/>
                <a:latin typeface="Arial" panose="020B0604020202020204" pitchFamily="34" charset="0"/>
                <a:cs typeface="Arial" panose="020B0604020202020204" pitchFamily="34" charset="0"/>
              </a:rPr>
              <a:t> </a:t>
            </a:r>
            <a:r>
              <a:rPr lang="en-US" sz="1200" b="1" i="1" dirty="0" err="1">
                <a:effectLst/>
                <a:latin typeface="Arial" panose="020B0604020202020204" pitchFamily="34" charset="0"/>
                <a:cs typeface="Arial" panose="020B0604020202020204" pitchFamily="34" charset="0"/>
              </a:rPr>
              <a:t>Bălți</a:t>
            </a:r>
            <a:r>
              <a:rPr lang="ro-MD" sz="1200" b="1" i="1" dirty="0">
                <a:effectLst/>
                <a:latin typeface="Arial" panose="020B0604020202020204" pitchFamily="34" charset="0"/>
                <a:cs typeface="Arial" panose="020B0604020202020204" pitchFamily="34" charset="0"/>
              </a:rPr>
              <a:t> </a:t>
            </a:r>
            <a:r>
              <a:rPr lang="ro-MD" sz="1200" i="1" dirty="0">
                <a:latin typeface="Arial" panose="020B0604020202020204" pitchFamily="34" charset="0"/>
                <a:cs typeface="Arial" panose="020B0604020202020204" pitchFamily="34" charset="0"/>
              </a:rPr>
              <a:t>(în parteneriat cu AO LEX XXI și Clinica Juridică Bălți) </a:t>
            </a:r>
            <a:endParaRPr lang="ro-MD" sz="1200" dirty="0">
              <a:latin typeface="Arial" panose="020B0604020202020204" pitchFamily="34" charset="0"/>
              <a:cs typeface="Arial" panose="020B0604020202020204" pitchFamily="34" charset="0"/>
            </a:endParaRPr>
          </a:p>
          <a:p>
            <a:pPr marL="796925" marR="0" lvl="1" indent="-342900" algn="l" defTabSz="457200" rtl="0" eaLnBrk="1" fontAlgn="auto" latinLnBrk="0" hangingPunct="1">
              <a:lnSpc>
                <a:spcPct val="100000"/>
              </a:lnSpc>
              <a:spcBef>
                <a:spcPts val="0"/>
              </a:spcBef>
              <a:spcAft>
                <a:spcPts val="800"/>
              </a:spcAft>
              <a:buClrTx/>
              <a:buSzTx/>
              <a:buFont typeface="+mj-lt"/>
              <a:buAutoNum type="alphaLcParenR"/>
              <a:tabLst/>
              <a:defRPr/>
            </a:pPr>
            <a:r>
              <a:rPr kumimoji="0" lang="ro-MD" sz="1200" b="1" i="0" u="none" strike="noStrike" kern="1200" cap="none" spc="0" normalizeH="0" baseline="0" noProof="0" dirty="0">
                <a:ln>
                  <a:noFill/>
                </a:ln>
                <a:solidFill>
                  <a:srgbClr val="651D32"/>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Februarie: </a:t>
            </a:r>
            <a:endParaRPr kumimoji="0" lang="ro-MD" sz="1200" b="1" i="0" u="none" strike="noStrike" kern="1200" cap="none" spc="0" normalizeH="0" baseline="0" noProof="0" dirty="0">
              <a:ln>
                <a:noFill/>
              </a:ln>
              <a:solidFill>
                <a:srgbClr val="651D32"/>
              </a:solidFill>
              <a:effectLst/>
              <a:uLnTx/>
              <a:uFillTx/>
              <a:latin typeface="Arial" panose="020B0604020202020204" pitchFamily="34" charset="0"/>
              <a:ea typeface="+mn-ea"/>
              <a:cs typeface="Arial" panose="020B0604020202020204" pitchFamily="34" charset="0"/>
            </a:endParaRPr>
          </a:p>
          <a:p>
            <a:pPr marL="454025" lvl="1" indent="0">
              <a:buNone/>
            </a:pPr>
            <a:r>
              <a:rPr lang="ro-MD" sz="1200" b="0" i="0" dirty="0">
                <a:effectLst/>
                <a:latin typeface="Arial" panose="020B0604020202020204" pitchFamily="34" charset="0"/>
                <a:cs typeface="Arial" panose="020B0604020202020204" pitchFamily="34" charset="0"/>
              </a:rPr>
              <a:t>Sesiunea de dialog de politici organizat de IPRE, CSM și AAIJ – Implementarea soluției e-Dosar. Provocări și soluții;</a:t>
            </a:r>
          </a:p>
          <a:p>
            <a:pPr marL="454025" lvl="1" indent="0">
              <a:buNone/>
            </a:pPr>
            <a:r>
              <a:rPr lang="ro-MD" sz="1200" b="0" i="0" dirty="0">
                <a:effectLst/>
                <a:latin typeface="Arial" panose="020B0604020202020204" pitchFamily="34" charset="0"/>
                <a:cs typeface="Arial" panose="020B0604020202020204" pitchFamily="34" charset="0"/>
              </a:rPr>
              <a:t>Educare juridică – vizita la Judecătoria Bălți elevilor Liceului teoretic Lucian Blaga din Bălți;</a:t>
            </a:r>
          </a:p>
          <a:p>
            <a:pPr marL="454025" lvl="1" indent="0">
              <a:buNone/>
            </a:pPr>
            <a:r>
              <a:rPr lang="ro-MD" sz="1200" b="0" i="0" dirty="0">
                <a:effectLst/>
                <a:latin typeface="Arial" panose="020B0604020202020204" pitchFamily="34" charset="0"/>
                <a:cs typeface="Arial" panose="020B0604020202020204" pitchFamily="34" charset="0"/>
              </a:rPr>
              <a:t>Educare juridică – vizita la Judecătoria Bălți a tinerilor din cadrul </a:t>
            </a:r>
            <a:r>
              <a:rPr lang="ro-MD" sz="1200" b="0" i="0" dirty="0" err="1">
                <a:effectLst/>
                <a:latin typeface="Arial" panose="020B0604020202020204" pitchFamily="34" charset="0"/>
                <a:cs typeface="Arial" panose="020B0604020202020204" pitchFamily="34" charset="0"/>
              </a:rPr>
              <a:t>Studem</a:t>
            </a:r>
            <a:r>
              <a:rPr lang="ro-MD" sz="1200" b="0" i="0" dirty="0">
                <a:effectLst/>
                <a:latin typeface="Arial" panose="020B0604020202020204" pitchFamily="34" charset="0"/>
                <a:cs typeface="Arial" panose="020B0604020202020204" pitchFamily="34" charset="0"/>
              </a:rPr>
              <a:t> – Step UP for </a:t>
            </a:r>
            <a:r>
              <a:rPr lang="ro-MD" sz="1200" b="0" i="0" dirty="0" err="1">
                <a:effectLst/>
                <a:latin typeface="Arial" panose="020B0604020202020204" pitchFamily="34" charset="0"/>
                <a:cs typeface="Arial" panose="020B0604020202020204" pitchFamily="34" charset="0"/>
              </a:rPr>
              <a:t>Democracy</a:t>
            </a:r>
            <a:r>
              <a:rPr lang="ro-MD" sz="1200" b="0" i="0" dirty="0">
                <a:effectLst/>
                <a:latin typeface="Arial" panose="020B0604020202020204" pitchFamily="34" charset="0"/>
                <a:cs typeface="Arial" panose="020B0604020202020204" pitchFamily="34" charset="0"/>
              </a:rPr>
              <a:t>;</a:t>
            </a:r>
          </a:p>
          <a:p>
            <a:pPr marL="454025" lvl="1" indent="0">
              <a:buNone/>
            </a:pPr>
            <a:r>
              <a:rPr lang="ro-MD" sz="1200" b="1" dirty="0">
                <a:solidFill>
                  <a:srgbClr val="651D32"/>
                </a:solidFill>
                <a:latin typeface="Arial" panose="020B0604020202020204" pitchFamily="34" charset="0"/>
                <a:cs typeface="Arial" panose="020B0604020202020204" pitchFamily="34" charset="0"/>
              </a:rPr>
              <a:t>b)     </a:t>
            </a:r>
            <a:r>
              <a:rPr lang="ro-MD" sz="1200" b="1" u="sng" dirty="0">
                <a:solidFill>
                  <a:srgbClr val="651D32"/>
                </a:solidFill>
                <a:latin typeface="Arial" panose="020B0604020202020204" pitchFamily="34" charset="0"/>
                <a:cs typeface="Arial" panose="020B0604020202020204" pitchFamily="34" charset="0"/>
              </a:rPr>
              <a:t>Martie: </a:t>
            </a:r>
          </a:p>
          <a:p>
            <a:pPr marL="454025" lvl="1" indent="0">
              <a:buNone/>
            </a:pPr>
            <a:r>
              <a:rPr lang="ro-MD" sz="1200" b="0" i="0" dirty="0">
                <a:effectLst/>
                <a:latin typeface="Arial" panose="020B0604020202020204" pitchFamily="34" charset="0"/>
                <a:cs typeface="Arial" panose="020B0604020202020204" pitchFamily="34" charset="0"/>
              </a:rPr>
              <a:t>-	Vizita colegială a judecătoriilor Drochia și Criuleni, și a reprezentanților proiectului Instanțe judecătorești Model etapa II;</a:t>
            </a:r>
          </a:p>
          <a:p>
            <a:pPr marL="454025" lvl="1" indent="0">
              <a:buNone/>
            </a:pPr>
            <a:r>
              <a:rPr lang="ro-MD" sz="1200" b="0" i="0" dirty="0">
                <a:effectLst/>
                <a:latin typeface="Arial" panose="020B0604020202020204" pitchFamily="34" charset="0"/>
                <a:cs typeface="Arial" panose="020B0604020202020204" pitchFamily="34" charset="0"/>
              </a:rPr>
              <a:t>-	Forum regional privind </a:t>
            </a:r>
            <a:r>
              <a:rPr lang="ro-MD" sz="1200" b="0" i="0" dirty="0" err="1">
                <a:effectLst/>
                <a:latin typeface="Arial" panose="020B0604020202020204" pitchFamily="34" charset="0"/>
                <a:cs typeface="Arial" panose="020B0604020202020204" pitchFamily="34" charset="0"/>
              </a:rPr>
              <a:t>antreprenoriatul</a:t>
            </a:r>
            <a:r>
              <a:rPr lang="ro-MD" sz="1200" b="0" i="0" dirty="0">
                <a:effectLst/>
                <a:latin typeface="Arial" panose="020B0604020202020204" pitchFamily="34" charset="0"/>
                <a:cs typeface="Arial" panose="020B0604020202020204" pitchFamily="34" charset="0"/>
              </a:rPr>
              <a:t> social în colaborare cu AO ADO </a:t>
            </a:r>
            <a:r>
              <a:rPr lang="ro-MD" sz="1200" b="0" i="0" dirty="0" err="1">
                <a:effectLst/>
                <a:latin typeface="Arial" panose="020B0604020202020204" pitchFamily="34" charset="0"/>
                <a:cs typeface="Arial" panose="020B0604020202020204" pitchFamily="34" charset="0"/>
              </a:rPr>
              <a:t>Lex</a:t>
            </a:r>
            <a:r>
              <a:rPr lang="ro-MD" sz="1200" b="0" i="0" dirty="0">
                <a:effectLst/>
                <a:latin typeface="Arial" panose="020B0604020202020204" pitchFamily="34" charset="0"/>
                <a:cs typeface="Arial" panose="020B0604020202020204" pitchFamily="34" charset="0"/>
              </a:rPr>
              <a:t> XXI.</a:t>
            </a:r>
          </a:p>
          <a:p>
            <a:pPr marL="454025" lvl="1" indent="0">
              <a:buNone/>
            </a:pPr>
            <a:r>
              <a:rPr lang="ro-MD" sz="1200" b="0" i="0" dirty="0">
                <a:effectLst/>
                <a:latin typeface="Arial" panose="020B0604020202020204" pitchFamily="34" charset="0"/>
                <a:cs typeface="Arial" panose="020B0604020202020204" pitchFamily="34" charset="0"/>
              </a:rPr>
              <a:t>-	Forum privind </a:t>
            </a:r>
            <a:r>
              <a:rPr lang="ro-MD" sz="1200" b="0" i="0" dirty="0" err="1">
                <a:effectLst/>
                <a:latin typeface="Arial" panose="020B0604020202020204" pitchFamily="34" charset="0"/>
                <a:cs typeface="Arial" panose="020B0604020202020204" pitchFamily="34" charset="0"/>
              </a:rPr>
              <a:t>Liderismul</a:t>
            </a:r>
            <a:r>
              <a:rPr lang="ro-MD" sz="1200" b="0" i="0" dirty="0">
                <a:effectLst/>
                <a:latin typeface="Arial" panose="020B0604020202020204" pitchFamily="34" charset="0"/>
                <a:cs typeface="Arial" panose="020B0604020202020204" pitchFamily="34" charset="0"/>
              </a:rPr>
              <a:t> feminin în sectorul securității și păcii în RM în colaborare cu AO ADO </a:t>
            </a:r>
            <a:r>
              <a:rPr lang="ro-MD" sz="1200" b="0" i="0" dirty="0" err="1">
                <a:effectLst/>
                <a:latin typeface="Arial" panose="020B0604020202020204" pitchFamily="34" charset="0"/>
                <a:cs typeface="Arial" panose="020B0604020202020204" pitchFamily="34" charset="0"/>
              </a:rPr>
              <a:t>Lex</a:t>
            </a:r>
            <a:r>
              <a:rPr lang="ro-MD" sz="1200" b="0" i="0" dirty="0">
                <a:effectLst/>
                <a:latin typeface="Arial" panose="020B0604020202020204" pitchFamily="34" charset="0"/>
                <a:cs typeface="Arial" panose="020B0604020202020204" pitchFamily="34" charset="0"/>
              </a:rPr>
              <a:t> XXI.</a:t>
            </a:r>
          </a:p>
          <a:p>
            <a:pPr marL="454025" lvl="1" indent="0">
              <a:buNone/>
            </a:pPr>
            <a:r>
              <a:rPr lang="ro-MD" sz="1200" b="0" i="0" dirty="0">
                <a:effectLst/>
                <a:latin typeface="Arial" panose="020B0604020202020204" pitchFamily="34" charset="0"/>
                <a:cs typeface="Arial" panose="020B0604020202020204" pitchFamily="34" charset="0"/>
              </a:rPr>
              <a:t>-	Ședința Consiliului consultativ al Judecătoriei Bălți și comunității locale.</a:t>
            </a:r>
          </a:p>
          <a:p>
            <a:pPr marL="454025" lvl="1" indent="0">
              <a:buNone/>
            </a:pPr>
            <a:endParaRPr lang="ro-MD" sz="1100" b="1" i="0" dirty="0">
              <a:solidFill>
                <a:srgbClr val="FF0000"/>
              </a:solidFill>
              <a:effectLst/>
              <a:latin typeface="Arial" panose="020B0604020202020204" pitchFamily="34" charset="0"/>
              <a:cs typeface="Arial" panose="020B0604020202020204" pitchFamily="34" charset="0"/>
            </a:endParaRPr>
          </a:p>
          <a:p>
            <a:pPr marL="454025" lvl="1" indent="0">
              <a:buNone/>
            </a:pPr>
            <a:r>
              <a:rPr lang="ro-MD" sz="1100" b="1" i="0" dirty="0">
                <a:solidFill>
                  <a:srgbClr val="C00000"/>
                </a:solidFill>
                <a:effectLst/>
                <a:latin typeface="Arial" panose="020B0604020202020204" pitchFamily="34" charset="0"/>
                <a:cs typeface="Arial" panose="020B0604020202020204" pitchFamily="34" charset="0"/>
              </a:rPr>
              <a:t>NOTĂ: </a:t>
            </a:r>
            <a:r>
              <a:rPr lang="en-US" sz="1100" b="1" i="0" dirty="0" err="1">
                <a:solidFill>
                  <a:srgbClr val="C00000"/>
                </a:solidFill>
                <a:effectLst/>
                <a:latin typeface="Arial" panose="020B0604020202020204" pitchFamily="34" charset="0"/>
                <a:cs typeface="Arial" panose="020B0604020202020204" pitchFamily="34" charset="0"/>
              </a:rPr>
              <a:t>Pentru</a:t>
            </a:r>
            <a:r>
              <a:rPr lang="en-US" sz="1100" b="1" i="0" dirty="0">
                <a:solidFill>
                  <a:srgbClr val="C00000"/>
                </a:solidFill>
                <a:effectLst/>
                <a:latin typeface="Arial" panose="020B0604020202020204" pitchFamily="34" charset="0"/>
                <a:cs typeface="Arial" panose="020B0604020202020204" pitchFamily="34" charset="0"/>
              </a:rPr>
              <a:t> </a:t>
            </a:r>
            <a:r>
              <a:rPr lang="en-US" sz="1100" b="1" i="0" dirty="0" err="1">
                <a:solidFill>
                  <a:srgbClr val="C00000"/>
                </a:solidFill>
                <a:effectLst/>
                <a:latin typeface="Arial" panose="020B0604020202020204" pitchFamily="34" charset="0"/>
                <a:cs typeface="Arial" panose="020B0604020202020204" pitchFamily="34" charset="0"/>
              </a:rPr>
              <a:t>detalii</a:t>
            </a:r>
            <a:r>
              <a:rPr lang="en-US" sz="1100" b="1" i="0" dirty="0">
                <a:solidFill>
                  <a:srgbClr val="C00000"/>
                </a:solidFill>
                <a:effectLst/>
                <a:latin typeface="Arial" panose="020B0604020202020204" pitchFamily="34" charset="0"/>
                <a:cs typeface="Arial" panose="020B0604020202020204" pitchFamily="34" charset="0"/>
              </a:rPr>
              <a:t> </a:t>
            </a:r>
            <a:r>
              <a:rPr lang="en-US" sz="1100" b="1" i="0" dirty="0" err="1">
                <a:solidFill>
                  <a:srgbClr val="C00000"/>
                </a:solidFill>
                <a:effectLst/>
                <a:latin typeface="Arial" panose="020B0604020202020204" pitchFamily="34" charset="0"/>
                <a:cs typeface="Arial" panose="020B0604020202020204" pitchFamily="34" charset="0"/>
              </a:rPr>
              <a:t>acceseaz</a:t>
            </a:r>
            <a:r>
              <a:rPr lang="ro-MD" sz="1100" b="1" dirty="0">
                <a:solidFill>
                  <a:srgbClr val="C00000"/>
                </a:solidFill>
                <a:latin typeface="Arial" panose="020B0604020202020204" pitchFamily="34" charset="0"/>
                <a:cs typeface="Arial" panose="020B0604020202020204" pitchFamily="34" charset="0"/>
              </a:rPr>
              <a:t>ă</a:t>
            </a:r>
            <a:r>
              <a:rPr lang="en-US" sz="1100" b="1" i="0" dirty="0">
                <a:solidFill>
                  <a:srgbClr val="C00000"/>
                </a:solidFill>
                <a:effectLst/>
                <a:latin typeface="Arial" panose="020B0604020202020204" pitchFamily="34" charset="0"/>
                <a:cs typeface="Arial" panose="020B0604020202020204" pitchFamily="34" charset="0"/>
              </a:rPr>
              <a:t> </a:t>
            </a:r>
            <a:r>
              <a:rPr lang="en-US" sz="1100" b="1" i="0" dirty="0" err="1">
                <a:solidFill>
                  <a:srgbClr val="C00000"/>
                </a:solidFill>
                <a:effectLst/>
                <a:latin typeface="Arial" panose="020B0604020202020204" pitchFamily="34" charset="0"/>
                <a:cs typeface="Arial" panose="020B0604020202020204" pitchFamily="34" charset="0"/>
              </a:rPr>
              <a:t>pagin</a:t>
            </a:r>
            <a:r>
              <a:rPr lang="ro-MD" sz="1100" b="1" i="0" dirty="0">
                <a:solidFill>
                  <a:srgbClr val="C00000"/>
                </a:solidFill>
                <a:effectLst/>
                <a:latin typeface="Arial" panose="020B0604020202020204" pitchFamily="34" charset="0"/>
                <a:cs typeface="Arial" panose="020B0604020202020204" pitchFamily="34" charset="0"/>
              </a:rPr>
              <a:t>a </a:t>
            </a:r>
            <a:r>
              <a:rPr lang="en-US" sz="1100" b="1" i="0" dirty="0">
                <a:solidFill>
                  <a:srgbClr val="C00000"/>
                </a:solidFill>
                <a:effectLst/>
                <a:latin typeface="Arial" panose="020B0604020202020204" pitchFamily="34" charset="0"/>
                <a:cs typeface="Arial" panose="020B0604020202020204" pitchFamily="34" charset="0"/>
              </a:rPr>
              <a:t>web </a:t>
            </a:r>
            <a:r>
              <a:rPr lang="ro-MD" sz="1100" b="1" i="0" dirty="0">
                <a:solidFill>
                  <a:srgbClr val="C00000"/>
                </a:solidFill>
                <a:effectLst/>
                <a:latin typeface="Arial" panose="020B0604020202020204" pitchFamily="34" charset="0"/>
                <a:cs typeface="Arial" panose="020B0604020202020204" pitchFamily="34" charset="0"/>
              </a:rPr>
              <a:t>sau paginile de Facebook și </a:t>
            </a:r>
            <a:r>
              <a:rPr lang="ro-MD" sz="1100" b="1" i="0" dirty="0" err="1">
                <a:solidFill>
                  <a:srgbClr val="C00000"/>
                </a:solidFill>
                <a:effectLst/>
                <a:latin typeface="Arial" panose="020B0604020202020204" pitchFamily="34" charset="0"/>
                <a:cs typeface="Arial" panose="020B0604020202020204" pitchFamily="34" charset="0"/>
              </a:rPr>
              <a:t>Instagram</a:t>
            </a:r>
            <a:r>
              <a:rPr lang="ro-MD" sz="1100" b="1" i="0" dirty="0">
                <a:solidFill>
                  <a:srgbClr val="C00000"/>
                </a:solidFill>
                <a:effectLst/>
                <a:latin typeface="Arial" panose="020B0604020202020204" pitchFamily="34" charset="0"/>
                <a:cs typeface="Arial" panose="020B0604020202020204" pitchFamily="34" charset="0"/>
              </a:rPr>
              <a:t> ale</a:t>
            </a:r>
            <a:r>
              <a:rPr lang="en-US" sz="1100" b="1" i="0" dirty="0">
                <a:solidFill>
                  <a:srgbClr val="C00000"/>
                </a:solidFill>
                <a:effectLst/>
                <a:latin typeface="Arial" panose="020B0604020202020204" pitchFamily="34" charset="0"/>
                <a:cs typeface="Arial" panose="020B0604020202020204" pitchFamily="34" charset="0"/>
              </a:rPr>
              <a:t> </a:t>
            </a:r>
            <a:r>
              <a:rPr lang="en-US" sz="1100" b="1" i="0" dirty="0" err="1">
                <a:solidFill>
                  <a:srgbClr val="C00000"/>
                </a:solidFill>
                <a:effectLst/>
                <a:latin typeface="Arial" panose="020B0604020202020204" pitchFamily="34" charset="0"/>
                <a:cs typeface="Arial" panose="020B0604020202020204" pitchFamily="34" charset="0"/>
              </a:rPr>
              <a:t>Judec</a:t>
            </a:r>
            <a:r>
              <a:rPr lang="ro-MD" sz="1100" b="1" dirty="0" err="1">
                <a:solidFill>
                  <a:srgbClr val="C00000"/>
                </a:solidFill>
                <a:latin typeface="Arial" panose="020B0604020202020204" pitchFamily="34" charset="0"/>
                <a:cs typeface="Arial" panose="020B0604020202020204" pitchFamily="34" charset="0"/>
              </a:rPr>
              <a:t>ătoriei</a:t>
            </a:r>
            <a:r>
              <a:rPr lang="ro-MD" sz="1100" b="1" dirty="0">
                <a:solidFill>
                  <a:srgbClr val="C00000"/>
                </a:solidFill>
                <a:latin typeface="Arial" panose="020B0604020202020204" pitchFamily="34" charset="0"/>
                <a:cs typeface="Arial" panose="020B0604020202020204" pitchFamily="34" charset="0"/>
              </a:rPr>
              <a:t> Bălți.</a:t>
            </a:r>
            <a:endParaRPr lang="ro-MD" sz="1200" b="1" i="0" dirty="0">
              <a:solidFill>
                <a:srgbClr val="C00000"/>
              </a:solidFill>
              <a:effectLst/>
              <a:latin typeface="Arial" panose="020B0604020202020204" pitchFamily="34" charset="0"/>
              <a:cs typeface="Arial" panose="020B0604020202020204" pitchFamily="34" charset="0"/>
            </a:endParaRPr>
          </a:p>
          <a:p>
            <a:pPr marL="0" indent="0">
              <a:buNone/>
            </a:pPr>
            <a:endParaRPr lang="ro-MD" sz="1400" kern="12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14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FE054D8-55FC-D549-AD46-1A7A0EEBAD90}"/>
              </a:ext>
            </a:extLst>
          </p:cNvPr>
          <p:cNvSpPr>
            <a:spLocks noGrp="1"/>
          </p:cNvSpPr>
          <p:nvPr>
            <p:ph type="sldNum" sz="quarter" idx="12"/>
          </p:nvPr>
        </p:nvSpPr>
        <p:spPr>
          <a:xfrm>
            <a:off x="6858000" y="4844639"/>
            <a:ext cx="2133600" cy="186148"/>
          </a:xfrm>
        </p:spPr>
        <p:txBody>
          <a:bodyPr anchor="ctr">
            <a:normAutofit/>
          </a:bodyPr>
          <a:lstStyle/>
          <a:p>
            <a:pPr>
              <a:spcAft>
                <a:spcPts val="600"/>
              </a:spcAft>
            </a:pPr>
            <a:fld id="{42782948-4DBE-204D-AB9E-B65E067054AE}" type="slidenum">
              <a:rPr lang="en-US" smtClean="0"/>
              <a:pPr>
                <a:spcAft>
                  <a:spcPts val="600"/>
                </a:spcAft>
              </a:pPr>
              <a:t>9</a:t>
            </a:fld>
            <a:endParaRPr lang="en-US"/>
          </a:p>
        </p:txBody>
      </p:sp>
      <p:sp>
        <p:nvSpPr>
          <p:cNvPr id="4" name="Title 3">
            <a:extLst>
              <a:ext uri="{FF2B5EF4-FFF2-40B4-BE49-F238E27FC236}">
                <a16:creationId xmlns:a16="http://schemas.microsoft.com/office/drawing/2014/main" id="{9FEFBEB9-3CE8-3045-816B-7A1D8D2A0FA1}"/>
              </a:ext>
            </a:extLst>
          </p:cNvPr>
          <p:cNvSpPr>
            <a:spLocks noGrp="1"/>
          </p:cNvSpPr>
          <p:nvPr>
            <p:ph type="title"/>
          </p:nvPr>
        </p:nvSpPr>
        <p:spPr>
          <a:xfrm>
            <a:off x="304800" y="285656"/>
            <a:ext cx="8839200" cy="600043"/>
          </a:xfrm>
        </p:spPr>
        <p:txBody>
          <a:bodyPr anchor="b">
            <a:normAutofit fontScale="90000"/>
          </a:bodyPr>
          <a:lstStyle/>
          <a:p>
            <a:r>
              <a:rPr lang="en-US" err="1">
                <a:solidFill>
                  <a:srgbClr val="651D32"/>
                </a:solidFill>
                <a:latin typeface="Arial" panose="020B0604020202020204" pitchFamily="34" charset="0"/>
                <a:cs typeface="Arial" panose="020B0604020202020204" pitchFamily="34" charset="0"/>
              </a:rPr>
              <a:t>Direcția</a:t>
            </a:r>
            <a:r>
              <a:rPr lang="en-US">
                <a:solidFill>
                  <a:srgbClr val="651D32"/>
                </a:solidFill>
                <a:latin typeface="Arial" panose="020B0604020202020204" pitchFamily="34" charset="0"/>
                <a:cs typeface="Arial" panose="020B0604020202020204" pitchFamily="34" charset="0"/>
              </a:rPr>
              <a:t> </a:t>
            </a:r>
            <a:r>
              <a:rPr lang="en-US" err="1">
                <a:solidFill>
                  <a:srgbClr val="651D32"/>
                </a:solidFill>
                <a:latin typeface="Arial" panose="020B0604020202020204" pitchFamily="34" charset="0"/>
                <a:cs typeface="Arial" panose="020B0604020202020204" pitchFamily="34" charset="0"/>
              </a:rPr>
              <a:t>strategică</a:t>
            </a:r>
            <a:r>
              <a:rPr lang="en-US">
                <a:solidFill>
                  <a:srgbClr val="651D32"/>
                </a:solidFill>
                <a:latin typeface="Arial" panose="020B0604020202020204" pitchFamily="34" charset="0"/>
                <a:cs typeface="Arial" panose="020B0604020202020204" pitchFamily="34" charset="0"/>
              </a:rPr>
              <a:t> </a:t>
            </a:r>
            <a:r>
              <a:rPr lang="ro-MD">
                <a:solidFill>
                  <a:srgbClr val="651D32"/>
                </a:solidFill>
                <a:latin typeface="Arial" panose="020B0604020202020204" pitchFamily="34" charset="0"/>
                <a:cs typeface="Arial" panose="020B0604020202020204" pitchFamily="34" charset="0"/>
              </a:rPr>
              <a:t>2</a:t>
            </a:r>
            <a:r>
              <a:rPr lang="en-US">
                <a:solidFill>
                  <a:srgbClr val="651D32"/>
                </a:solidFill>
                <a:latin typeface="Arial" panose="020B0604020202020204" pitchFamily="34" charset="0"/>
                <a:cs typeface="Arial" panose="020B0604020202020204" pitchFamily="34" charset="0"/>
              </a:rPr>
              <a:t>:</a:t>
            </a:r>
            <a:r>
              <a:rPr lang="ro-MD">
                <a:solidFill>
                  <a:srgbClr val="651D32"/>
                </a:solidFill>
                <a:latin typeface="Arial" panose="020B0604020202020204" pitchFamily="34" charset="0"/>
                <a:cs typeface="Arial" panose="020B0604020202020204" pitchFamily="34" charset="0"/>
              </a:rPr>
              <a:t> Managementul resurselor umane</a:t>
            </a:r>
            <a:br>
              <a:rPr lang="ro-MD">
                <a:solidFill>
                  <a:srgbClr val="651D32"/>
                </a:solidFill>
                <a:latin typeface="Arial" panose="020B0604020202020204" pitchFamily="34" charset="0"/>
                <a:cs typeface="Arial" panose="020B0604020202020204" pitchFamily="34" charset="0"/>
              </a:rPr>
            </a:br>
            <a:r>
              <a:rPr lang="ro-RO" sz="1300">
                <a:solidFill>
                  <a:srgbClr val="651D32"/>
                </a:solidFill>
                <a:effectLst/>
                <a:latin typeface="Arial" panose="020B0604020202020204" pitchFamily="34" charset="0"/>
                <a:ea typeface="Times New Roman" panose="02020603050405020304" pitchFamily="18" charset="0"/>
                <a:cs typeface="Arial" panose="020B0604020202020204" pitchFamily="34" charset="0"/>
              </a:rPr>
              <a:t>Obiectivul strategic 2.1: Cooperarea între judecători, angajații instanței și alte părți interesate din sectorul justiției facilitată</a:t>
            </a:r>
            <a:endParaRPr lang="x-none">
              <a:solidFill>
                <a:srgbClr val="651D32"/>
              </a:solidFill>
              <a:latin typeface="Arial" panose="020B0604020202020204" pitchFamily="34" charset="0"/>
              <a:cs typeface="Arial" panose="020B0604020202020204" pitchFamily="34" charset="0"/>
            </a:endParaRPr>
          </a:p>
        </p:txBody>
      </p:sp>
      <p:sp>
        <p:nvSpPr>
          <p:cNvPr id="6" name="Substituent conținut 5">
            <a:extLst>
              <a:ext uri="{FF2B5EF4-FFF2-40B4-BE49-F238E27FC236}">
                <a16:creationId xmlns:a16="http://schemas.microsoft.com/office/drawing/2014/main" id="{E487DA63-7411-4983-84AF-2153D8DF4684}"/>
              </a:ext>
            </a:extLst>
          </p:cNvPr>
          <p:cNvSpPr>
            <a:spLocks noGrp="1"/>
          </p:cNvSpPr>
          <p:nvPr>
            <p:ph sz="half" idx="1"/>
          </p:nvPr>
        </p:nvSpPr>
        <p:spPr>
          <a:xfrm>
            <a:off x="554547" y="1001853"/>
            <a:ext cx="4366527" cy="2472424"/>
          </a:xfrm>
        </p:spPr>
        <p:txBody>
          <a:bodyPr vert="horz" lIns="91440" tIns="45720" rIns="91440" bIns="45720" rtlCol="0" anchor="t">
            <a:noAutofit/>
          </a:bodyPr>
          <a:lstStyle/>
          <a:p>
            <a:pPr>
              <a:buFont typeface="Arial" panose="020B0604020202020204" pitchFamily="34" charset="0"/>
              <a:buChar char="•"/>
            </a:pPr>
            <a:r>
              <a:rPr lang="pt-BR" sz="1400" b="1" kern="1200" dirty="0">
                <a:effectLst/>
                <a:latin typeface="Arial" panose="020B0604020202020204" pitchFamily="34" charset="0"/>
                <a:cs typeface="Arial" panose="020B0604020202020204" pitchFamily="34" charset="0"/>
              </a:rPr>
              <a:t>A.2.1.2.  Organizarea  semi-anuală  a  ședințelor  Consiliului  Consultativ  al Judecătoriei Bălți</a:t>
            </a:r>
            <a:endParaRPr lang="ro-MD" sz="1400" b="1" kern="1200" dirty="0">
              <a:effectLst/>
              <a:latin typeface="Arial" panose="020B0604020202020204" pitchFamily="34" charset="0"/>
              <a:cs typeface="Arial" panose="020B0604020202020204" pitchFamily="34" charset="0"/>
            </a:endParaRPr>
          </a:p>
          <a:p>
            <a:pPr marL="796925" lvl="1" indent="-342900">
              <a:buFont typeface="+mj-lt"/>
              <a:buAutoNum type="arabicPeriod"/>
            </a:pPr>
            <a:endParaRPr lang="ro-MD" sz="1400" b="1" i="0" dirty="0">
              <a:solidFill>
                <a:srgbClr val="651D32"/>
              </a:solidFill>
              <a:effectLst/>
              <a:latin typeface="Arial" panose="020B0604020202020204" pitchFamily="34" charset="0"/>
              <a:cs typeface="Arial" panose="020B0604020202020204" pitchFamily="34" charset="0"/>
            </a:endParaRPr>
          </a:p>
          <a:p>
            <a:pPr marL="454025" lvl="1" indent="0">
              <a:buNone/>
            </a:pPr>
            <a:r>
              <a:rPr lang="ro-MD" sz="1600" dirty="0"/>
              <a:t>Avantaje, dificultăți, provocări în procesul digitalizării serviciilor judecătorești și sporirii accesibilității informaționale a instanței de judecată în raport cu publicul, justițiabilii - 27</a:t>
            </a:r>
            <a:r>
              <a:rPr lang="ro-MD" sz="1400" b="0" i="0" dirty="0">
                <a:effectLst/>
                <a:latin typeface="Arial" panose="020B0604020202020204" pitchFamily="34" charset="0"/>
                <a:cs typeface="Arial" panose="020B0604020202020204" pitchFamily="34" charset="0"/>
              </a:rPr>
              <a:t> martie 2024.</a:t>
            </a:r>
          </a:p>
          <a:p>
            <a:pPr marL="342900" indent="-342900">
              <a:buFont typeface="+mj-lt"/>
              <a:buAutoNum type="alphaLcParenR"/>
            </a:pPr>
            <a:endParaRPr lang="ro-MD" kern="1200" dirty="0">
              <a:effectLst/>
              <a:latin typeface="Arial" panose="020B0604020202020204" pitchFamily="34" charset="0"/>
              <a:cs typeface="Arial" panose="020B0604020202020204" pitchFamily="34" charset="0"/>
            </a:endParaRPr>
          </a:p>
        </p:txBody>
      </p:sp>
      <p:pic>
        <p:nvPicPr>
          <p:cNvPr id="7" name="Picture 2" descr="Free vector politician sitting at round table in boardroom. board of directors with ceo holding formal talk in office room flat vector illustration. business authority, corporate leader, planning strategy concept">
            <a:extLst>
              <a:ext uri="{FF2B5EF4-FFF2-40B4-BE49-F238E27FC236}">
                <a16:creationId xmlns:a16="http://schemas.microsoft.com/office/drawing/2014/main" id="{2DFF488F-EA27-BE0C-8BC9-2460BF918E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816" r="19816"/>
          <a:stretch>
            <a:fillRect/>
          </a:stretch>
        </p:blipFill>
        <p:spPr bwMode="auto">
          <a:xfrm>
            <a:off x="5215074" y="1001853"/>
            <a:ext cx="3482526" cy="384278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r putea fi o imagine cu 4 persoane, persoane studiind şi text care spune „DECA AGENDA CONSULTATIV COMUNITĂȚII LOCALE ŞEDINȚE AJUDECATORIE BĂLȚI Data: 27 martie 2024. ora:14:00 Locul: Sala şedinÈ›er etajul4 Judecătoria Bălți sediul Central, str.Hotinului 43. Tema şedinÈ›ei: Avantaje, dificultăț›i, provocări procesul digitalizării serviciilor judecătoreÈ™ti sporirii accesibilității informaționale instantei judecată in raport cи publicul, justițiabilii.”">
            <a:extLst>
              <a:ext uri="{FF2B5EF4-FFF2-40B4-BE49-F238E27FC236}">
                <a16:creationId xmlns:a16="http://schemas.microsoft.com/office/drawing/2014/main" id="{D79CD303-FB9D-9164-D370-E0958FEFF043}"/>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2266" b="99219" l="732" r="95020">
                        <a14:foregroundMark x1="781" y1="99219" x2="781" y2="99219"/>
                        <a14:foregroundMark x1="95020" y1="99072" x2="95020" y2="99072"/>
                        <a14:foregroundMark x1="93018" y1="95947" x2="93018" y2="95947"/>
                      </a14:backgroundRemoval>
                    </a14:imgEffect>
                  </a14:imgLayer>
                </a14:imgProps>
              </a:ext>
              <a:ext uri="{28A0092B-C50C-407E-A947-70E740481C1C}">
                <a14:useLocalDpi xmlns:a14="http://schemas.microsoft.com/office/drawing/2010/main" val="0"/>
              </a:ext>
            </a:extLst>
          </a:blip>
          <a:srcRect t="69249"/>
          <a:stretch/>
        </p:blipFill>
        <p:spPr bwMode="auto">
          <a:xfrm>
            <a:off x="368799" y="3387674"/>
            <a:ext cx="4738021" cy="1456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40011"/>
      </p:ext>
    </p:extLst>
  </p:cSld>
  <p:clrMapOvr>
    <a:masterClrMapping/>
  </p:clrMapOvr>
</p:sld>
</file>

<file path=ppt/theme/theme1.xml><?xml version="1.0" encoding="utf-8"?>
<a:theme xmlns:a="http://schemas.openxmlformats.org/drawingml/2006/main" name="16.9-Template_12.7.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fd014b9-7515-4303-a08e-09df14380390" xsi:nil="true"/>
    <lcf76f155ced4ddcb4097134ff3c332f xmlns="7eb5a371-8493-4c79-a723-d46448af42c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9D151F96F061741A5FFA95FBD74E297" ma:contentTypeVersion="17" ma:contentTypeDescription="Create a new document." ma:contentTypeScope="" ma:versionID="cafb8b1625eeea5ee362eef93b8f64e6">
  <xsd:schema xmlns:xsd="http://www.w3.org/2001/XMLSchema" xmlns:xs="http://www.w3.org/2001/XMLSchema" xmlns:p="http://schemas.microsoft.com/office/2006/metadata/properties" xmlns:ns2="7eb5a371-8493-4c79-a723-d46448af42cd" xmlns:ns3="91a2165f-0250-4d09-bd94-8bcf7a965c66" xmlns:ns4="9fd014b9-7515-4303-a08e-09df14380390" targetNamespace="http://schemas.microsoft.com/office/2006/metadata/properties" ma:root="true" ma:fieldsID="575f644f10720d28c22dc58258a47d3a" ns2:_="" ns3:_="" ns4:_="">
    <xsd:import namespace="7eb5a371-8493-4c79-a723-d46448af42cd"/>
    <xsd:import namespace="91a2165f-0250-4d09-bd94-8bcf7a965c66"/>
    <xsd:import namespace="9fd014b9-7515-4303-a08e-09df143803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5a371-8493-4c79-a723-d46448af42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7af5af0-9897-4793-b7e9-89496c0660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a2165f-0250-4d09-bd94-8bcf7a965c6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fd014b9-7515-4303-a08e-09df1438039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d3f60a5-c36c-4abc-9eeb-b88d7dac2b0c}" ma:internalName="TaxCatchAll" ma:showField="CatchAllData" ma:web="91a2165f-0250-4d09-bd94-8bcf7a965c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9697C8-B418-4F19-A390-A35FC6C5201D}">
  <ds:schemaRefs>
    <ds:schemaRef ds:uri="7eb5a371-8493-4c79-a723-d46448af42cd"/>
    <ds:schemaRef ds:uri="91a2165f-0250-4d09-bd94-8bcf7a965c66"/>
    <ds:schemaRef ds:uri="9fd014b9-7515-4303-a08e-09df1438039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D89F597-7741-49B9-B4D4-57302F7502DD}">
  <ds:schemaRefs>
    <ds:schemaRef ds:uri="7eb5a371-8493-4c79-a723-d46448af42cd"/>
    <ds:schemaRef ds:uri="91a2165f-0250-4d09-bd94-8bcf7a965c66"/>
    <ds:schemaRef ds:uri="9fd014b9-7515-4303-a08e-09df143803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2A0B8C0-E0EE-4894-8D90-53E7B9CA0C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16.9-Template_12.7.2016</Template>
  <TotalTime>1498</TotalTime>
  <Words>2542</Words>
  <Application>Microsoft Office PowerPoint</Application>
  <PresentationFormat>Particularizare</PresentationFormat>
  <Paragraphs>198</Paragraphs>
  <Slides>23</Slides>
  <Notes>8</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23</vt:i4>
      </vt:variant>
    </vt:vector>
  </HeadingPairs>
  <TitlesOfParts>
    <vt:vector size="28" baseType="lpstr">
      <vt:lpstr>Arial</vt:lpstr>
      <vt:lpstr>Calibri</vt:lpstr>
      <vt:lpstr>Gill Sans MT</vt:lpstr>
      <vt:lpstr>Wingdings</vt:lpstr>
      <vt:lpstr>16.9-Template_12.7.2016</vt:lpstr>
      <vt:lpstr>Evaluarea și monitorizarea rezultatelor de implementare a Planului de dezvoltare strategică al Judecătoriei Model Bălți</vt:lpstr>
      <vt:lpstr>OBIECTIVELE ȘEDINȚEI</vt:lpstr>
      <vt:lpstr>Prezentarea și evaluarea rezultatelor implementării Planului de dezvoltare strategică a Judecătoriei Bălți 2023-2027</vt:lpstr>
      <vt:lpstr>Direcția strategică 1: Liderism și management Obiectivul strategic 1.1: Mecanism de dezvoltare a liderism-ului la nivel de instanță implementat</vt:lpstr>
      <vt:lpstr>Direcția strategică 1: Liderism și management Obiectivul strategic 1.2: Accesul la bunele practici naționale și internaționale în domeniul managementului judecătoresc asigurat</vt:lpstr>
      <vt:lpstr>Direcția strategică 1: Liderism și management  Obiectivul strategic 1.3: Mecanism de dezvoltare a liderism-ului la nivel de instanță implementat</vt:lpstr>
      <vt:lpstr>Direcția strategică 1: Liderism și management Obiectivul strategic 1.4: Procesul de gestionare a riscurilor în Judecătoria Bălți fortificat</vt:lpstr>
      <vt:lpstr>Direcția strategică 2: Managementul resurselor umane Obiectivul strategic 2.1: Cooperarea între judecători, angajații instanței și alte părți interesate din sectorul justiției facilitată</vt:lpstr>
      <vt:lpstr>Direcția strategică 2: Managementul resurselor umane Obiectivul strategic 2.1: Cooperarea între judecători, angajații instanței și alte părți interesate din sectorul justiției facilitată</vt:lpstr>
      <vt:lpstr>Direcția strategică 2: Managementul resurselor umane Obiectivul strategic 2.2:  Politicile  de  integrare  a  dimensiunii  de  dizabilitate  în  procesul  de  muncă  și  încadrarea  în  muncă implementate.</vt:lpstr>
      <vt:lpstr>Direcția strategică 2: Managementul resurselor umane Obiectivul strategic 2.3: Instruirea inițială și continuă a întregului personal asigurată</vt:lpstr>
      <vt:lpstr>Direcția strategică 2: Managementul resurselor umane Obiectivul strategic 2.4: Cultură organizațională pozitivă în cadrul Judecătoriei Bălți creată și menținută</vt:lpstr>
      <vt:lpstr>Direcția strategică 2: Managementul resurselor umane Obiectivul strategic 2.4: Cultură organizațională pozitivă în cadrul Judecătoriei Bălți creată și menținută</vt:lpstr>
      <vt:lpstr>Direcția strategică 3: Gestionarea dosarelor Obiectivul strategic 3.1: Mecanismul intern de monitorizare, gestionare și raportare a performanței instanței de judecată este implementat</vt:lpstr>
      <vt:lpstr>Direcția strategică 3: Gestionarea dosarelor Obiectivul strategic 3.2: Măsuri normative și administrative pentru reducerea volumului de muncă al judecătorilor identificate și aplicate</vt:lpstr>
      <vt:lpstr> Direcția strategică 4: Managementul infrastructurii Obiectivul strategic 4.1: Sediile Judecătoriei Bălți unificate</vt:lpstr>
      <vt:lpstr>Direcția strategică 4: Managementul infrastructurii Obiectivul strategic 4.2: Accesibilitatea fizică a instanței judecătorești pentru toate categoriile de justițiabili este asigurată</vt:lpstr>
      <vt:lpstr>Direcția strategică 4: Managementul infrastructurii Obiectivul strategic 4.3: Sistem de acordare a serviciilor de asistență juridică primară, urgentă în cooperare cu parteneri externi instituită</vt:lpstr>
      <vt:lpstr>Direcția strategică 5: Accesibilitate informațională Obiectivul strategic 5.1: Instanța de judecată accesibilă informațional oricând și de oriunde pentru toate categoriile de justițiabili</vt:lpstr>
      <vt:lpstr>Direcția strategică 5: Accesibilitate informațională Obiectivul strategic 5.1: Instanța de judecată accesibilă informațional oricând și de oriunde pentru toate categoriile de justițiabili</vt:lpstr>
      <vt:lpstr>Direcția strategică 5: Accesibilitate informațională Obiectivul strategic 5.1: Instanța de judecată accesibilă informațional oricând și de oriunde pentru toate categoriile de justițiabili</vt:lpstr>
      <vt:lpstr>Direcția strategică 5: Accesibilitate informațională Obiectivul strategic 5.2: Procesele judecătorești legate de participarea efectivă în proces digitalizate</vt:lpstr>
      <vt:lpstr>Direcția strategică 5: Accesibilitate informațională Obiectivul strategic 5.2: Procesele judecătorești legate de participarea efectivă în proces digitalizate</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checchico checchico</cp:lastModifiedBy>
  <cp:revision>12</cp:revision>
  <dcterms:created xsi:type="dcterms:W3CDTF">2017-03-16T17:43:27Z</dcterms:created>
  <dcterms:modified xsi:type="dcterms:W3CDTF">2024-05-17T13:02:53Z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0x01010069D151F96F061741A5FFA95FBD74E297</vt:lpwstr>
  </property>
  <property fmtid="{D5CDD505-2E9C-101B-9397-08002B2CF9AE}" pid="3" name="MediaServiceImageTags">
    <vt:lpwstr/>
  </property>
</Properties>
</file>