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59" r:id="rId5"/>
    <p:sldId id="324" r:id="rId6"/>
    <p:sldId id="485" r:id="rId7"/>
    <p:sldId id="487" r:id="rId8"/>
    <p:sldId id="527" r:id="rId9"/>
    <p:sldId id="529" r:id="rId10"/>
    <p:sldId id="492" r:id="rId11"/>
    <p:sldId id="493" r:id="rId12"/>
    <p:sldId id="497" r:id="rId13"/>
    <p:sldId id="498" r:id="rId14"/>
    <p:sldId id="530" r:id="rId15"/>
    <p:sldId id="500" r:id="rId16"/>
    <p:sldId id="501" r:id="rId17"/>
    <p:sldId id="531" r:id="rId18"/>
    <p:sldId id="522" r:id="rId19"/>
    <p:sldId id="505" r:id="rId20"/>
    <p:sldId id="506" r:id="rId21"/>
    <p:sldId id="532" r:id="rId22"/>
    <p:sldId id="511" r:id="rId23"/>
    <p:sldId id="524" r:id="rId24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56B916-6744-EFAA-1C9D-114861776596}" name="Marin Chihai" initials="MC" userId="S::mchihai@dexisonline.com::72c81da3-a216-449f-9086-392f518c2a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651D32"/>
    <a:srgbClr val="6C6463"/>
    <a:srgbClr val="FFFFFF"/>
    <a:srgbClr val="E7E7E5"/>
    <a:srgbClr val="BA0C2F"/>
    <a:srgbClr val="002F6C"/>
    <a:srgbClr val="CFCDC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57174-DE32-4D69-8401-87612967434A}" v="87" dt="2023-10-19T12:36:53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1200">
                <a:latin typeface="Arial" panose="020B0604020202020204" pitchFamily="34" charset="0"/>
                <a:cs typeface="Arial" panose="020B0604020202020204" pitchFamily="34" charset="0"/>
              </a:rPr>
              <a:t>Cadrul normativ intern la moment în actualizare prevede că, fiecare manager de subdiviziune poate fi înlocuit de un alt specialist din subdiviziune, în caz de absență a managerului, prin act normativ intern, astfel, fiecare manager asigură pregătirea unor astfel de specialiști pentru a le crea aptitudini de liderism, management.</a:t>
            </a:r>
            <a:endParaRPr lang="ro-MD" sz="12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s-a introdus posibilitatea audierii victimei violenței în familie prin videoconferință (prin modificarea art. 278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alin. (2) din CPC) (în vigoare din </a:t>
            </a:r>
            <a:r>
              <a:rPr lang="ro-RO" sz="1800" u="sng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ianuarie 2023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MD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MD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s-a introdus posibilitatea examinării prin videoconferință a cauzelor penale privind persoanele deținute (prin modificarea art. 32 alin. (2) CPP și introducerea art. 104 alin. (1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și 367 alin. (1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din CPP), efectuării interpretării prin videoconferință (prin introducerea art. 85 alin. (1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din CPP), audierii prin videoconferință a bănuitului și învinuitului aflat în detenție (prin introducerea art. 104 alin. (1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din CPP), examinării prin videoconferință a demersurilor procurorului privind autorizarea efectuării acţiunilor de urmărire penală, măsurilor speciale de </a:t>
            </a:r>
            <a:r>
              <a:rPr lang="ro-RO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investigaţii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şi de aplicare a măsurilor procesuale de constrângere care limitează drepturile şi </a:t>
            </a:r>
            <a:r>
              <a:rPr lang="ro-RO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libertăţile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constituţionale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persoanei, precum și a demersurilor privind finalizarea urmăririi penale în lipsa învinuitului (prin modificarea art. 300 alin. (4) din CPP), examinării prin videoconferință a plângerilor împotriva actelor ilegale ale organelor de urmărire penală şi ale organelor care exercită activitate specială de </a:t>
            </a:r>
            <a:r>
              <a:rPr lang="ro-RO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investigaţii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(prin modificarea art. 300 alin. (4) din CPP) și audierii prin videoconferință a părților vătămate și martorilor în cadrul cauzelor penale (prin modificarea art. 369 alin. (1) din CPP și introducerea art. 370 alin. (2</a:t>
            </a:r>
            <a:r>
              <a:rPr lang="ro-RO" sz="1800" kern="100" baseline="30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din CPP (în vigoare din </a:t>
            </a:r>
            <a:r>
              <a:rPr lang="ro-RO" sz="1800" u="sng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august 2023</a:t>
            </a:r>
            <a:r>
              <a:rPr lang="ro-RO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MD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8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2/19/2024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2/19/2024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2/19/2024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2/19/2024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2/19/2024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2/19/2024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2/19/2024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2/19/2024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udecatoriaBalti/posts/pfbid0r7DgFmMyEYudwZwGGHNX4ywdnjQybxBtar7mEKoSYQ91DwwxAUUviChG5wqcSF1v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olexadolex/posts/pfbid02b3eTjQLZmu5z7B5q16188jUb54qdV85KondCfiUpEVvTUBFwnbpRvwMctHQH3Mk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hyperlink" Target="https://www.facebook.com/JudecatoriaBalti/posts/pfbid02wdK7nZbErRigsfrwHeJBnmTQQxCLvgLxFRjuFmpWBmNnryRHATUABMGe8WXG7uL5l" TargetMode="External"/><Relationship Id="rId4" Type="http://schemas.openxmlformats.org/officeDocument/2006/relationships/hyperlink" Target="https://www.facebook.com/JudecatoriaBalti/posts/pfbid0n8mrMYxgs9WTqjgh5V6ufFJSLcXuaDwfhVaBXZXhnmgTxr7SG6piFA98Dt1UwTy2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acebook.com/JudecatoriaBalti/posts/pfbid0r76dFk4GxY8YTWCWCjc2RKmiARR7ibsg3dqsjMYFDLZVtUxzD1Jard8gkChkLYtxl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rmalink.php?story_fbid=pfbid0hcfsvrWtJEcebe6yq8o2Bhzf7JY1v9a1qv5ZBPF7M3YXwWpoTnumAk6dBrJTeZUGl&amp;id=100091372433786" TargetMode="External"/><Relationship Id="rId2" Type="http://schemas.openxmlformats.org/officeDocument/2006/relationships/hyperlink" Target="https://www.facebook.com/JudecatoriaBalti/posts/pfbid02FUwaD6jNWEeiBJuRnF2Yygnc6hypx4AdRivtHQcNj2ZLdVPEx9BFZeK6bWgyFttil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JudecatoriaBalti/posts/pfbid0kW6BmYXPVGc7P9o1vCmjqVJJuJ51wbXsuwLxjBJerPkxKCuC6yX6GaH9dg8oypq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B27C-8F20-1E40-AB8D-935D89D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31D365-E2C5-EB4D-BD40-C55A8555E8BE}" type="datetime1">
              <a:rPr lang="en-US" smtClean="0">
                <a:latin typeface="+mn-lt"/>
              </a:rPr>
              <a:t>2/19/2024</a:t>
            </a:fld>
            <a:endParaRPr lang="en-US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17F6-E751-F946-92F4-7AB42C9D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n-lt"/>
              </a:rPr>
              <a:pPr/>
              <a:t>1</a:t>
            </a:fld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CA42B-B507-8344-A1BD-A9EAB61E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61" y="1313364"/>
            <a:ext cx="3886200" cy="1279022"/>
          </a:xfrm>
        </p:spPr>
        <p:txBody>
          <a:bodyPr>
            <a:normAutofit fontScale="90000"/>
          </a:bodyPr>
          <a:lstStyle/>
          <a:p>
            <a:r>
              <a:rPr lang="ro-MD" sz="2000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D" sz="2000" b="1"/>
              <a:t>valuarea și monitorizarea rezultatelor de implementare a Planului de dezvoltare strategică a</a:t>
            </a:r>
            <a:r>
              <a:rPr lang="en-US" sz="2000" b="1"/>
              <a:t>l</a:t>
            </a:r>
            <a:r>
              <a:rPr lang="ro-MD" sz="2000" b="1"/>
              <a:t> Judecătoriei Model Bălți</a:t>
            </a:r>
            <a:endParaRPr lang="en-MD" sz="160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AB75B-0540-A444-9190-7D0722FC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19" y="3145772"/>
            <a:ext cx="3429000" cy="1209781"/>
          </a:xfrm>
        </p:spPr>
        <p:txBody>
          <a:bodyPr/>
          <a:lstStyle/>
          <a:p>
            <a:r>
              <a:rPr lang="en-US">
                <a:latin typeface="+mn-lt"/>
                <a:cs typeface="Arial" panose="020B0604020202020204" pitchFamily="34" charset="0"/>
              </a:rPr>
              <a:t>PROIECTUL INSTANȚE JUDECĂTOREȘTI MODEL </a:t>
            </a:r>
          </a:p>
          <a:p>
            <a:endParaRPr lang="en-MD">
              <a:latin typeface="+mn-lt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1D5FA94-597E-4C56-AB32-31AA0A628D03}"/>
              </a:ext>
            </a:extLst>
          </p:cNvPr>
          <p:cNvSpPr txBox="1">
            <a:spLocks/>
          </p:cNvSpPr>
          <p:nvPr/>
        </p:nvSpPr>
        <p:spPr>
          <a:xfrm>
            <a:off x="605543" y="4002147"/>
            <a:ext cx="188297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31</a:t>
            </a:r>
            <a:r>
              <a:rPr lang="ro-RO"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o-MD"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OCTOMBRIE</a:t>
            </a:r>
            <a:r>
              <a:rPr lang="ro-RO"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</a:t>
            </a:r>
          </a:p>
        </p:txBody>
      </p:sp>
      <p:pic>
        <p:nvPicPr>
          <p:cNvPr id="20482" name="Picture 2" descr="Evaluating the Impact of Learning Programs | Article">
            <a:extLst>
              <a:ext uri="{FF2B5EF4-FFF2-40B4-BE49-F238E27FC236}">
                <a16:creationId xmlns:a16="http://schemas.microsoft.com/office/drawing/2014/main" id="{9479C600-7852-6340-95F9-21FA5B98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03" y="1436255"/>
            <a:ext cx="3484678" cy="2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9620"/>
            <a:ext cx="8839200" cy="640398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2.3: Instruirea inițială și continuă a întregului personal asigurată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098256"/>
            <a:ext cx="3981167" cy="36597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A.2.3.3. Crearea oportunităților de dezvoltare profesională a judecătorilor și a personalului Judecătoriei Bălți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/>
                <a:ea typeface="Times New Roman" panose="02020603050405020304" pitchFamily="18" charset="0"/>
                <a:cs typeface="Arial"/>
              </a:rPr>
              <a:t>Evenimentului de prezentare a Raportului privind monitorizarea utilizării extinse a sistemului de videconferință în cadrul Judecătoriilor model-pilot Bălți, Edineț și Ungheni</a:t>
            </a:r>
            <a:br>
              <a:rPr lang="ro-MD" sz="1400"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ro-MD" sz="1400">
                <a:latin typeface="Arial"/>
                <a:ea typeface="Times New Roman" panose="02020603050405020304" pitchFamily="18" charset="0"/>
                <a:cs typeface="Arial"/>
              </a:rPr>
              <a:t>8 septembrie 2023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EVENIMENT DE ATRIBUIRE A STATUTULUI DE INSTANȚĂ MODEL</a:t>
            </a:r>
            <a:b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septembrie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Planificarea în comun cu INJ și AAIJ a instruirilor locale, la nivelul Curții de Apel Bălți.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erson standing on a blue arrow with a telescope&#10;&#10;Description automatically generated with low confidence">
            <a:extLst>
              <a:ext uri="{FF2B5EF4-FFF2-40B4-BE49-F238E27FC236}">
                <a16:creationId xmlns:a16="http://schemas.microsoft.com/office/drawing/2014/main" id="{E74013AE-E685-E215-0ECE-20AAD8F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67" y="1412699"/>
            <a:ext cx="445046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9"/>
            <a:ext cx="8839200" cy="571726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2.4: Cultură organizațională pozitivă în cadrul Judecătoriei Bălți creată și menținută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460" y="1106357"/>
            <a:ext cx="4071107" cy="29720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MD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A.2.4.1. Organizarea activităților de consolidare a echipei judecătoriei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implicarea continuă a salariaților în activități comune cu societatea civilă – </a:t>
            </a:r>
            <a:r>
              <a:rPr lang="ro-MD" sz="1400" i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sport, educare juridică, excursii</a:t>
            </a: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A.2.4.2. Realizarea de programe de recunoaștere a meritelor angajaților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o-MD" sz="1400" kern="120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erson standing on a blue arrow with a telescope&#10;&#10;Description automatically generated with low confidence">
            <a:extLst>
              <a:ext uri="{FF2B5EF4-FFF2-40B4-BE49-F238E27FC236}">
                <a16:creationId xmlns:a16="http://schemas.microsoft.com/office/drawing/2014/main" id="{E74013AE-E685-E215-0ECE-20AAD8F0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68" y="1106358"/>
            <a:ext cx="445046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9"/>
            <a:ext cx="8839200" cy="571726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2.4: Cultură organizațională pozitivă în cadrul Judecătoriei Bălți creată și menținută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04" y="937647"/>
            <a:ext cx="4016863" cy="37583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A.2.4.3. Dezvoltarea unei ample politici de stimulare non-financiară a personalului instanței de judecată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Asigurarea oportunităților de creștere și dezvoltare;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Implicarea în activități de schimb de bune practici, vizite de studiu;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Implicarea în activități de instruire în calitate de formatori;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Implicarea în procesul decizional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 de proiect;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media;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Accentuarea importanței activității realizate;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Diplome, distincții;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Autonomie funcțională.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400" kern="120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erson standing on a blue arrow with a telescope&#10;&#10;Description automatically generated with low confidence">
            <a:extLst>
              <a:ext uri="{FF2B5EF4-FFF2-40B4-BE49-F238E27FC236}">
                <a16:creationId xmlns:a16="http://schemas.microsoft.com/office/drawing/2014/main" id="{E74013AE-E685-E215-0ECE-20AAD8F0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68" y="1106358"/>
            <a:ext cx="445046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686800" cy="716197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Gestionarea dosarelor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3.1: Mecanismul intern de monitorizare, gestionare și raportare a performanței instanței de judecată este implementat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586400" cy="29720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A.3.1.1.  Colectarea  trimestrială  a  datelor  despre  performanța  Judecătoriei Bălți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A.3.1.2.  Organizarea  ședințelor  trimestriale  de  gestionare  a  performanței Judecătoriei Bălți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Realizarea ședințelor  trimestriale  de  gestionare  a  performanței Judecătoriei Bălți, formularea de concluzii, propuneri, soluții pentru trimestrul următor.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8" name="Picture 7" descr="A person standing next to a computer&#10;&#10;Description automatically generated with medium confidence">
            <a:extLst>
              <a:ext uri="{FF2B5EF4-FFF2-40B4-BE49-F238E27FC236}">
                <a16:creationId xmlns:a16="http://schemas.microsoft.com/office/drawing/2014/main" id="{CF2090E9-060D-3566-C7C0-A10D226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14" y="1006798"/>
            <a:ext cx="3233171" cy="36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Gestionarea dosarelor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3.2: Măsuri normative și administrative pentru reducerea volumului de muncă al judecătorilor identificate și aplicate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07" y="951454"/>
            <a:ext cx="4510621" cy="37958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A.3.2.2. Inițierea și realizarea acțiunilor de sistematizare a propunerilor de modificare a cadrului normativ privind reducerea volumului de muncă</a:t>
            </a:r>
            <a:endParaRPr lang="ro-MD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Propuneri de modificare a legislației, elaborate de Judecătoriile model-pilot Bălți, Edineț și Ungheni, și adoptate de Parlament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MD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A.3.2.3. Implicarea continuă a reprezentanților instanței de judecată în grupurile de lucru de pe lângă organele centrale de specialitate privind modificarea cadrului normativ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 implicați în grupurile de lucru privind modificarea C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PP, CP, </a:t>
            </a:r>
            <a:r>
              <a:rPr lang="ro-MD" sz="1400" err="1">
                <a:latin typeface="Arial" panose="020B0604020202020204" pitchFamily="34" charset="0"/>
                <a:cs typeface="Arial" panose="020B0604020202020204" pitchFamily="34" charset="0"/>
              </a:rPr>
              <a:t>CCo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, CA, implementarea sistemului de videoconferință extins, a actualizării sistemului informațional judiciar, ș.a.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group of people sitting at a table with books and laptops&#10;&#10;Description automatically generated with medium confidence">
            <a:extLst>
              <a:ext uri="{FF2B5EF4-FFF2-40B4-BE49-F238E27FC236}">
                <a16:creationId xmlns:a16="http://schemas.microsoft.com/office/drawing/2014/main" id="{384917AF-3427-2407-3522-A4A2F30B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00" y="951453"/>
            <a:ext cx="3850800" cy="37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51" y="153988"/>
            <a:ext cx="8839200" cy="591873"/>
          </a:xfrm>
        </p:spPr>
        <p:txBody>
          <a:bodyPr anchor="b">
            <a:normAutofit fontScale="90000"/>
          </a:bodyPr>
          <a:lstStyle/>
          <a:p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infrastructurii</a:t>
            </a:r>
            <a:b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4.1: Sediile Judecătoriei Bălți unificate</a:t>
            </a:r>
            <a:endParaRPr lang="x-none" sz="1400">
              <a:solidFill>
                <a:srgbClr val="651D32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200" y="1267691"/>
            <a:ext cx="4291200" cy="32725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A.4.1.1.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Colaborarea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organele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centrale de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specialitate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suportul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logistic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necesar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pentru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urgentarea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procesului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unificare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sediilor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instanței</a:t>
            </a:r>
            <a:r>
              <a:rPr lang="en-US" sz="1400" b="1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b="1" kern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judecată</a:t>
            </a:r>
            <a:endParaRPr lang="ro-MD" sz="1400" b="1" ker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0">
                <a:latin typeface="Arial" panose="020B0604020202020204" pitchFamily="34" charset="0"/>
                <a:cs typeface="Arial" panose="020B0604020202020204" pitchFamily="34" charset="0"/>
              </a:rPr>
              <a:t>Implicarea reprezentanților Judecătoriei Bălți în procesul modificării hărții judecătorești.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8" name="Picture 7" descr="A person in a wheelchair and a person in a wheelchair&#10;&#10;Description automatically generated with low confidence">
            <a:extLst>
              <a:ext uri="{FF2B5EF4-FFF2-40B4-BE49-F238E27FC236}">
                <a16:creationId xmlns:a16="http://schemas.microsoft.com/office/drawing/2014/main" id="{3395A4DD-FF93-0C31-FDD9-16CF037B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15" y="951453"/>
            <a:ext cx="3566585" cy="36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5" y="235256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infrastructurii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4.3: Sistem de acordare a serviciilor de asistență juridică primară, urgentă în cooperare cu parteneri externi instituită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291200" cy="31603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MD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A.4.3.3.  Instituționalizarea  funcțiilor  de  pedagog  și  psiholog  în  cadrul instanței de judecată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A fost înaintat demers CSM privind instituționalizarea  funcțiilor  de  pedagog  și psiholog în cadrul instanței de judecată.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400" b="1" kern="120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erson and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3D88D81E-0937-F4FE-5FC5-D250DB36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93" y="1065756"/>
            <a:ext cx="3840813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0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062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5.1: Instanța de judecată accesibilă informațional oricând și de oriunde pentru toate categoriile de justițiabili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818" y="1297486"/>
            <a:ext cx="4666005" cy="30942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MD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A.5.1.2. Adaptarea integrală a paginii oficiale a instanței la necesitățile persoanelor cu dizabilități</a:t>
            </a:r>
          </a:p>
          <a:p>
            <a:pPr marL="684213" marR="0" lvl="1" indent="-230188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Subtitrarea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asigurarea suportului </a:t>
            </a: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audio a ghidurilor și postărilor video plasate pe pagina web și rețelele de socializare oficiale ale judecătoriei Bălți.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o-MD" sz="12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8" name="Picture 7" descr="A person stand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40174-3518-20E8-25F9-260744EE2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23" y="1297486"/>
            <a:ext cx="3968354" cy="30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062"/>
            <a:ext cx="8839200" cy="716197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5.1: Instanța de judecată accesibilă informațional oricând și de oriunde pentru toate categoriile de justițiabili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818" y="1297486"/>
            <a:ext cx="4666005" cy="30942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A.5.1.3. Imprimarea și distribuirea broșurii despre activitatea judecătoriei și elaborarea, imprimarea și distribuirea materialelor informative despre activitatea instanței</a:t>
            </a:r>
            <a:endParaRPr lang="ro-MD" sz="1400">
              <a:latin typeface="Arial"/>
              <a:cs typeface="Arial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Noțiuni juridice (dicționar pe înțelesul tuturor – story Facebook)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Reguli de comportament în ședința de judecată/ instanța de judecată</a:t>
            </a: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E-drept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Durata procesului de judecată.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o-MD" sz="12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8" name="Picture 7" descr="A person stand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940174-3518-20E8-25F9-260744EE2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23" y="1297486"/>
            <a:ext cx="3968354" cy="30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7" y="153989"/>
            <a:ext cx="8694765" cy="580412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5.2: Procesele judecătorești legate de participarea efectivă în proces digitalizate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874105"/>
            <a:ext cx="4963956" cy="39705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A.5.2.1. Implementarea, dezvoltarea și extinderea sistemului e-Dosar</a:t>
            </a:r>
            <a:r>
              <a:rPr lang="ro-RO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judiciar</a:t>
            </a:r>
            <a:endParaRPr lang="ro-MD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kumimoji="0" lang="ro-MD" sz="14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01.07.2023-30.09.202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lang="ro-MD" sz="1400">
                <a:latin typeface="Arial"/>
                <a:cs typeface="Arial"/>
              </a:rPr>
              <a:t>: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b="1">
                <a:latin typeface="Arial"/>
                <a:cs typeface="Arial"/>
              </a:rPr>
              <a:t>acțiuni civile depuse </a:t>
            </a:r>
            <a:r>
              <a:rPr lang="it-IT" sz="1400">
                <a:latin typeface="Arial"/>
                <a:cs typeface="Arial"/>
              </a:rPr>
              <a:t>inițial</a:t>
            </a:r>
            <a:r>
              <a:rPr lang="ro-MD" sz="1400">
                <a:latin typeface="Arial"/>
                <a:cs typeface="Arial"/>
              </a:rPr>
              <a:t>- </a:t>
            </a:r>
            <a:r>
              <a:rPr lang="ro-MD" sz="1400" b="1">
                <a:solidFill>
                  <a:srgbClr val="651D32"/>
                </a:solidFill>
                <a:latin typeface="Arial"/>
                <a:cs typeface="Arial"/>
              </a:rPr>
              <a:t>16</a:t>
            </a:r>
            <a:r>
              <a:rPr lang="ro-MD" sz="1400">
                <a:latin typeface="Arial"/>
                <a:cs typeface="Arial"/>
              </a:rPr>
              <a:t>;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400" i="1">
                <a:latin typeface="Arial"/>
                <a:cs typeface="Arial"/>
              </a:rPr>
              <a:t>cereri de acces la dosar în regim online</a:t>
            </a:r>
            <a:r>
              <a:rPr lang="ro-MD" sz="1400" i="1">
                <a:latin typeface="Arial"/>
                <a:cs typeface="Arial"/>
              </a:rPr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b="1">
                <a:solidFill>
                  <a:srgbClr val="651D32"/>
                </a:solidFill>
                <a:latin typeface="Arial"/>
                <a:cs typeface="Arial"/>
              </a:rPr>
              <a:t>6</a:t>
            </a:r>
            <a:r>
              <a:rPr lang="ro-MD" sz="1400" b="1">
                <a:solidFill>
                  <a:srgbClr val="651D32"/>
                </a:solidFill>
                <a:latin typeface="Arial"/>
                <a:cs typeface="Arial"/>
              </a:rPr>
              <a:t>7</a:t>
            </a:r>
            <a:r>
              <a:rPr lang="it-IT" sz="1400" b="1">
                <a:latin typeface="Arial"/>
                <a:cs typeface="Arial"/>
              </a:rPr>
              <a:t> </a:t>
            </a:r>
            <a:r>
              <a:rPr lang="it-IT" sz="1400">
                <a:latin typeface="Arial"/>
                <a:cs typeface="Arial"/>
              </a:rPr>
              <a:t>dosare </a:t>
            </a:r>
            <a:r>
              <a:rPr lang="it-IT" sz="1400" i="1">
                <a:solidFill>
                  <a:srgbClr val="651D32"/>
                </a:solidFill>
                <a:latin typeface="Arial"/>
                <a:cs typeface="Arial"/>
              </a:rPr>
              <a:t>civile</a:t>
            </a:r>
            <a:r>
              <a:rPr lang="ro-MD" sz="1400">
                <a:latin typeface="Arial"/>
                <a:cs typeface="Arial"/>
              </a:rPr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b="1">
                <a:solidFill>
                  <a:srgbClr val="651D32"/>
                </a:solidFill>
                <a:latin typeface="Arial"/>
                <a:cs typeface="Arial"/>
              </a:rPr>
              <a:t>43</a:t>
            </a:r>
            <a:r>
              <a:rPr lang="it-IT" sz="1400" b="1">
                <a:latin typeface="Arial"/>
                <a:cs typeface="Arial"/>
              </a:rPr>
              <a:t> </a:t>
            </a:r>
            <a:r>
              <a:rPr lang="it-IT" sz="1400">
                <a:latin typeface="Arial"/>
                <a:cs typeface="Arial"/>
              </a:rPr>
              <a:t>dosare </a:t>
            </a:r>
            <a:r>
              <a:rPr lang="it-IT" sz="1400" i="1">
                <a:solidFill>
                  <a:srgbClr val="651D32"/>
                </a:solidFill>
                <a:latin typeface="Arial"/>
                <a:cs typeface="Arial"/>
              </a:rPr>
              <a:t>penale</a:t>
            </a:r>
            <a:r>
              <a:rPr lang="ro-MD" sz="1400">
                <a:latin typeface="Arial"/>
                <a:cs typeface="Arial"/>
              </a:rPr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b="1">
                <a:solidFill>
                  <a:srgbClr val="651D32"/>
                </a:solidFill>
                <a:latin typeface="Arial"/>
                <a:cs typeface="Arial"/>
              </a:rPr>
              <a:t>6</a:t>
            </a:r>
            <a:r>
              <a:rPr lang="it-IT" sz="1400" b="1">
                <a:latin typeface="Arial"/>
                <a:cs typeface="Arial"/>
              </a:rPr>
              <a:t> </a:t>
            </a:r>
            <a:r>
              <a:rPr lang="it-IT" sz="1400">
                <a:latin typeface="Arial"/>
                <a:cs typeface="Arial"/>
              </a:rPr>
              <a:t>dosare </a:t>
            </a:r>
            <a:r>
              <a:rPr lang="ro-MD" sz="1400" i="1">
                <a:solidFill>
                  <a:srgbClr val="651D32"/>
                </a:solidFill>
                <a:latin typeface="Arial"/>
                <a:cs typeface="Arial"/>
              </a:rPr>
              <a:t>contravenționale</a:t>
            </a:r>
            <a:r>
              <a:rPr lang="ro-MD" sz="1400">
                <a:latin typeface="Arial"/>
                <a:cs typeface="Arial"/>
              </a:rPr>
              <a:t>;</a:t>
            </a:r>
            <a:endParaRPr kumimoji="0" lang="ro-MD" sz="14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453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A.5.2.2.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Tranziția</a:t>
            </a: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acte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autoritățile</a:t>
            </a:r>
            <a:r>
              <a:rPr lang="fr-F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kern="12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publice</a:t>
            </a:r>
            <a:r>
              <a:rPr lang="ro-MD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kumimoji="0" lang="ro-MD" sz="14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01.07.2023-30.09.202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lang="ro-MD" sz="1400" b="1" u="sng">
                <a:latin typeface="Arial"/>
                <a:cs typeface="Arial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/>
                <a:cs typeface="Arial"/>
              </a:rPr>
              <a:t>T</a:t>
            </a:r>
            <a:r>
              <a:rPr kumimoji="0" lang="ro-MD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ransmise</a:t>
            </a:r>
            <a:r>
              <a:rPr kumimoji="0" lang="ro-MD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spre executare din PIGD către Biroul de probațiune - </a:t>
            </a:r>
            <a:r>
              <a:rPr lang="ro-MD" sz="1400" b="1">
                <a:solidFill>
                  <a:srgbClr val="651D32"/>
                </a:solidFill>
                <a:latin typeface="Arial"/>
                <a:cs typeface="Arial"/>
              </a:rPr>
              <a:t>2</a:t>
            </a:r>
            <a:r>
              <a:rPr lang="en-US" sz="1400" b="1">
                <a:solidFill>
                  <a:srgbClr val="651D32"/>
                </a:solidFill>
                <a:latin typeface="Arial"/>
                <a:cs typeface="Arial"/>
              </a:rPr>
              <a:t>1</a:t>
            </a:r>
            <a:r>
              <a:rPr kumimoji="0" lang="ro-MD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dosare </a:t>
            </a:r>
            <a:r>
              <a:rPr kumimoji="0" lang="ro-MD" sz="1400" i="1" u="none" strike="noStrike" kern="1200" cap="none" spc="0" normalizeH="0" baseline="0" noProof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penale</a:t>
            </a:r>
            <a:r>
              <a:rPr kumimoji="0" lang="ro-MD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și </a:t>
            </a:r>
            <a:r>
              <a:rPr kumimoji="0" lang="ro-MD" sz="1400" i="1" u="none" strike="noStrike" kern="1200" cap="none" spc="0" normalizeH="0" baseline="0" noProof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contravenționale</a:t>
            </a:r>
          </a:p>
          <a:p>
            <a:pPr marL="0" indent="0">
              <a:buNone/>
            </a:pPr>
            <a:endParaRPr lang="ro-MD" sz="1400" b="1" kern="120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icture containing footwear, clothing, cartoon, person&#10;&#10;Description automatically generated">
            <a:extLst>
              <a:ext uri="{FF2B5EF4-FFF2-40B4-BE49-F238E27FC236}">
                <a16:creationId xmlns:a16="http://schemas.microsoft.com/office/drawing/2014/main" id="{9E4F8C59-A916-A187-6722-268117C6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56" y="874105"/>
            <a:ext cx="3875244" cy="39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496" y="1394413"/>
            <a:ext cx="3809696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activităților realizate și progreselor atinse;</a:t>
            </a:r>
            <a:endParaRPr lang="en-US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performanței instanței și resurselor avute în gestiune;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Identificarea barierelor și problemelor care au împiedicat sau reținut realizarea anumitor progrese;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ro-MD" sz="1400" dirty="0">
                <a:latin typeface="Arial"/>
                <a:cs typeface="Arial"/>
              </a:rPr>
              <a:t>Identificarea priorităților pentru trimestrul următor (octombrie-decembrie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ro-MD" sz="1400" dirty="0">
                <a:latin typeface="Arial"/>
                <a:cs typeface="Arial"/>
              </a:rPr>
              <a:t>2023);</a:t>
            </a:r>
            <a:endParaRPr lang="en-MD" sz="1400" dirty="0">
              <a:latin typeface="Arial"/>
              <a:cs typeface="Arial"/>
            </a:endParaRPr>
          </a:p>
        </p:txBody>
      </p:sp>
      <p:pic>
        <p:nvPicPr>
          <p:cNvPr id="1026" name="Picture 2" descr="Orientarea catre obiective. Cum poti realiza cat mai multe in viata? -  Bugetul Personal">
            <a:extLst>
              <a:ext uri="{FF2B5EF4-FFF2-40B4-BE49-F238E27FC236}">
                <a16:creationId xmlns:a16="http://schemas.microsoft.com/office/drawing/2014/main" id="{DC60F8A9-B5E8-4440-95D9-F10F5206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400" y="1393826"/>
            <a:ext cx="3810304" cy="2180982"/>
          </a:xfrm>
          <a:prstGeom prst="rect">
            <a:avLst/>
          </a:prstGeom>
          <a:noFill/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F79DD48-D513-013E-6C47-D1BA77C5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9450"/>
            <a:ext cx="7772400" cy="465138"/>
          </a:xfrm>
        </p:spPr>
        <p:txBody>
          <a:bodyPr anchor="b">
            <a:normAutofit/>
          </a:bodyPr>
          <a:lstStyle/>
          <a:p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OBIECTIVELE ȘEDINȚEI</a:t>
            </a:r>
            <a:endParaRPr lang="en-MD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7" y="173626"/>
            <a:ext cx="8694765" cy="716197"/>
          </a:xfrm>
        </p:spPr>
        <p:txBody>
          <a:bodyPr anchor="b">
            <a:normAutofit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Accesibilitate informațională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5.2: Procesele judecătorești legate de participarea efectivă în proces digitalizate</a:t>
            </a:r>
            <a:endParaRPr lang="x-none" sz="140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956" y="1013810"/>
            <a:ext cx="4748400" cy="38308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A.5.2.5. Extinderea sistemului de videoconferință la categoriile de participați prevăzute în legislație</a:t>
            </a:r>
            <a:endParaRPr kumimoji="0" lang="ro-MD" sz="1200" b="1" i="0" u="none" strike="noStrike" cap="none" spc="0" normalizeH="0" baseline="0" noProof="0">
              <a:ln>
                <a:noFill/>
              </a:ln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01.0</a:t>
            </a: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.2023-30.0</a:t>
            </a: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.2023 - </a:t>
            </a:r>
            <a:r>
              <a:rPr kumimoji="0" lang="ro-RO" sz="1400" b="1" i="0" u="none" strike="noStrike" kern="1200" cap="none" spc="0" normalizeH="0" baseline="0" noProof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368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ședințe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;​</a:t>
            </a: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ro-MD" sz="1200" b="1" i="0" u="none" strike="noStrike" cap="none" spc="0" normalizeH="0" baseline="0" noProof="0">
              <a:ln>
                <a:noFill/>
              </a:ln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kumimoji="0" lang="ro-MD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Propuneri de modificare a legislației, elaborate de Judecătoriile model-pilot Bălți, </a:t>
            </a:r>
            <a:r>
              <a:rPr kumimoji="0" lang="ro-MD" sz="14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Edineț</a:t>
            </a:r>
            <a:r>
              <a:rPr kumimoji="0" lang="ro-MD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și Ungheni, și adoptate de Parlament</a:t>
            </a:r>
            <a:r>
              <a:rPr lang="ro-MD" sz="1400">
                <a:latin typeface="Arial"/>
                <a:cs typeface="Arial"/>
              </a:rPr>
              <a:t>;</a:t>
            </a:r>
            <a:endParaRPr kumimoji="0" lang="ro-MD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1">
              <a:buFontTx/>
              <a:buChar char="–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Extinderea ipotezelor în care se admite desfășurarea ședințelor de judecată prin videoconferință;</a:t>
            </a:r>
          </a:p>
          <a:p>
            <a:pPr lvl="1">
              <a:buFontTx/>
              <a:buChar char="–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Delegarea reprezentanților Judecătoriei Bălți în calitate de membri ai grupu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lui de lucru de pe lângă CSM privind extinderea utilizării videoconferinței.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6" descr="A picture containing footwear, clothing, cartoon, person&#10;&#10;Description automatically generated">
            <a:extLst>
              <a:ext uri="{FF2B5EF4-FFF2-40B4-BE49-F238E27FC236}">
                <a16:creationId xmlns:a16="http://schemas.microsoft.com/office/drawing/2014/main" id="{9E4F8C59-A916-A187-6722-268117C6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56" y="1013810"/>
            <a:ext cx="3875244" cy="38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3A6B042D-BEA8-C446-A4E8-60862044D5B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5713"/>
          <a:stretch/>
        </p:blipFill>
        <p:spPr bwMode="auto">
          <a:xfrm>
            <a:off x="152400" y="153987"/>
            <a:ext cx="4419600" cy="4876799"/>
          </a:xfrm>
          <a:prstGeom prst="rect">
            <a:avLst/>
          </a:prstGeom>
          <a:noFill/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0C1E80E3-4A36-F419-863A-33E00A46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00" y="2189163"/>
            <a:ext cx="4254000" cy="83661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o-MD" sz="1400" b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Prezentarea și evaluarea rezultatelor implementării </a:t>
            </a:r>
            <a:r>
              <a:rPr lang="ro-MD" sz="1400" b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Planului de dezvoltare strategică </a:t>
            </a:r>
            <a:r>
              <a:rPr lang="ro-MD" sz="1400" b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Judecătoriei Bălți</a:t>
            </a:r>
            <a:endParaRPr lang="en-MD" sz="140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1.3: Mecanism de dezvoltare a </a:t>
            </a:r>
            <a:r>
              <a:rPr lang="ro-RO" sz="1300" err="1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liderism</a:t>
            </a: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-ului la nivel de instanță implementat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98" y="1217562"/>
            <a:ext cx="4612684" cy="29851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A.1.3.2.   Asigurarea   dezvoltării   profesionale   continue   a   liderilor   și potențialilor lideri de instanță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Fiecare manager de subdiviziune instruiește un specialist principal din cadrul subdiviziunii cu eventual rol de locțiitor al managerului de bază.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 fost aprobate fișele de post 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actualizate care consacră expres că, pe perioada absenței managerului de subdiviziune, acesta este înlocuit de către un specialist principal din cadrul subdiviziunii, în temeiul unui act administrativ intern.</a:t>
            </a: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9" name="Picture 8" descr="A picture containing footwear, clothing, person, standing&#10;&#10;Description automatically generated">
            <a:extLst>
              <a:ext uri="{FF2B5EF4-FFF2-40B4-BE49-F238E27FC236}">
                <a16:creationId xmlns:a16="http://schemas.microsoft.com/office/drawing/2014/main" id="{40ADFE12-2A3F-97DA-A217-171F507E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40" y="1217562"/>
            <a:ext cx="4003362" cy="29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1.4: Procesul de gestionare a riscurilor în Judecătoria Bălți fortificat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98" y="1217561"/>
            <a:ext cx="4612684" cy="36270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A.1.4.1. Organizarea ședințelor anuale de planificare a activității de gestiune a riscurilor cu implicarea justițiabililor, profesioniștilor, publicului interesat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1400" b="1">
                <a:latin typeface="Arial" panose="020B0604020202020204" pitchFamily="34" charset="0"/>
                <a:cs typeface="Arial" panose="020B0604020202020204" pitchFamily="34" charset="0"/>
              </a:rPr>
              <a:t>A.1.4.3. Crearea unui mecanism/registru electronic de raportare a riscurilor din partea justițiabililor, profesioniștilor, publicului interesat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Profesioniștii cu acces la e-Dosar judiciar pot raporta eventuale riscuri și formula recomandări de remediere a acestora prin intermediul petițiilor online.</a:t>
            </a:r>
          </a:p>
          <a:p>
            <a:pPr>
              <a:buFont typeface="Arial" panose="020B0604020202020204" pitchFamily="34" charset="0"/>
              <a:buChar char="•"/>
            </a:pPr>
            <a:endParaRPr lang="ro-MD" sz="12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9" name="Picture 8" descr="A picture containing footwear, clothing, person, standing&#10;&#10;Description automatically generated">
            <a:extLst>
              <a:ext uri="{FF2B5EF4-FFF2-40B4-BE49-F238E27FC236}">
                <a16:creationId xmlns:a16="http://schemas.microsoft.com/office/drawing/2014/main" id="{40ADFE12-2A3F-97DA-A217-171F507E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40" y="1217562"/>
            <a:ext cx="4003362" cy="29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1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3988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Liderism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1.4: Procesul de gestionare a riscurilor în Judecătoria Bălți fortificat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98" y="1217562"/>
            <a:ext cx="4612684" cy="29851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MD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A.1.4.4. Implicarea tuturor persoanelor interesate la elaborarea planului de acțiuni anual al instanței</a:t>
            </a:r>
            <a:endParaRPr lang="ro-MD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În cadrul </a:t>
            </a:r>
            <a:r>
              <a:rPr lang="ro-MD" sz="140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ședinței Consiliului consultativ al Judecătoriei Bălți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 și comunității locale din 04 august 2023, reprezentanții comunității locale prezenți la ședința Consiliului consultativ au susținut inițiativa de implicare a justițiabililor, profesioniștilor, publicului interesat în procesul de planificare anuală a activității instanței de judecată și de gestiune a riscurilor</a:t>
            </a:r>
          </a:p>
          <a:p>
            <a:endParaRPr lang="ro-MD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1400" kern="12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9" name="Picture 8" descr="A picture containing footwear, clothing, person, standing&#10;&#10;Description automatically generated">
            <a:extLst>
              <a:ext uri="{FF2B5EF4-FFF2-40B4-BE49-F238E27FC236}">
                <a16:creationId xmlns:a16="http://schemas.microsoft.com/office/drawing/2014/main" id="{40ADFE12-2A3F-97DA-A217-171F507E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40" y="1217562"/>
            <a:ext cx="4003362" cy="29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0602"/>
            <a:ext cx="8686800" cy="600043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2.1: Cooperarea între judecători, angajații instanței și alte părți interesate din sectorul justiției facilitată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876414"/>
            <a:ext cx="5069727" cy="34927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3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A.2.1.1.   Organizarea   activităților   de   educație   juridică   interactive   cu reprezentanții societății civile și autorităților publice</a:t>
            </a:r>
            <a:endParaRPr lang="ro-MD" sz="13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r>
              <a:rPr lang="en-US" sz="1300" b="1" i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Judecătoria</a:t>
            </a:r>
            <a:r>
              <a:rPr lang="en-US" sz="1300" b="1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i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r>
              <a:rPr lang="ro-MD" sz="1300" b="1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300" i="1">
                <a:latin typeface="Arial" panose="020B0604020202020204" pitchFamily="34" charset="0"/>
                <a:cs typeface="Arial" panose="020B0604020202020204" pitchFamily="34" charset="0"/>
              </a:rPr>
              <a:t>(în parteneriat cu AO LEX XXI și Clinica Juridică Bălți) </a:t>
            </a:r>
            <a:endParaRPr lang="ro-MD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MD" sz="1300" b="1" i="0" u="none" strike="noStrike" kern="1200" cap="none" spc="0" normalizeH="0" baseline="0" noProof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activitate</a:t>
            </a:r>
            <a:r>
              <a:rPr kumimoji="0" lang="ro-MD" sz="13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comună cu refugiații din Ucraina (</a:t>
            </a:r>
            <a:r>
              <a:rPr kumimoji="0" lang="ro-MD" sz="13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</a:t>
            </a:r>
            <a:r>
              <a:rPr kumimoji="0" lang="en-US" sz="13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ro-MD" sz="13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aking</a:t>
            </a:r>
            <a:r>
              <a:rPr kumimoji="0" lang="ro-MD" sz="13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la tematica prevenirii și combaterii violenței în familie </a:t>
            </a:r>
            <a:r>
              <a:rPr kumimoji="0" lang="ro-MD" sz="1300" b="0" i="1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(25 persoane)</a:t>
            </a:r>
            <a:br>
              <a:rPr kumimoji="0" lang="ro-MD" sz="1300" b="0" i="1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o-MD" sz="1300" b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ro-MD" sz="13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iulie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  <a:endParaRPr lang="ro-MD" sz="1300" b="1" i="0">
              <a:solidFill>
                <a:srgbClr val="651D32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ro-MD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eveniment</a:t>
            </a:r>
            <a:r>
              <a:rPr lang="ro-MD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dedicat promovării incluziunii persoanelor refugiate cu implicarea a peste 20 de femei refugiate din Ucraina </a:t>
            </a:r>
            <a:r>
              <a:rPr lang="ro-MD" sz="1300" b="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 persoane)</a:t>
            </a:r>
            <a:r>
              <a:rPr lang="ro-MD" sz="1300" b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o-MD" sz="1300" b="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MD" sz="13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septembrie</a:t>
            </a:r>
            <a:r>
              <a:rPr lang="en-US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ro-MD" sz="13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ro-MD" sz="1300" b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ro-MD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veniment</a:t>
            </a:r>
            <a:r>
              <a:rPr lang="en-US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MD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MD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exercițiul</a:t>
            </a:r>
            <a:r>
              <a:rPr lang="ro-MD" sz="13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3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ro-MD" sz="130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o-MD" sz="13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Safari</a:t>
            </a:r>
            <a:r>
              <a:rPr lang="en-US" sz="13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o-MD" sz="13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 are drept obiectiv asigurarea accesului echitabil la serviciile judiciare (17 persoane)</a:t>
            </a:r>
            <a:br>
              <a:rPr lang="ro-MD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3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 septembrie 2023 </a:t>
            </a:r>
          </a:p>
          <a:p>
            <a:pPr marL="796925" lvl="1" indent="-342900">
              <a:buFont typeface="+mj-lt"/>
              <a:buAutoNum type="alphaLcParenR"/>
            </a:pP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1400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5" name="Picture 4" descr="A picture containing person, clothing, footwear, suit&#10;&#10;Description automatically generated">
            <a:extLst>
              <a:ext uri="{FF2B5EF4-FFF2-40B4-BE49-F238E27FC236}">
                <a16:creationId xmlns:a16="http://schemas.microsoft.com/office/drawing/2014/main" id="{C2DDAAE4-14EA-7DCF-6670-FC6E5C284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127" y="1113176"/>
            <a:ext cx="3492775" cy="34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656"/>
            <a:ext cx="8839200" cy="600043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2.1: Cooperarea între judecători, angajații instanței și alte părți interesate din sectorul justiției facilitată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547" y="1687034"/>
            <a:ext cx="4366527" cy="24724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A.2.1.2.  Organizarea  semi-anuală  a  ședințelor  Consiliului  Consultativ  al Judecătoriei Bălți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rabicPeriod"/>
            </a:pPr>
            <a:r>
              <a:rPr lang="en-US" sz="1400" b="1" i="0" err="1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Implicarea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justițiabililor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profesioniștilor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publicului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interesat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planificare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anuală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judecată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gestiune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riscurilor</a:t>
            </a:r>
            <a:b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 august 2023</a:t>
            </a:r>
          </a:p>
          <a:p>
            <a:pPr marL="342900" indent="-342900">
              <a:buFont typeface="+mj-lt"/>
              <a:buAutoNum type="alphaLcParenR"/>
            </a:pPr>
            <a:endParaRPr lang="ro-MD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7" name="Picture 2" descr="Free vector politician sitting at round table in boardroom. board of directors with ceo holding formal talk in office room flat vector illustration. business authority, corporate leader, planning strategy concept">
            <a:extLst>
              <a:ext uri="{FF2B5EF4-FFF2-40B4-BE49-F238E27FC236}">
                <a16:creationId xmlns:a16="http://schemas.microsoft.com/office/drawing/2014/main" id="{2DFF488F-EA27-BE0C-8BC9-2460BF91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6" r="19816"/>
          <a:stretch>
            <a:fillRect/>
          </a:stretch>
        </p:blipFill>
        <p:spPr bwMode="auto">
          <a:xfrm>
            <a:off x="5215074" y="1001853"/>
            <a:ext cx="3482526" cy="38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4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5256"/>
            <a:ext cx="8839200" cy="716197"/>
          </a:xfrm>
        </p:spPr>
        <p:txBody>
          <a:bodyPr anchor="b">
            <a:normAutofit/>
          </a:bodyPr>
          <a:lstStyle/>
          <a:p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strategică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Managementul resurselor umane</a:t>
            </a:r>
            <a:br>
              <a:rPr lang="ro-MD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30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strategic 2.3: Instruirea inițială și continuă a întregului personal asigurată</a:t>
            </a:r>
            <a:endParaRPr lang="x-none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400" y="1174656"/>
            <a:ext cx="4579200" cy="36699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b="1" kern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A.2.3.2. Dezvoltarea cooperării cu reprezentanții segmentului educațional</a:t>
            </a: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Judecătoria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Bălți</a:t>
            </a:r>
            <a:endParaRPr kumimoji="0" lang="ro-MD" sz="1400" b="1" i="1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r>
              <a:rPr lang="en-US" sz="1400" b="1" i="0" err="1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www.facebook.com/photo?fbid=279739104569462&amp;set=pcb.2797393545694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vizită</a:t>
            </a: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 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studiu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elevii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Teoretic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"George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Coșbuc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Teoretic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Vasile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Alecsandri</a:t>
            </a:r>
            <a:r>
              <a:rPr lang="en-US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mun. </a:t>
            </a:r>
            <a:r>
              <a:rPr lang="en-US" sz="14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Bălți</a:t>
            </a: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b="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(24 elevi)</a:t>
            </a:r>
            <a:br>
              <a:rPr lang="ro-MD" sz="14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septembrie 2023</a:t>
            </a:r>
          </a:p>
          <a:p>
            <a:pPr marL="796925" lvl="1" indent="-342900">
              <a:buFont typeface="+mj-lt"/>
              <a:buAutoNum type="alphaLcParenR"/>
            </a:pPr>
            <a:r>
              <a:rPr lang="ro-MD" sz="1400" b="1" i="0">
                <a:solidFill>
                  <a:srgbClr val="651D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</a:t>
            </a: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reprezentanții societății civile, elevi, studenți – Bowling </a:t>
            </a:r>
            <a:r>
              <a:rPr lang="ro-MD" sz="1400" b="0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(17 studenți)</a:t>
            </a:r>
            <a:b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septembrie 2023</a:t>
            </a:r>
          </a:p>
          <a:p>
            <a:pPr marL="796925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o-MD" sz="1400" b="1" i="0" u="none" strike="noStrike" kern="1200" cap="none" spc="0" normalizeH="0" baseline="0" noProof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o cafea cu un judecător</a:t>
            </a: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 participarea studenților de la Universitatea de Stat „Alecu Russo” din Bălți </a:t>
            </a:r>
            <a:r>
              <a:rPr kumimoji="0" lang="ro-MD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(19 studenți)</a:t>
            </a:r>
            <a:br>
              <a:rPr kumimoji="0" lang="ro-MD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o-MD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septembrie 2023</a:t>
            </a:r>
          </a:p>
          <a:p>
            <a:pPr marL="796925" lvl="1" indent="-342900">
              <a:buFont typeface="+mj-lt"/>
              <a:buAutoNum type="alphaLcParenR"/>
            </a:pP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42900">
              <a:buFont typeface="+mj-lt"/>
              <a:buAutoNum type="alphaLcParenR"/>
            </a:pPr>
            <a:endParaRPr lang="ro-MD" sz="1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lvl="1" indent="0">
              <a:buNone/>
            </a:pPr>
            <a:endParaRPr lang="ro-MD" sz="1400" b="1" kern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2/19/2024</a:t>
            </a:fld>
            <a:endParaRPr lang="en-US"/>
          </a:p>
        </p:txBody>
      </p:sp>
      <p:pic>
        <p:nvPicPr>
          <p:cNvPr id="8" name="Picture 7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BA1F890-A8FF-0798-DE59-A78EE7DB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600" y="1109393"/>
            <a:ext cx="3864585" cy="35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5192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7" ma:contentTypeDescription="Create a new document." ma:contentTypeScope="" ma:versionID="cafb8b1625eeea5ee362eef93b8f64e6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575f644f10720d28c22dc58258a47d3a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697C8-B418-4F19-A390-A35FC6C5201D}">
  <ds:schemaRefs>
    <ds:schemaRef ds:uri="7eb5a371-8493-4c79-a723-d46448af42cd"/>
    <ds:schemaRef ds:uri="91a2165f-0250-4d09-bd94-8bcf7a965c66"/>
    <ds:schemaRef ds:uri="9fd014b9-7515-4303-a08e-09df143803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89F597-7741-49B9-B4D4-57302F7502DD}">
  <ds:schemaRefs>
    <ds:schemaRef ds:uri="7eb5a371-8493-4c79-a723-d46448af42cd"/>
    <ds:schemaRef ds:uri="91a2165f-0250-4d09-bd94-8bcf7a965c66"/>
    <ds:schemaRef ds:uri="9fd014b9-7515-4303-a08e-09df143803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0</TotalTime>
  <Words>1914</Words>
  <Application>Microsoft Office PowerPoint</Application>
  <PresentationFormat>Particularizare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16.9-Template_12.7.2016</vt:lpstr>
      <vt:lpstr>Evaluarea și monitorizarea rezultatelor de implementare a Planului de dezvoltare strategică al Judecătoriei Model Bălți</vt:lpstr>
      <vt:lpstr>OBIECTIVELE ȘEDINȚEI</vt:lpstr>
      <vt:lpstr>Prezentarea și evaluarea rezultatelor implementării Planului de dezvoltare strategică a Judecătoriei Bălți</vt:lpstr>
      <vt:lpstr>Direcția strategică 1: Liderism și management Obiectivul strategic 1.3: Mecanism de dezvoltare a liderism-ului la nivel de instanță implementat</vt:lpstr>
      <vt:lpstr>Direcția strategică 1: Liderism și management Obiectivul strategic 1.4: Procesul de gestionare a riscurilor în Judecătoria Bălți fortificat</vt:lpstr>
      <vt:lpstr>Direcția strategică 1: Liderism și management Obiectivul strategic 1.4: Procesul de gestionare a riscurilor în Judecătoria Bălți fortificat</vt:lpstr>
      <vt:lpstr>Direcția strategică 2: Managementul resurselor umane Obiectivul strategic 2.1: Cooperarea între judecători, angajații instanței și alte părți interesate din sectorul justiției facilitată</vt:lpstr>
      <vt:lpstr>Direcția strategică 2: Managementul resurselor umane Obiectivul strategic 2.1: Cooperarea între judecători, angajații instanței și alte părți interesate din sectorul justiției facilitată</vt:lpstr>
      <vt:lpstr>Direcția strategică 2: Managementul resurselor umane Obiectivul strategic 2.3: Instruirea inițială și continuă a întregului personal asigurată</vt:lpstr>
      <vt:lpstr>Direcția strategică 2: Managementul resurselor umane Obiectivul strategic 2.3: Instruirea inițială și continuă a întregului personal asigurată</vt:lpstr>
      <vt:lpstr>Direcția strategică 2: Managementul resurselor umane Obiectivul strategic 2.4: Cultură organizațională pozitivă în cadrul Judecătoriei Bălți creată și menținută</vt:lpstr>
      <vt:lpstr>Direcția strategică 2: Managementul resurselor umane Obiectivul strategic 2.4: Cultură organizațională pozitivă în cadrul Judecătoriei Bălți creată și menținută</vt:lpstr>
      <vt:lpstr>Direcția strategică 3: Gestionarea dosarelor Obiectivul strategic 3.1: Mecanismul intern de monitorizare, gestionare și raportare a performanței instanței de judecată este implementat</vt:lpstr>
      <vt:lpstr>Direcția strategică 3: Gestionarea dosarelor Obiectivul strategic 3.2: Măsuri normative și administrative pentru reducerea volumului de muncă al judecătorilor identificate și aplicate</vt:lpstr>
      <vt:lpstr> Direcția strategică 4: Managementul infrastructurii Obiectivul strategic 4.1: Sediile Judecătoriei Bălți unificate</vt:lpstr>
      <vt:lpstr>Direcția strategică 4: Managementul infrastructurii Obiectivul strategic 4.3: Sistem de acordare a serviciilor de asistență juridică primară, urgentă în cooperare cu parteneri externi instituită</vt:lpstr>
      <vt:lpstr>Direcția strategică 5: Accesibilitate informațională Obiectivul strategic 5.1: Instanța de judecată accesibilă informațional oricând și de oriunde pentru toate categoriile de justițiabili</vt:lpstr>
      <vt:lpstr>Direcția strategică 5: Accesibilitate informațională Obiectivul strategic 5.1: Instanța de judecată accesibilă informațional oricând și de oriunde pentru toate categoriile de justițiabili</vt:lpstr>
      <vt:lpstr>Direcția strategică 5: Accesibilitate informațională Obiectivul strategic 5.2: Procesele judecătorești legate de participarea efectivă în proces digitalizate</vt:lpstr>
      <vt:lpstr>Direcția strategică 5: Accesibilitate informațională Obiectivul strategic 5.2: Procesele judecătorești legate de participarea efectivă în proces digitalizate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checchico checchico</cp:lastModifiedBy>
  <cp:revision>3</cp:revision>
  <dcterms:created xsi:type="dcterms:W3CDTF">2017-03-16T17:43:27Z</dcterms:created>
  <dcterms:modified xsi:type="dcterms:W3CDTF">2024-02-19T14:35:08Z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